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4"/>
  </p:notesMasterIdLst>
  <p:sldIdLst>
    <p:sldId id="256" r:id="rId2"/>
    <p:sldId id="258" r:id="rId3"/>
    <p:sldId id="259" r:id="rId4"/>
    <p:sldId id="262" r:id="rId5"/>
    <p:sldId id="266" r:id="rId6"/>
    <p:sldId id="268" r:id="rId7"/>
    <p:sldId id="270" r:id="rId8"/>
    <p:sldId id="271" r:id="rId9"/>
    <p:sldId id="273" r:id="rId10"/>
    <p:sldId id="275" r:id="rId11"/>
    <p:sldId id="276" r:id="rId12"/>
    <p:sldId id="277" r:id="rId13"/>
    <p:sldId id="278" r:id="rId14"/>
    <p:sldId id="279" r:id="rId15"/>
    <p:sldId id="280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6" r:id="rId26"/>
    <p:sldId id="297" r:id="rId27"/>
    <p:sldId id="298" r:id="rId28"/>
    <p:sldId id="299" r:id="rId29"/>
    <p:sldId id="301" r:id="rId30"/>
    <p:sldId id="302" r:id="rId31"/>
    <p:sldId id="303" r:id="rId32"/>
    <p:sldId id="30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6D47E-5119-4EA3-B49F-B0208F3BEEA9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C521F-D042-4AD1-9BD4-D18D682C4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C521F-D042-4AD1-9BD4-D18D682C49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99547E-4EE2-40BA-920E-EDBC18D8C6EB}" type="datetimeFigureOut">
              <a:rPr lang="ru-RU" smtClean="0"/>
              <a:pPr/>
              <a:t>24.01.2011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DC7C792-48D7-4F19-95EE-9DC458BFE3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oranimal.ru/families/3086.html" TargetMode="External"/><Relationship Id="rId13" Type="http://schemas.openxmlformats.org/officeDocument/2006/relationships/hyperlink" Target="http://www.photosight.ru/photos/1771/" TargetMode="External"/><Relationship Id="rId18" Type="http://schemas.openxmlformats.org/officeDocument/2006/relationships/hyperlink" Target="http://www.photokonkurs.com/pakor/tains/tajn012.htm" TargetMode="External"/><Relationship Id="rId3" Type="http://schemas.openxmlformats.org/officeDocument/2006/relationships/hyperlink" Target="http://www.forum.homecitrus.ru/index.php?showtopic=9121&amp;st=0&amp;p=29697" TargetMode="External"/><Relationship Id="rId21" Type="http://schemas.openxmlformats.org/officeDocument/2006/relationships/hyperlink" Target="http://ru.wikipedia.org/wiki/Musca_domestica" TargetMode="External"/><Relationship Id="rId7" Type="http://schemas.openxmlformats.org/officeDocument/2006/relationships/hyperlink" Target="http://www.dacha-foto.ru/album/thumbnails.php?album=topn&amp;cat=0&amp;page=9" TargetMode="External"/><Relationship Id="rId12" Type="http://schemas.openxmlformats.org/officeDocument/2006/relationships/hyperlink" Target="http://www.gardensafari.net/dutch/overige_macro.htm" TargetMode="External"/><Relationship Id="rId17" Type="http://schemas.openxmlformats.org/officeDocument/2006/relationships/hyperlink" Target="http://www.domik-dacha.ru/skrytno.html" TargetMode="External"/><Relationship Id="rId2" Type="http://schemas.openxmlformats.org/officeDocument/2006/relationships/hyperlink" Target="http://www.agroatlas.ru/pests/Locusta_migratoria_ru.htm" TargetMode="External"/><Relationship Id="rId16" Type="http://schemas.openxmlformats.org/officeDocument/2006/relationships/hyperlink" Target="http://www.mosecos.ru/index.php?option=com_content&amp;view=article&amp;id=326&amp;Itemid=379" TargetMode="External"/><Relationship Id="rId20" Type="http://schemas.openxmlformats.org/officeDocument/2006/relationships/hyperlink" Target="http://www.floranimal.ru/pages/animal/o/491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croid.ru/showcat.php?cat=524&amp;page=4" TargetMode="External"/><Relationship Id="rId11" Type="http://schemas.openxmlformats.org/officeDocument/2006/relationships/hyperlink" Target="http://www.vgsa.ru/agroland/quest/34/?print=y" TargetMode="External"/><Relationship Id="rId5" Type="http://schemas.openxmlformats.org/officeDocument/2006/relationships/hyperlink" Target="http://malkin.at.ua/publ/ehto_polezno/bytovye_klopy/6-1-0-21" TargetMode="External"/><Relationship Id="rId15" Type="http://schemas.openxmlformats.org/officeDocument/2006/relationships/hyperlink" Target="http://insects.botgard.uran.ru/rogohvbolhv.htm" TargetMode="External"/><Relationship Id="rId10" Type="http://schemas.openxmlformats.org/officeDocument/2006/relationships/hyperlink" Target="http://sungaya.narod.ru/rhop/pie/Pie_bra.htm" TargetMode="External"/><Relationship Id="rId19" Type="http://schemas.openxmlformats.org/officeDocument/2006/relationships/hyperlink" Target="http://www.kalitva.ru/140629-tolkovanie-terminov-o-ovody.html" TargetMode="External"/><Relationship Id="rId4" Type="http://schemas.openxmlformats.org/officeDocument/2006/relationships/hyperlink" Target="http://www.floranimal.ru/gallery_his.php?flid=2912" TargetMode="External"/><Relationship Id="rId9" Type="http://schemas.openxmlformats.org/officeDocument/2006/relationships/hyperlink" Target="http://forest.geoman.ru/forest/item/f00/s01/e0001569/index.shtml" TargetMode="External"/><Relationship Id="rId14" Type="http://schemas.openxmlformats.org/officeDocument/2006/relationships/hyperlink" Target="http://lj.rossia.org/users/ivanov_petrov/740609.html" TargetMode="External"/><Relationship Id="rId22" Type="http://schemas.openxmlformats.org/officeDocument/2006/relationships/hyperlink" Target="http://www.floranimal.ru/pages/animal/t/2815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357694"/>
            <a:ext cx="7772400" cy="1975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Насекомые-вредители культурных растений и переносчики заболеваний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28604"/>
            <a:ext cx="7772400" cy="142876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№92 с углубленным изучением предметов»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биологии: Степанова Наталья Викторовна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Кемерово, 2011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Долгоносик-цветоед яблоневый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Личинки питаются завязями яблонь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Взрослые жуки</a:t>
            </a:r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23580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928934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Жуки-короеды 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535785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43042" y="1351672"/>
            <a:ext cx="6357982" cy="40775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У гусениц бабочек хорошо развитые челюсти, и существа эти очень прожорливы. Пищей им может служить практически всё съедобное, что встречается в природе: листья, древесина, побеги, корни, плоды и семена растений, воск, волосы животных.</a:t>
            </a: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Бабочки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Капустная белянка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Повреждает капусту, репу, редис и брюкву. Гусеницы (желто-зеленого цвета) повреждают в основном листья культур, объедая их, начиная с края.</a:t>
            </a:r>
            <a:endParaRPr lang="ru-RU" sz="1600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Grp="1"/>
          </p:cNvPicPr>
          <p:nvPr>
            <p:ph type="pic" idx="1"/>
          </p:nvPr>
        </p:nvPicPr>
        <p:blipFill>
          <a:blip r:embed="rId3"/>
          <a:srcRect t="14686" b="14686"/>
          <a:stretch>
            <a:fillRect/>
          </a:stretch>
        </p:blipFill>
        <p:spPr bwMode="auto">
          <a:xfrm>
            <a:off x="4929190" y="3571876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Яблонная плодожорка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214422"/>
            <a:ext cx="3500462" cy="535785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Небольшая серая бабочка, в размахе крыльев до 18мм. Повреждает гусеница желто-белого или розоватого цвета с коричневой головой, плоды яблони, реже – груши. Гусеницы появляются после цветения и вгрызаются в мякоть плодов. Проникнув в семенную камеру, выедают часть семян. В результате поврежденные плоды теряют товарную ценность и не пригодны к хранению. В отдельные годы с засушливым летом плодожорка уничтожает до50-60% урожая.</a:t>
            </a:r>
            <a:endParaRPr lang="ru-RU" sz="2000" dirty="0"/>
          </a:p>
        </p:txBody>
      </p:sp>
      <p:pic>
        <p:nvPicPr>
          <p:cNvPr id="5" name="Рисунок 4" descr="http://www.vgsa.ru/agroland/quest/images/apple4.jpg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000760" y="3643314"/>
            <a:ext cx="28575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gsa.ru/agroland/quest/images/apple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71612"/>
            <a:ext cx="314325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Непарный шелкопряд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повреждает свыше 300 видов растений, особенно дуб, берёзу, плодовые, тополь, иву, черешню, черёмуху, лиственницу, нанося большой вред лесам и садам. </a:t>
            </a:r>
            <a:endParaRPr lang="ru-RU" sz="1600" dirty="0"/>
          </a:p>
        </p:txBody>
      </p:sp>
      <p:pic>
        <p:nvPicPr>
          <p:cNvPr id="14" name="Рисунок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428868"/>
            <a:ext cx="41434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28868"/>
            <a:ext cx="3733808" cy="40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28728" y="1351672"/>
            <a:ext cx="6072230" cy="193445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Личинки некоторых пилильщиков являются вредителями деревьев и кустарников.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Перепончатокрылые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Личинки хвойных пилильщиков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Нередко полностью объедают хвою деревьев.</a:t>
            </a:r>
            <a:endParaRPr lang="ru-RU" sz="1800" dirty="0"/>
          </a:p>
        </p:txBody>
      </p:sp>
      <p:pic>
        <p:nvPicPr>
          <p:cNvPr id="7" name="Рисунок 6"/>
          <p:cNvPicPr>
            <a:picLocks noGrp="1"/>
          </p:cNvPicPr>
          <p:nvPr>
            <p:ph type="pic" idx="1"/>
          </p:nvPr>
        </p:nvPicPr>
        <p:blipFill>
          <a:blip r:embed="rId2"/>
          <a:srcRect t="15000" b="15000"/>
          <a:stretch>
            <a:fillRect/>
          </a:stretch>
        </p:blipFill>
        <p:spPr bwMode="auto">
          <a:xfrm>
            <a:off x="1571604" y="2428868"/>
            <a:ext cx="65008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Личинки рогохвостов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Питаются древесиной, повреждая деревья.</a:t>
            </a:r>
            <a:endParaRPr lang="ru-RU" sz="1800" dirty="0"/>
          </a:p>
        </p:txBody>
      </p:sp>
      <p:pic>
        <p:nvPicPr>
          <p:cNvPr id="7" name="Рисунок 6" descr="http://insects.botgard.uran.ru/urocerus04.jpg"/>
          <p:cNvPicPr>
            <a:picLocks noGrp="1"/>
          </p:cNvPicPr>
          <p:nvPr>
            <p:ph type="pic" idx="1"/>
          </p:nvPr>
        </p:nvPicPr>
        <p:blipFill>
          <a:blip r:embed="rId2"/>
          <a:srcRect t="31166" b="31166"/>
          <a:stretch>
            <a:fillRect/>
          </a:stretch>
        </p:blipFill>
        <p:spPr bwMode="auto">
          <a:xfrm>
            <a:off x="642910" y="2714620"/>
            <a:ext cx="37862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8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flipH="1">
            <a:off x="642910" y="1351672"/>
            <a:ext cx="63992" cy="7706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Двукрылые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Прямокрылые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43050"/>
            <a:ext cx="3028944" cy="4364050"/>
          </a:xfrm>
        </p:spPr>
        <p:txBody>
          <a:bodyPr>
            <a:noAutofit/>
          </a:bodyPr>
          <a:lstStyle/>
          <a:p>
            <a:r>
              <a:rPr lang="ru-RU" sz="2200" dirty="0" smtClean="0"/>
              <a:t>Азиатская перелетная саранча – настоящее бедствие для сельского хозяйства. Общий вес стаи саранчи может достигать 50 тысяч тонн, причем в ней порой содержится до двух миллиардов насекомых, которые закрывают солнце. </a:t>
            </a:r>
          </a:p>
          <a:p>
            <a:endParaRPr lang="ru-RU" sz="2200" dirty="0"/>
          </a:p>
        </p:txBody>
      </p:sp>
      <p:pic>
        <p:nvPicPr>
          <p:cNvPr id="7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14488"/>
            <a:ext cx="51435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Капустная муха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00872" cy="707220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Личинки </a:t>
            </a:r>
            <a:r>
              <a:rPr lang="ru-RU" dirty="0" err="1" smtClean="0"/>
              <a:t>вбуравливаются</a:t>
            </a:r>
            <a:r>
              <a:rPr lang="ru-RU" dirty="0" smtClean="0"/>
              <a:t> в листья растения и поедают их изнутри. Пострадавшие растения отстают в росте, в жару увядают, приобретают фиолетовый оттенок и погибают.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3357562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Вредитель сад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Слепни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Питаются кровью. Своими укусами мучают домашний скот и вызывают потерю в массе, снижают удои молока.</a:t>
            </a:r>
            <a:endParaRPr lang="ru-RU" sz="1600" dirty="0"/>
          </a:p>
        </p:txBody>
      </p:sp>
      <p:pic>
        <p:nvPicPr>
          <p:cNvPr id="10" name="Рисунок 9"/>
          <p:cNvPicPr>
            <a:picLocks noGrp="1"/>
          </p:cNvPicPr>
          <p:nvPr>
            <p:ph type="pic" idx="1"/>
          </p:nvPr>
        </p:nvPicPr>
        <p:blipFill>
          <a:blip r:embed="rId2"/>
          <a:srcRect t="5324" b="5324"/>
          <a:stretch>
            <a:fillRect/>
          </a:stretch>
        </p:blipFill>
        <p:spPr bwMode="auto">
          <a:xfrm>
            <a:off x="1857356" y="2500306"/>
            <a:ext cx="58579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Оводы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Личинки оводов, которые развиваются под кожей млекопитающих, вызывают воспаление.</a:t>
            </a:r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4071966" cy="29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>
          <a:blip r:embed="rId3"/>
          <a:srcRect t="10210" b="10210"/>
          <a:stretch>
            <a:fillRect/>
          </a:stretch>
        </p:blipFill>
        <p:spPr bwMode="auto">
          <a:xfrm>
            <a:off x="4500562" y="3714752"/>
            <a:ext cx="4359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Комары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85918" y="1428736"/>
            <a:ext cx="6357982" cy="335758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	</a:t>
            </a:r>
            <a:r>
              <a:rPr lang="ru-RU" sz="2800" dirty="0" smtClean="0"/>
              <a:t>Способны передавать такие опасные заболевания, как малярия, желтая лихорадка, денге, комариные энцефалиты.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Комнатные мухи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Переносят яйца аскарид, различных микробов, в том числе возбудителей таких опасных болезней, как дизентерия и брюшной тиф.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/>
          <a:srcRect t="7557" b="7557"/>
          <a:stretch>
            <a:fillRect/>
          </a:stretch>
        </p:blipFill>
        <p:spPr bwMode="auto">
          <a:xfrm>
            <a:off x="714348" y="2143116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357562"/>
            <a:ext cx="4070379" cy="299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Тараканы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Таракан черный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Таракан рыжий (прусак)</a:t>
            </a:r>
            <a:endParaRPr lang="ru-RU" dirty="0"/>
          </a:p>
        </p:txBody>
      </p:sp>
      <p:pic>
        <p:nvPicPr>
          <p:cNvPr id="13" name="Содержимое 12"/>
          <p:cNvPicPr>
            <a:picLocks noGr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496"/>
            <a:ext cx="3944938" cy="297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Тараканы</a:t>
            </a:r>
            <a:endParaRPr lang="ru-RU" sz="40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714480" y="1571612"/>
            <a:ext cx="6286544" cy="392909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/>
              <a:t>	</a:t>
            </a:r>
            <a:r>
              <a:rPr lang="ru-RU" sz="2800" dirty="0" smtClean="0"/>
              <a:t>Загрязняют и портят своими  экскрементами продукты питания. Могут переносить различные болезнетворные микроорганизмы и яйца глистов. Выделения тараканов часто вызывают аллергию у людей.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Вши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243126" cy="457200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Питаются кровью человека. Являются переносчиками сыпного и возвратного тифа.</a:t>
            </a:r>
            <a:endParaRPr lang="ru-RU" sz="2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357298"/>
            <a:ext cx="50006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Блохи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142984"/>
            <a:ext cx="2886068" cy="5214974"/>
          </a:xfrm>
        </p:spPr>
        <p:txBody>
          <a:bodyPr>
            <a:noAutofit/>
          </a:bodyPr>
          <a:lstStyle/>
          <a:p>
            <a:r>
              <a:rPr lang="ru-RU" sz="2000" dirty="0" smtClean="0"/>
              <a:t>Бескрылые насекомые длиной  до 5 мм. Сплющенное с боков тело приспособлено к обитанию в шерсти зверей и в перьях птиц.  Задние ноги прыгательные. Ротовой аппарат колюще-сосущий. Блохи питаются кровью и могут передавать человеку таких возбудителей болезней, как чума, туляремия, сыпной тиф.</a:t>
            </a:r>
            <a:endParaRPr lang="ru-RU" sz="20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4891117" cy="458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Червеобразные личинки блох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386134" cy="4779982"/>
          </a:xfrm>
        </p:spPr>
        <p:txBody>
          <a:bodyPr>
            <a:noAutofit/>
          </a:bodyPr>
          <a:lstStyle/>
          <a:p>
            <a:r>
              <a:rPr lang="ru-RU" sz="2200" dirty="0" smtClean="0"/>
              <a:t>Живут в норах грызунов, во влажной пыли и мусоре человеческого жилья. Личинка питается различными разлагающимися остатками, а у многих видов нуждается, кроме того, в питании остатками </a:t>
            </a:r>
            <a:r>
              <a:rPr lang="ru-RU" sz="2200" dirty="0" err="1" smtClean="0"/>
              <a:t>непереваренной</a:t>
            </a:r>
            <a:r>
              <a:rPr lang="ru-RU" sz="2200" dirty="0" smtClean="0"/>
              <a:t> крови, содержащейся в испражнениях взрослых блох. </a:t>
            </a:r>
            <a:endParaRPr lang="ru-RU" sz="22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500174"/>
            <a:ext cx="4447792" cy="477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Азиатская саранча обладает </a:t>
            </a:r>
            <a:r>
              <a:rPr lang="ru-RU" b="1" dirty="0" err="1" smtClean="0"/>
              <a:t>немеренным</a:t>
            </a:r>
            <a:r>
              <a:rPr lang="ru-RU" b="1" dirty="0" smtClean="0"/>
              <a:t> аппетитом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000100" y="2000240"/>
            <a:ext cx="7500990" cy="400052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dirty="0" smtClean="0"/>
              <a:t>	</a:t>
            </a:r>
            <a:r>
              <a:rPr lang="ru-RU" sz="2800" dirty="0" smtClean="0"/>
              <a:t>одно насекомое съедает до 250-300 г  зелёной массы. Личинки саранчи объедают всё растение целиком, а взрослые особи могут просто перегрызать основания стеблей. В день стая может пролететь до 40 километров, не оставляя после себя никакой растительности.</a:t>
            </a:r>
            <a:endParaRPr lang="ru-RU" sz="2800" dirty="0" smtClean="0"/>
          </a:p>
          <a:p>
            <a:pPr algn="just"/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2976" y="2786058"/>
            <a:ext cx="4929222" cy="2428892"/>
          </a:xfrm>
        </p:spPr>
        <p:txBody>
          <a:bodyPr>
            <a:normAutofit/>
          </a:bodyPr>
          <a:lstStyle/>
          <a:p>
            <a:pPr marL="512064" indent="-457200">
              <a:buAutoNum type="arabicParenR"/>
            </a:pPr>
            <a:r>
              <a:rPr lang="ru-RU" sz="2800" dirty="0" smtClean="0"/>
              <a:t>Физические </a:t>
            </a:r>
          </a:p>
          <a:p>
            <a:pPr marL="512064" indent="-457200">
              <a:buAutoNum type="arabicParenR"/>
            </a:pPr>
            <a:r>
              <a:rPr lang="ru-RU" sz="2800" dirty="0" smtClean="0"/>
              <a:t>Химические</a:t>
            </a:r>
          </a:p>
          <a:p>
            <a:pPr marL="512064" indent="-457200">
              <a:buAutoNum type="arabicParenR"/>
            </a:pPr>
            <a:r>
              <a:rPr lang="ru-RU" sz="2800" dirty="0" smtClean="0"/>
              <a:t>Агротехнические</a:t>
            </a:r>
          </a:p>
          <a:p>
            <a:pPr marL="512064" indent="-457200">
              <a:buAutoNum type="arabicParenR"/>
            </a:pPr>
            <a:r>
              <a:rPr lang="ru-RU" sz="2800" dirty="0" smtClean="0"/>
              <a:t>Биологические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1416738"/>
          </a:xfrm>
        </p:spPr>
        <p:txBody>
          <a:bodyPr/>
          <a:lstStyle/>
          <a:p>
            <a:pPr algn="ctr"/>
            <a:r>
              <a:rPr lang="ru-RU" sz="4000" dirty="0" smtClean="0"/>
              <a:t>Методы борьбы с насекомыми-вредителями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Установите соответствие: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34" y="1435100"/>
            <a:ext cx="270036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200" i="1" u="sng" dirty="0" smtClean="0"/>
              <a:t>Переносчики болезней:</a:t>
            </a:r>
          </a:p>
          <a:p>
            <a:r>
              <a:rPr lang="ru-RU" sz="2200" dirty="0" smtClean="0"/>
              <a:t>А – Мухи.</a:t>
            </a:r>
          </a:p>
          <a:p>
            <a:r>
              <a:rPr lang="ru-RU" sz="2200" dirty="0" smtClean="0"/>
              <a:t>Б – Комары малярийные. </a:t>
            </a:r>
          </a:p>
          <a:p>
            <a:r>
              <a:rPr lang="ru-RU" sz="2200" i="1" u="sng" dirty="0" smtClean="0"/>
              <a:t>Паразиты:</a:t>
            </a:r>
          </a:p>
          <a:p>
            <a:r>
              <a:rPr lang="ru-RU" sz="2200" dirty="0" smtClean="0"/>
              <a:t>В – Слепни.</a:t>
            </a:r>
          </a:p>
          <a:p>
            <a:r>
              <a:rPr lang="ru-RU" sz="2200" dirty="0" smtClean="0"/>
              <a:t>Г – Оводы. </a:t>
            </a:r>
          </a:p>
          <a:p>
            <a:r>
              <a:rPr lang="ru-RU" sz="2200" dirty="0" smtClean="0"/>
              <a:t>Д – Вши. </a:t>
            </a:r>
          </a:p>
          <a:p>
            <a:r>
              <a:rPr lang="ru-RU" sz="2200" i="1" u="sng" dirty="0" smtClean="0"/>
              <a:t>Биологические помощники человека: </a:t>
            </a:r>
          </a:p>
          <a:p>
            <a:r>
              <a:rPr lang="ru-RU" sz="2200" dirty="0" smtClean="0"/>
              <a:t>Е – Божьи коровки.</a:t>
            </a:r>
          </a:p>
          <a:p>
            <a:r>
              <a:rPr lang="ru-RU" sz="2200" dirty="0" smtClean="0"/>
              <a:t>Ж – Жужелицы. </a:t>
            </a:r>
          </a:p>
          <a:p>
            <a:r>
              <a:rPr lang="ru-RU" sz="2200" dirty="0" smtClean="0"/>
              <a:t>З – Муравьи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214678" y="1285860"/>
            <a:ext cx="5700722" cy="5429288"/>
          </a:xfrm>
        </p:spPr>
        <p:txBody>
          <a:bodyPr>
            <a:noAutofit/>
          </a:bodyPr>
          <a:lstStyle/>
          <a:p>
            <a:pPr marL="582930" indent="-514350">
              <a:buAutoNum type="arabicPeriod"/>
            </a:pPr>
            <a:r>
              <a:rPr lang="ru-RU" sz="1600" dirty="0" smtClean="0"/>
              <a:t>Кровососущие насекомые, живущие на коже птиц, млекопитающих, человека.</a:t>
            </a:r>
          </a:p>
          <a:p>
            <a:pPr marL="582930" indent="-514350">
              <a:buAutoNum type="arabicPeriod"/>
            </a:pPr>
            <a:r>
              <a:rPr lang="ru-RU" sz="1600" dirty="0" smtClean="0"/>
              <a:t>Мухи, личинки которых наносят вред различным копытным животным.</a:t>
            </a:r>
          </a:p>
          <a:p>
            <a:pPr marL="582930" indent="-514350">
              <a:buAutoNum type="arabicPeriod"/>
            </a:pPr>
            <a:r>
              <a:rPr lang="ru-RU" sz="1600" dirty="0" smtClean="0"/>
              <a:t>Пестро окрашенные небольшие жуки с полукруглым телом, уничтожающие в большом количестве тлей.</a:t>
            </a:r>
          </a:p>
          <a:p>
            <a:pPr marL="582930" indent="-514350">
              <a:buAutoNum type="arabicPeriod"/>
            </a:pPr>
            <a:r>
              <a:rPr lang="ru-RU" sz="1600" dirty="0" smtClean="0"/>
              <a:t>Общественные перепончатокрылые насекомые, истребляющие вредителей леса.</a:t>
            </a:r>
          </a:p>
          <a:p>
            <a:pPr marL="582930" indent="-514350">
              <a:buAutoNum type="arabicPeriod"/>
            </a:pPr>
            <a:r>
              <a:rPr lang="ru-RU" sz="1600" dirty="0" smtClean="0"/>
              <a:t>Кровососущие двукрылые насекомые, личинки которых развиваются в воде.</a:t>
            </a:r>
          </a:p>
          <a:p>
            <a:pPr marL="582930" indent="-514350">
              <a:buAutoNum type="arabicPeriod"/>
            </a:pPr>
            <a:r>
              <a:rPr lang="ru-RU" sz="1600" dirty="0" smtClean="0"/>
              <a:t>Приносит вред человеку, т.к. переносит на лапках возбудителей опасных болезней.</a:t>
            </a:r>
          </a:p>
          <a:p>
            <a:pPr marL="582930" indent="-514350">
              <a:buAutoNum type="arabicPeriod"/>
            </a:pPr>
            <a:r>
              <a:rPr lang="ru-RU" sz="1600" dirty="0" smtClean="0"/>
              <a:t>Семейство насекомых отряда двукрылых. Хоботок колюще-лижущий,  легко прокалывает кожу позвоночных. Укусы болезненны, личинки развиваются в воде, почве. Хищники.</a:t>
            </a:r>
          </a:p>
          <a:p>
            <a:pPr marL="582930" indent="-514350">
              <a:buAutoNum type="arabicPeriod"/>
            </a:pPr>
            <a:r>
              <a:rPr lang="ru-RU" sz="1600" dirty="0" smtClean="0"/>
              <a:t>Тело продолговатое, усики нитевидные, ноги длинные, </a:t>
            </a:r>
            <a:r>
              <a:rPr lang="ru-RU" sz="1600" dirty="0" err="1" smtClean="0"/>
              <a:t>бегательного</a:t>
            </a:r>
            <a:r>
              <a:rPr lang="ru-RU" sz="1600" dirty="0" smtClean="0"/>
              <a:t> типа. Уничтожают огромное количество вредных беспозвоночных.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472" y="1142984"/>
            <a:ext cx="8115328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100" dirty="0" smtClean="0">
                <a:hlinkClick r:id="rId2"/>
              </a:rPr>
              <a:t>http://www.agroatlas.ru/pests/Locusta_migratoria_ru.htm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3"/>
              </a:rPr>
              <a:t>http://</a:t>
            </a:r>
            <a:r>
              <a:rPr lang="ru-RU" sz="1100" u="sng" dirty="0" smtClean="0">
                <a:hlinkClick r:id="rId3"/>
              </a:rPr>
              <a:t>www.forum.homecitrus.ru/index.php?showtopic=9121&amp;st=0&amp;p=29697</a:t>
            </a:r>
            <a:endParaRPr lang="ru-RU" sz="1100" u="sng" dirty="0" smtClean="0"/>
          </a:p>
          <a:p>
            <a:pPr>
              <a:buNone/>
            </a:pPr>
            <a:r>
              <a:rPr lang="ru-RU" sz="1100" u="sng" dirty="0" smtClean="0">
                <a:hlinkClick r:id="rId4"/>
              </a:rPr>
              <a:t>http://www.floranimal.ru/gallery_his.php?flid=2912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5"/>
              </a:rPr>
              <a:t>http://malkin.at.ua/publ/ehto_polezno/bytovye_klopy/6-1-0-21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6"/>
              </a:rPr>
              <a:t>http://</a:t>
            </a:r>
            <a:r>
              <a:rPr lang="ru-RU" sz="1100" u="sng" dirty="0" smtClean="0">
                <a:hlinkClick r:id="rId6"/>
              </a:rPr>
              <a:t>macroid.ru/showcat.php?cat=524&amp;page=4</a:t>
            </a:r>
            <a:endParaRPr lang="ru-RU" sz="1100" u="sng" dirty="0" smtClean="0"/>
          </a:p>
          <a:p>
            <a:pPr>
              <a:buNone/>
            </a:pPr>
            <a:r>
              <a:rPr lang="ru-RU" sz="1100" u="sng" dirty="0" smtClean="0">
                <a:hlinkClick r:id="rId7"/>
              </a:rPr>
              <a:t>http://www.dacha-foto.ru/album/thumbnails.php?album=topn&amp;cat=0&amp;page=9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8"/>
              </a:rPr>
              <a:t>http://www.floranimal.ru/families/3086.html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9"/>
              </a:rPr>
              <a:t>http://forest.geoman.ru/forest/item/f00/s01/e0001569/index.shtml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0"/>
              </a:rPr>
              <a:t>http://sungaya.narod.ru/rhop/pie/Pie_bra.htm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1"/>
              </a:rPr>
              <a:t>http://www.vgsa.ru/agroland/quest/34/?print=y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2"/>
              </a:rPr>
              <a:t>http://www.gardensafari.net/dutch/overige_macro.htm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3"/>
              </a:rPr>
              <a:t>http://www.photosight.ru/photos/1771/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4"/>
              </a:rPr>
              <a:t>http://lj.rossia.org/users/ivanov_petrov/740609.html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5"/>
              </a:rPr>
              <a:t>http://insects.botgard.uran.ru/rogohvbolhv.htm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6"/>
              </a:rPr>
              <a:t>http://www.mosecos.ru/index.php?option=com_content&amp;view=article&amp;id=326&amp;Itemid=379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7"/>
              </a:rPr>
              <a:t>http://www.domik-dacha.ru/skrytno.html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8"/>
              </a:rPr>
              <a:t>http://www.photokonkurs.com/pakor/tains/tajn012.htm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19"/>
              </a:rPr>
              <a:t>http://www.kalitva.ru/140629-tolkovanie-terminov-o-ovody.html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20"/>
              </a:rPr>
              <a:t>http://www.floranimal.ru/pages/animal/o/4915.html</a:t>
            </a:r>
            <a:endParaRPr lang="ru-RU" sz="1100" dirty="0" smtClean="0"/>
          </a:p>
          <a:p>
            <a:pPr>
              <a:buNone/>
            </a:pPr>
            <a:r>
              <a:rPr lang="ru-RU" sz="1100" u="sng" dirty="0" smtClean="0">
                <a:hlinkClick r:id="rId21"/>
              </a:rPr>
              <a:t>http://ru.wikipedia.org/wiki/Musca_domestica</a:t>
            </a:r>
            <a:endParaRPr lang="ru-RU" sz="1100" dirty="0" smtClean="0"/>
          </a:p>
          <a:p>
            <a:pPr>
              <a:buNone/>
            </a:pPr>
            <a:r>
              <a:rPr lang="ru-RU" sz="1200" u="sng" dirty="0" smtClean="0">
                <a:hlinkClick r:id="rId22"/>
              </a:rPr>
              <a:t>http://www.floranimal.ru/pages/animal/t/2815.html</a:t>
            </a:r>
            <a:endParaRPr lang="ru-RU" sz="1200" dirty="0" smtClean="0"/>
          </a:p>
          <a:p>
            <a:pPr lvl="0">
              <a:buNone/>
            </a:pPr>
            <a:r>
              <a:rPr lang="ru-RU" sz="1200" dirty="0" smtClean="0"/>
              <a:t>Константинов В. М. , Бабенко В. Г., </a:t>
            </a:r>
            <a:r>
              <a:rPr lang="ru-RU" sz="1200" dirty="0" err="1" smtClean="0"/>
              <a:t>Кучменко</a:t>
            </a:r>
            <a:r>
              <a:rPr lang="ru-RU" sz="1200" dirty="0" smtClean="0"/>
              <a:t> В. С. Биология: Животные: Учебник для учащихся 7 класса общеобразовательных учреждений. – М: </a:t>
            </a:r>
            <a:r>
              <a:rPr lang="ru-RU" sz="1200" dirty="0" err="1" smtClean="0"/>
              <a:t>Вентана-Граф</a:t>
            </a:r>
            <a:r>
              <a:rPr lang="ru-RU" sz="1200" dirty="0" smtClean="0"/>
              <a:t>, 2005. –  304 с.</a:t>
            </a:r>
          </a:p>
          <a:p>
            <a:pPr lvl="0">
              <a:buNone/>
            </a:pPr>
            <a:r>
              <a:rPr lang="ru-RU" sz="1200" dirty="0" smtClean="0"/>
              <a:t>Степанов И. А. Тестовые задания по биологии. Зоология. 7-8 класс. – М: Новый учебник, 2001. – 96 с.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2071678"/>
            <a:ext cx="2671754" cy="392909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/>
              <a:t>Угнетают развитие растений, высасывая из них сок.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/>
              <a:t>Могут переносить вирусы, вызывающие болезни растений.</a:t>
            </a:r>
            <a:endParaRPr lang="ru-RU" sz="22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571612"/>
            <a:ext cx="542928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Клоп вредная черепашка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0034" y="1435100"/>
            <a:ext cx="3214710" cy="49228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Повреждает хлебные злаки, прокалывая хоботком не созревшие зерна и высасывая содержимое. При этом они выделяют слюну, растворяющую  белки и разрушающую клейковину. В результате зерно сморщивается, теряет в весе; понижается его всхожесть. Мука, изготовленная из такого зерна, непригодна для хлебопечения. </a:t>
            </a:r>
            <a:endParaRPr lang="ru-RU" sz="2000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43050"/>
            <a:ext cx="51435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Клоп постельный – кровососущий паразит</a:t>
            </a:r>
            <a:endParaRPr lang="ru-RU" dirty="0"/>
          </a:p>
        </p:txBody>
      </p:sp>
      <p:pic>
        <p:nvPicPr>
          <p:cNvPr id="5" name="Содержимое 4" descr="http://malkin.at.ua/graphic/klo_2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28794" y="1928802"/>
            <a:ext cx="585791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Укусы постельных клопов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685800" y="1571612"/>
            <a:ext cx="2514600" cy="4435488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Постельный клоп ведет ночной образ жизни; днем он прячется под обоями, под плинтусами, в щелях полов и потолков, в складках матрацев, в мебели и в других укромных местах. </a:t>
            </a:r>
          </a:p>
          <a:p>
            <a:pPr algn="just"/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357554" y="1643050"/>
            <a:ext cx="53578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Жуки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Свекловичный долгоносик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714348" y="1500174"/>
            <a:ext cx="3071834" cy="4786346"/>
          </a:xfrm>
        </p:spPr>
        <p:txBody>
          <a:bodyPr>
            <a:noAutofit/>
          </a:bodyPr>
          <a:lstStyle/>
          <a:p>
            <a:r>
              <a:rPr lang="ru-RU" sz="2200" dirty="0" smtClean="0"/>
              <a:t>Вредят жуки и личинки. Жуки объедают вилочку, перекусывают стебелек, оставляя пенек, что приводит к гибели растений и изреженности посевов сахарной свеклы. На более развитых растениях объедают листовые пластинки. Личинки повреждают корни. 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663700"/>
            <a:ext cx="5057780" cy="397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Колорадский жук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571612"/>
            <a:ext cx="5057796" cy="493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1597</TotalTime>
  <Words>936</Words>
  <Application>Microsoft Office PowerPoint</Application>
  <PresentationFormat>Экран (4:3)</PresentationFormat>
  <Paragraphs>110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Метро</vt:lpstr>
      <vt:lpstr>Насекомые-вредители культурных растений и переносчики заболеваний человека</vt:lpstr>
      <vt:lpstr>Прямокрылые</vt:lpstr>
      <vt:lpstr>Азиатская саранча обладает немеренным аппетитом,</vt:lpstr>
      <vt:lpstr>Тли</vt:lpstr>
      <vt:lpstr>Клоп вредная черепашка</vt:lpstr>
      <vt:lpstr>Клоп постельный – кровососущий паразит</vt:lpstr>
      <vt:lpstr>Укусы постельных клопов</vt:lpstr>
      <vt:lpstr>Жуки Свекловичный долгоносик</vt:lpstr>
      <vt:lpstr>Колорадский жук</vt:lpstr>
      <vt:lpstr>Долгоносик-цветоед яблоневый</vt:lpstr>
      <vt:lpstr>Жуки-короеды </vt:lpstr>
      <vt:lpstr>Бабочки</vt:lpstr>
      <vt:lpstr>Капустная белянка</vt:lpstr>
      <vt:lpstr>Яблонная плодожорка</vt:lpstr>
      <vt:lpstr>Непарный шелкопряд</vt:lpstr>
      <vt:lpstr>Перепончатокрылые</vt:lpstr>
      <vt:lpstr>Личинки хвойных пилильщиков</vt:lpstr>
      <vt:lpstr>Личинки рогохвостов</vt:lpstr>
      <vt:lpstr>Двукрылые</vt:lpstr>
      <vt:lpstr>Капустная муха</vt:lpstr>
      <vt:lpstr>Слепни</vt:lpstr>
      <vt:lpstr>Оводы</vt:lpstr>
      <vt:lpstr>Комары</vt:lpstr>
      <vt:lpstr>Комнатные мухи</vt:lpstr>
      <vt:lpstr>Тараканы</vt:lpstr>
      <vt:lpstr>Тараканы</vt:lpstr>
      <vt:lpstr>Вши</vt:lpstr>
      <vt:lpstr>Блохи</vt:lpstr>
      <vt:lpstr>Червеобразные личинки блох</vt:lpstr>
      <vt:lpstr>Методы борьбы с насекомыми-вредителями</vt:lpstr>
      <vt:lpstr>Установите соответствие: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Насекомые-вредители культурных растений и переносчики заболеваний человека</dc:title>
  <dc:creator>Семья</dc:creator>
  <cp:lastModifiedBy>Семья</cp:lastModifiedBy>
  <cp:revision>143</cp:revision>
  <dcterms:created xsi:type="dcterms:W3CDTF">2011-01-04T14:26:40Z</dcterms:created>
  <dcterms:modified xsi:type="dcterms:W3CDTF">2011-01-24T14:39:45Z</dcterms:modified>
</cp:coreProperties>
</file>