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9FCD-F650-42F7-B512-4783B6115E1B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03E3-A0BF-4817-9F6F-C447283190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9FCD-F650-42F7-B512-4783B6115E1B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03E3-A0BF-4817-9F6F-C44728319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9FCD-F650-42F7-B512-4783B6115E1B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03E3-A0BF-4817-9F6F-C44728319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9FCD-F650-42F7-B512-4783B6115E1B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03E3-A0BF-4817-9F6F-C44728319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9FCD-F650-42F7-B512-4783B6115E1B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68203E3-A0BF-4817-9F6F-C44728319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9FCD-F650-42F7-B512-4783B6115E1B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03E3-A0BF-4817-9F6F-C44728319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9FCD-F650-42F7-B512-4783B6115E1B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03E3-A0BF-4817-9F6F-C44728319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9FCD-F650-42F7-B512-4783B6115E1B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03E3-A0BF-4817-9F6F-C44728319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9FCD-F650-42F7-B512-4783B6115E1B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03E3-A0BF-4817-9F6F-C44728319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9FCD-F650-42F7-B512-4783B6115E1B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03E3-A0BF-4817-9F6F-C44728319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9FCD-F650-42F7-B512-4783B6115E1B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03E3-A0BF-4817-9F6F-C44728319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649FCD-F650-42F7-B512-4783B6115E1B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68203E3-A0BF-4817-9F6F-C44728319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28604"/>
            <a:ext cx="8472518" cy="569755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marL="361950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Мы </a:t>
            </a:r>
            <a:r>
              <a:rPr lang="ru-RU" sz="3600" b="1" dirty="0">
                <a:solidFill>
                  <a:schemeClr val="bg1"/>
                </a:solidFill>
              </a:rPr>
              <a:t>все умрем, людей бессмертных нет,</a:t>
            </a:r>
          </a:p>
          <a:p>
            <a:pPr marL="361950">
              <a:buNone/>
            </a:pPr>
            <a:r>
              <a:rPr lang="ru-RU" sz="3600" b="1" dirty="0">
                <a:solidFill>
                  <a:schemeClr val="bg1"/>
                </a:solidFill>
              </a:rPr>
              <a:t>И это все известно и не ново.</a:t>
            </a:r>
          </a:p>
          <a:p>
            <a:pPr marL="361950">
              <a:buNone/>
            </a:pPr>
            <a:r>
              <a:rPr lang="ru-RU" sz="3600" b="1" dirty="0">
                <a:solidFill>
                  <a:schemeClr val="bg1"/>
                </a:solidFill>
              </a:rPr>
              <a:t>Но мы живем, чтобы оставить след:</a:t>
            </a:r>
          </a:p>
          <a:p>
            <a:pPr marL="361950">
              <a:buNone/>
            </a:pPr>
            <a:r>
              <a:rPr lang="ru-RU" sz="3600" b="1" dirty="0">
                <a:solidFill>
                  <a:schemeClr val="bg1"/>
                </a:solidFill>
              </a:rPr>
              <a:t>Дом иль тропинку, дерево иль слово.</a:t>
            </a:r>
          </a:p>
          <a:p>
            <a:pPr algn="r">
              <a:buNone/>
            </a:pPr>
            <a:endParaRPr lang="ru-RU" i="1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ru-RU" i="1" dirty="0" smtClean="0">
                <a:solidFill>
                  <a:schemeClr val="bg1"/>
                </a:solidFill>
              </a:rPr>
              <a:t>Расул </a:t>
            </a:r>
            <a:r>
              <a:rPr lang="ru-RU" i="1" dirty="0">
                <a:solidFill>
                  <a:schemeClr val="bg1"/>
                </a:solidFill>
              </a:rPr>
              <a:t>Гамзатов</a:t>
            </a:r>
            <a:endParaRPr lang="ru-RU" dirty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chemeClr val="bg1"/>
                </a:solidFill>
              </a:rPr>
              <a:t>Тема урока:</a:t>
            </a:r>
            <a:br>
              <a:rPr lang="ru-RU" sz="4800" dirty="0" smtClean="0">
                <a:solidFill>
                  <a:schemeClr val="bg1"/>
                </a:solidFill>
              </a:rPr>
            </a:b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i="1" dirty="0" smtClean="0">
                <a:solidFill>
                  <a:schemeClr val="bg1"/>
                </a:solidFill>
                <a:latin typeface="+mj-lt"/>
              </a:rPr>
              <a:t>Особенности современного мира</a:t>
            </a:r>
            <a:endParaRPr lang="ru-RU" sz="6000" i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800" i="1" dirty="0" smtClean="0">
                <a:solidFill>
                  <a:schemeClr val="bg1"/>
                </a:solidFill>
              </a:rPr>
              <a:t>План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lvl="0" indent="-571500">
              <a:buClrTx/>
              <a:buFont typeface="+mj-lt"/>
              <a:buAutoNum type="romanUcPeriod"/>
            </a:pPr>
            <a:r>
              <a:rPr lang="ru-RU" sz="4000" dirty="0" smtClean="0">
                <a:solidFill>
                  <a:schemeClr val="bg1"/>
                </a:solidFill>
                <a:latin typeface="+mj-lt"/>
              </a:rPr>
              <a:t>Глобализация</a:t>
            </a:r>
            <a:r>
              <a:rPr lang="ru-RU" sz="4000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571500" lvl="0" indent="-571500">
              <a:buClrTx/>
              <a:buFont typeface="+mj-lt"/>
              <a:buAutoNum type="romanUcPeriod"/>
            </a:pPr>
            <a:r>
              <a:rPr lang="ru-RU" sz="4000" dirty="0">
                <a:solidFill>
                  <a:schemeClr val="bg1"/>
                </a:solidFill>
                <a:latin typeface="+mj-lt"/>
              </a:rPr>
              <a:t>Глобальные проблемы современности.</a:t>
            </a: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ru-RU" sz="4000" dirty="0">
                <a:solidFill>
                  <a:schemeClr val="bg1"/>
                </a:solidFill>
                <a:latin typeface="+mj-lt"/>
              </a:rPr>
              <a:t>Классификация глобальных проблем.</a:t>
            </a:r>
          </a:p>
          <a:p>
            <a:pPr marL="914400" lvl="1" indent="-514350">
              <a:buClrTx/>
              <a:buFont typeface="+mj-lt"/>
              <a:buAutoNum type="arabicPeriod"/>
            </a:pPr>
            <a:r>
              <a:rPr lang="ru-RU" sz="4000" dirty="0">
                <a:solidFill>
                  <a:schemeClr val="bg1"/>
                </a:solidFill>
                <a:latin typeface="+mj-lt"/>
              </a:rPr>
              <a:t>Характеристика глобальных проблем и пути их решения.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6" y="1285860"/>
            <a:ext cx="9143934" cy="5072098"/>
            <a:chOff x="102" y="1449"/>
            <a:chExt cx="10880" cy="3330"/>
          </a:xfrm>
        </p:grpSpPr>
        <p:sp>
          <p:nvSpPr>
            <p:cNvPr id="1027" name="Oval 3"/>
            <p:cNvSpPr>
              <a:spLocks noChangeArrowheads="1"/>
            </p:cNvSpPr>
            <p:nvPr/>
          </p:nvSpPr>
          <p:spPr bwMode="auto">
            <a:xfrm>
              <a:off x="102" y="2409"/>
              <a:ext cx="3173" cy="17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Глобализа-ция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  конца 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  <a:sym typeface="Symbol" pitchFamily="18" charset="2"/>
                </a:rPr>
                <a:t>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 - начала 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  <a:sym typeface="Symbol" pitchFamily="18" charset="2"/>
                </a:rPr>
                <a:t>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 вв.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3547" y="1684"/>
              <a:ext cx="3870" cy="8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Усиление вывоза 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капитала</a:t>
              </a: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3275" y="2715"/>
              <a:ext cx="4533" cy="10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Создание международных монополий</a:t>
              </a: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0" name="Oval 6"/>
            <p:cNvSpPr>
              <a:spLocks noChangeArrowheads="1"/>
            </p:cNvSpPr>
            <p:nvPr/>
          </p:nvSpPr>
          <p:spPr bwMode="auto">
            <a:xfrm>
              <a:off x="3542" y="3894"/>
              <a:ext cx="3975" cy="8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Расширение внешней торговли</a:t>
              </a: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8477" y="1449"/>
              <a:ext cx="2505" cy="1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Новые формы межнационального общения (Дни русской культуры)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8477" y="2694"/>
              <a:ext cx="2505" cy="8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Интернационализация хозяйственных связей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8477" y="3519"/>
              <a:ext cx="2505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Образование двух </a:t>
              </a: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военно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- политических блоков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 flipV="1">
              <a:off x="2657" y="2214"/>
              <a:ext cx="885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5" name="AutoShape 11"/>
            <p:cNvCxnSpPr>
              <a:cxnSpLocks noChangeShapeType="1"/>
            </p:cNvCxnSpPr>
            <p:nvPr/>
          </p:nvCxnSpPr>
          <p:spPr bwMode="auto">
            <a:xfrm>
              <a:off x="3191" y="3189"/>
              <a:ext cx="351" cy="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2867" y="3594"/>
              <a:ext cx="750" cy="6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7" name="AutoShape 13"/>
            <p:cNvSpPr>
              <a:spLocks/>
            </p:cNvSpPr>
            <p:nvPr/>
          </p:nvSpPr>
          <p:spPr bwMode="auto">
            <a:xfrm>
              <a:off x="7627" y="2012"/>
              <a:ext cx="435" cy="2370"/>
            </a:xfrm>
            <a:prstGeom prst="rightBrace">
              <a:avLst>
                <a:gd name="adj1" fmla="val 4540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AutoShape 14"/>
            <p:cNvSpPr>
              <a:spLocks/>
            </p:cNvSpPr>
            <p:nvPr/>
          </p:nvSpPr>
          <p:spPr bwMode="auto">
            <a:xfrm>
              <a:off x="8169" y="1929"/>
              <a:ext cx="143" cy="2505"/>
            </a:xfrm>
            <a:prstGeom prst="leftBrace">
              <a:avLst>
                <a:gd name="adj1" fmla="val 14597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571480"/>
            <a:ext cx="88824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Глобализация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конца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Symbol" pitchFamily="18" charset="2"/>
              </a:rPr>
              <a:t>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- начала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  <a:sym typeface="Symbol" pitchFamily="18" charset="2"/>
              </a:rPr>
              <a:t>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вв.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9" name="Group 5"/>
          <p:cNvGrpSpPr>
            <a:grpSpLocks/>
          </p:cNvGrpSpPr>
          <p:nvPr/>
        </p:nvGrpSpPr>
        <p:grpSpPr bwMode="auto">
          <a:xfrm>
            <a:off x="785786" y="1214422"/>
            <a:ext cx="7929618" cy="3643338"/>
            <a:chOff x="1725" y="6660"/>
            <a:chExt cx="6540" cy="1635"/>
          </a:xfrm>
        </p:grpSpPr>
        <p:sp>
          <p:nvSpPr>
            <p:cNvPr id="16390" name="Oval 6"/>
            <p:cNvSpPr>
              <a:spLocks noChangeArrowheads="1"/>
            </p:cNvSpPr>
            <p:nvPr/>
          </p:nvSpPr>
          <p:spPr bwMode="auto">
            <a:xfrm>
              <a:off x="1725" y="6750"/>
              <a:ext cx="3300" cy="129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Глобализация во </a:t>
              </a: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  <a:sym typeface="Symbol" pitchFamily="18" charset="2"/>
                </a:rPr>
                <a:t></a:t>
              </a: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 половине </a:t>
              </a: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  <a:sym typeface="Symbol" pitchFamily="18" charset="2"/>
                </a:rPr>
                <a:t></a:t>
              </a: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 века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sp>
          <p:nvSpPr>
            <p:cNvPr id="16391" name="Oval 7"/>
            <p:cNvSpPr>
              <a:spLocks noChangeArrowheads="1"/>
            </p:cNvSpPr>
            <p:nvPr/>
          </p:nvSpPr>
          <p:spPr bwMode="auto">
            <a:xfrm>
              <a:off x="5025" y="6660"/>
              <a:ext cx="1830" cy="69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ТНК</a:t>
              </a:r>
              <a:endPara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392" name="Oval 8"/>
            <p:cNvSpPr>
              <a:spLocks noChangeArrowheads="1"/>
            </p:cNvSpPr>
            <p:nvPr/>
          </p:nvSpPr>
          <p:spPr bwMode="auto">
            <a:xfrm>
              <a:off x="4920" y="7350"/>
              <a:ext cx="3345" cy="94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Внешняя политика 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“</a:t>
              </a: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Холодной войны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”</a:t>
              </a:r>
              <a:endPara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Группа 51"/>
          <p:cNvGrpSpPr/>
          <p:nvPr/>
        </p:nvGrpSpPr>
        <p:grpSpPr>
          <a:xfrm>
            <a:off x="142844" y="457200"/>
            <a:ext cx="8858312" cy="4955203"/>
            <a:chOff x="142844" y="457200"/>
            <a:chExt cx="8858312" cy="4955203"/>
          </a:xfrm>
        </p:grpSpPr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142844" y="457200"/>
              <a:ext cx="8858312" cy="49552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/>
              </a:r>
              <a:b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</a:b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Политика</a:t>
              </a:r>
              <a:r>
                <a:rPr kumimoji="0" lang="ru-RU" sz="20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                                       Международные отношения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20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20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Экономика                             Глобализация                          Социальная сфера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                  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20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                       Культура                                Безопасность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20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20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20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    ПЕРСПЕКТИВЫ ВСЕГО МИРОВОГО СООБЩЕСТВА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rPr>
                <a:t> </a:t>
              </a:r>
            </a:p>
          </p:txBody>
        </p:sp>
        <p:cxnSp>
          <p:nvCxnSpPr>
            <p:cNvPr id="35" name="Прямая со стрелкой 34"/>
            <p:cNvCxnSpPr/>
            <p:nvPr/>
          </p:nvCxnSpPr>
          <p:spPr>
            <a:xfrm flipV="1">
              <a:off x="4214810" y="1428736"/>
              <a:ext cx="1214446" cy="928694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 rot="10800000">
              <a:off x="1214414" y="1428736"/>
              <a:ext cx="3000396" cy="928694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/>
            <p:nvPr/>
          </p:nvCxnSpPr>
          <p:spPr>
            <a:xfrm rot="10800000">
              <a:off x="1571604" y="2500306"/>
              <a:ext cx="1714512" cy="1588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/>
            <p:nvPr/>
          </p:nvCxnSpPr>
          <p:spPr>
            <a:xfrm>
              <a:off x="5000628" y="2500306"/>
              <a:ext cx="1571636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 rot="10800000" flipV="1">
              <a:off x="2214546" y="2571744"/>
              <a:ext cx="1643074" cy="1000132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>
              <a:off x="4429124" y="2571744"/>
              <a:ext cx="1500198" cy="1000132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Стрелка вниз 45"/>
          <p:cNvSpPr/>
          <p:nvPr/>
        </p:nvSpPr>
        <p:spPr>
          <a:xfrm>
            <a:off x="3857620" y="2857496"/>
            <a:ext cx="500066" cy="2000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</TotalTime>
  <Words>115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Слайд 1</vt:lpstr>
      <vt:lpstr>Тема урока: </vt:lpstr>
      <vt:lpstr>План</vt:lpstr>
      <vt:lpstr>Слайд 4</vt:lpstr>
      <vt:lpstr>Слайд 5</vt:lpstr>
      <vt:lpstr>Слайд 6</vt:lpstr>
    </vt:vector>
  </TitlesOfParts>
  <Company>ГОУ СПО "СахГКБиИ"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default-1</cp:lastModifiedBy>
  <cp:revision>9</cp:revision>
  <dcterms:created xsi:type="dcterms:W3CDTF">2009-09-12T02:31:21Z</dcterms:created>
  <dcterms:modified xsi:type="dcterms:W3CDTF">2011-01-14T11:57:39Z</dcterms:modified>
</cp:coreProperties>
</file>