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84" r:id="rId3"/>
    <p:sldId id="257" r:id="rId4"/>
    <p:sldId id="258" r:id="rId5"/>
    <p:sldId id="259" r:id="rId6"/>
    <p:sldId id="260" r:id="rId7"/>
    <p:sldId id="280" r:id="rId8"/>
    <p:sldId id="261" r:id="rId9"/>
    <p:sldId id="262" r:id="rId10"/>
    <p:sldId id="275" r:id="rId11"/>
    <p:sldId id="276" r:id="rId12"/>
    <p:sldId id="277" r:id="rId13"/>
    <p:sldId id="278" r:id="rId14"/>
    <p:sldId id="279" r:id="rId15"/>
    <p:sldId id="263" r:id="rId16"/>
    <p:sldId id="274" r:id="rId17"/>
    <p:sldId id="282" r:id="rId18"/>
    <p:sldId id="283" r:id="rId19"/>
    <p:sldId id="269" r:id="rId20"/>
    <p:sldId id="273" r:id="rId21"/>
    <p:sldId id="268" r:id="rId22"/>
    <p:sldId id="272" r:id="rId23"/>
    <p:sldId id="281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2" autoAdjust="0"/>
    <p:restoredTop sz="94700" autoAdjust="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3DD8F6-E683-49AD-A045-F306B95A87A6}" type="doc">
      <dgm:prSet loTypeId="urn:microsoft.com/office/officeart/2005/8/layout/target3" loCatId="relationship" qsTypeId="urn:microsoft.com/office/officeart/2005/8/quickstyle/3d5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22177FC-CDE1-4D14-B65A-CDE0944D63CF}" type="pres">
      <dgm:prSet presAssocID="{743DD8F6-E683-49AD-A045-F306B95A87A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8B9E749-5B08-4189-9CFF-56337832A2C6}" type="presOf" srcId="{743DD8F6-E683-49AD-A045-F306B95A87A6}" destId="{C22177FC-CDE1-4D14-B65A-CDE0944D63CF}" srcOrd="0" destOrd="0" presId="urn:microsoft.com/office/officeart/2005/8/layout/targe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3DD8F6-E683-49AD-A045-F306B95A87A6}" type="doc">
      <dgm:prSet loTypeId="urn:microsoft.com/office/officeart/2005/8/layout/target3" loCatId="relationship" qsTypeId="urn:microsoft.com/office/officeart/2005/8/quickstyle/3d5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A63685C-6B0A-4CEB-8C46-9AA59B27F717}">
      <dgm:prSet/>
      <dgm:spPr/>
      <dgm:t>
        <a:bodyPr/>
        <a:lstStyle/>
        <a:p>
          <a:pPr rtl="0"/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Витамины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dgm:t>
    </dgm:pt>
    <dgm:pt modelId="{A7360BDC-7F1C-42B0-A41E-846A95A58C93}" type="parTrans" cxnId="{755FFA42-9990-47BD-B9DB-E437D1D58D00}">
      <dgm:prSet/>
      <dgm:spPr/>
      <dgm:t>
        <a:bodyPr/>
        <a:lstStyle/>
        <a:p>
          <a:endParaRPr lang="ru-RU"/>
        </a:p>
      </dgm:t>
    </dgm:pt>
    <dgm:pt modelId="{928DF276-ACD4-4A0A-8677-89547B5207C4}" type="sibTrans" cxnId="{755FFA42-9990-47BD-B9DB-E437D1D58D00}">
      <dgm:prSet/>
      <dgm:spPr/>
      <dgm:t>
        <a:bodyPr/>
        <a:lstStyle/>
        <a:p>
          <a:endParaRPr lang="ru-RU"/>
        </a:p>
      </dgm:t>
    </dgm:pt>
    <dgm:pt modelId="{C22177FC-CDE1-4D14-B65A-CDE0944D63CF}" type="pres">
      <dgm:prSet presAssocID="{743DD8F6-E683-49AD-A045-F306B95A87A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426FDC-A7F5-4DAA-A614-7E896F611B84}" type="pres">
      <dgm:prSet presAssocID="{2A63685C-6B0A-4CEB-8C46-9AA59B27F717}" presName="circle1" presStyleLbl="node1" presStyleIdx="0" presStyleCnt="1"/>
      <dgm:spPr/>
    </dgm:pt>
    <dgm:pt modelId="{1E263C78-0C04-4BF9-94C5-B3077FD8438E}" type="pres">
      <dgm:prSet presAssocID="{2A63685C-6B0A-4CEB-8C46-9AA59B27F717}" presName="space" presStyleCnt="0"/>
      <dgm:spPr/>
    </dgm:pt>
    <dgm:pt modelId="{360207B2-7AF0-4ABE-B482-467630268563}" type="pres">
      <dgm:prSet presAssocID="{2A63685C-6B0A-4CEB-8C46-9AA59B27F717}" presName="rect1" presStyleLbl="alignAcc1" presStyleIdx="0" presStyleCnt="1" custLinFactNeighborX="3030" custLinFactNeighborY="-3846"/>
      <dgm:spPr/>
      <dgm:t>
        <a:bodyPr/>
        <a:lstStyle/>
        <a:p>
          <a:endParaRPr lang="ru-RU"/>
        </a:p>
      </dgm:t>
    </dgm:pt>
    <dgm:pt modelId="{86D7425B-E4C9-4D12-9444-7D255A73F5F3}" type="pres">
      <dgm:prSet presAssocID="{2A63685C-6B0A-4CEB-8C46-9AA59B27F717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5FFA42-9990-47BD-B9DB-E437D1D58D00}" srcId="{743DD8F6-E683-49AD-A045-F306B95A87A6}" destId="{2A63685C-6B0A-4CEB-8C46-9AA59B27F717}" srcOrd="0" destOrd="0" parTransId="{A7360BDC-7F1C-42B0-A41E-846A95A58C93}" sibTransId="{928DF276-ACD4-4A0A-8677-89547B5207C4}"/>
    <dgm:cxn modelId="{89127576-E4FC-4182-B32F-622185EF6D96}" type="presOf" srcId="{2A63685C-6B0A-4CEB-8C46-9AA59B27F717}" destId="{360207B2-7AF0-4ABE-B482-467630268563}" srcOrd="0" destOrd="0" presId="urn:microsoft.com/office/officeart/2005/8/layout/target3"/>
    <dgm:cxn modelId="{6D08C132-1AE3-4739-A42D-37BB3D0EFEFC}" type="presOf" srcId="{2A63685C-6B0A-4CEB-8C46-9AA59B27F717}" destId="{86D7425B-E4C9-4D12-9444-7D255A73F5F3}" srcOrd="1" destOrd="0" presId="urn:microsoft.com/office/officeart/2005/8/layout/target3"/>
    <dgm:cxn modelId="{9DD24A99-2F81-4EAB-84DA-C927F448DF2C}" type="presOf" srcId="{743DD8F6-E683-49AD-A045-F306B95A87A6}" destId="{C22177FC-CDE1-4D14-B65A-CDE0944D63CF}" srcOrd="0" destOrd="0" presId="urn:microsoft.com/office/officeart/2005/8/layout/target3"/>
    <dgm:cxn modelId="{68195280-578D-484D-909C-B12CB4C70938}" type="presParOf" srcId="{C22177FC-CDE1-4D14-B65A-CDE0944D63CF}" destId="{20426FDC-A7F5-4DAA-A614-7E896F611B84}" srcOrd="0" destOrd="0" presId="urn:microsoft.com/office/officeart/2005/8/layout/target3"/>
    <dgm:cxn modelId="{A4194E54-BBF8-438B-8EF9-B5CEF836EDC3}" type="presParOf" srcId="{C22177FC-CDE1-4D14-B65A-CDE0944D63CF}" destId="{1E263C78-0C04-4BF9-94C5-B3077FD8438E}" srcOrd="1" destOrd="0" presId="urn:microsoft.com/office/officeart/2005/8/layout/target3"/>
    <dgm:cxn modelId="{9AED8FD7-16E7-4188-B0F6-9CD768DFA560}" type="presParOf" srcId="{C22177FC-CDE1-4D14-B65A-CDE0944D63CF}" destId="{360207B2-7AF0-4ABE-B482-467630268563}" srcOrd="2" destOrd="0" presId="urn:microsoft.com/office/officeart/2005/8/layout/target3"/>
    <dgm:cxn modelId="{CCE5A166-7134-48F0-86D1-2C24361FA842}" type="presParOf" srcId="{C22177FC-CDE1-4D14-B65A-CDE0944D63CF}" destId="{86D7425B-E4C9-4D12-9444-7D255A73F5F3}" srcOrd="3" destOrd="0" presId="urn:microsoft.com/office/officeart/2005/8/layout/targe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6E49EB7-D580-4CC1-A01A-74D3FE00B508}" type="datetimeFigureOut">
              <a:rPr lang="ru-RU"/>
              <a:pPr>
                <a:defRPr/>
              </a:pPr>
              <a:t>29.01.2011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DB1BCD0-2B00-4980-97D4-E4E40B2586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FABA99-F4D1-420E-B40B-B76EABFFB19A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7E3976-E926-4560-9939-50A37D4BB0AF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B1737-1560-4B3B-A499-CDBD2FA5571B}" type="datetimeFigureOut">
              <a:rPr lang="ru-RU"/>
              <a:pPr>
                <a:defRPr/>
              </a:pPr>
              <a:t>29.01.2011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7A3AD-E71F-4D09-A15E-BF05D6666F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E7FB5-BA41-4191-9CB2-FB68B8639AB5}" type="datetimeFigureOut">
              <a:rPr lang="ru-RU"/>
              <a:pPr>
                <a:defRPr/>
              </a:pPr>
              <a:t>29.01.2011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48D3A-3346-4AFD-BA74-40F3D65E78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235D5-0B8A-4A51-A1C3-4ADEE7D03020}" type="datetimeFigureOut">
              <a:rPr lang="ru-RU"/>
              <a:pPr>
                <a:defRPr/>
              </a:pPr>
              <a:t>29.01.2011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E2431-A7B1-495B-ABD8-043CE6393B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22A79E2-5E62-4F65-87CD-B2EB79E938BB}" type="datetimeFigureOut">
              <a:rPr lang="ru-RU"/>
              <a:pPr>
                <a:defRPr/>
              </a:pPr>
              <a:t>29.01.2011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049B327-D31E-4859-B8E1-2A9C7B25B3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D2EF3-EA17-4F92-A6E9-2130A389B5C2}" type="datetimeFigureOut">
              <a:rPr lang="ru-RU"/>
              <a:pPr>
                <a:defRPr/>
              </a:pPr>
              <a:t>29.01.2011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7EEDD-1EE7-4D4E-B411-E5A6A9068E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E1887-EA0D-4195-9AE9-A83DEC17546C}" type="datetimeFigureOut">
              <a:rPr lang="ru-RU"/>
              <a:pPr>
                <a:defRPr/>
              </a:pPr>
              <a:t>29.01.2011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57DE9-FE0F-4488-9B55-7F40BC91B8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DDE83-1228-41C9-BE15-2138F9EBA56B}" type="datetimeFigureOut">
              <a:rPr lang="ru-RU"/>
              <a:pPr>
                <a:defRPr/>
              </a:pPr>
              <a:t>29.01.2011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732FF-D3DE-4A57-8797-D4F54E7D87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8703890-298E-4FD9-A30D-B9860A53ABAA}" type="datetimeFigureOut">
              <a:rPr lang="ru-RU"/>
              <a:pPr>
                <a:defRPr/>
              </a:pPr>
              <a:t>29.01.2011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C363293-2A8B-48AC-9B7D-37C25EDC7C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128E4-8F38-4C0F-9722-77CA373E5369}" type="datetimeFigureOut">
              <a:rPr lang="ru-RU"/>
              <a:pPr>
                <a:defRPr/>
              </a:pPr>
              <a:t>29.01.2011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8E9F0-E7AF-446A-9E10-53A262C4BC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AF3B0B0-335B-497E-87BF-1F1A14B709E3}" type="datetimeFigureOut">
              <a:rPr lang="ru-RU"/>
              <a:pPr>
                <a:defRPr/>
              </a:pPr>
              <a:t>29.01.2011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05AF058-8EF1-4C1D-BCAB-B4D1ED192C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6990E41-E0DB-45CB-B0B4-942CA58F8E67}" type="datetimeFigureOut">
              <a:rPr lang="ru-RU"/>
              <a:pPr>
                <a:defRPr/>
              </a:pPr>
              <a:t>29.01.2011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B0DC050-8299-4792-8F2A-7C6026CC9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65B2972C-EEBF-4558-9611-4A101E768A66}" type="datetimeFigureOut">
              <a:rPr lang="ru-RU"/>
              <a:pPr>
                <a:defRPr/>
              </a:pPr>
              <a:t>29.01.2011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6E29B2C-EC9B-4CA6-99F4-879DE45413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46" r:id="rId4"/>
    <p:sldLayoutId id="2147483747" r:id="rId5"/>
    <p:sldLayoutId id="2147483754" r:id="rId6"/>
    <p:sldLayoutId id="2147483748" r:id="rId7"/>
    <p:sldLayoutId id="2147483755" r:id="rId8"/>
    <p:sldLayoutId id="2147483756" r:id="rId9"/>
    <p:sldLayoutId id="2147483749" r:id="rId10"/>
    <p:sldLayoutId id="2147483750" r:id="rId11"/>
  </p:sldLayoutIdLst>
  <p:transition spd="slow">
    <p:pull dir="r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648F67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BCCEBD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D4E2D4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1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29.png"/><Relationship Id="rId5" Type="http://schemas.openxmlformats.org/officeDocument/2006/relationships/image" Target="../media/image25.png"/><Relationship Id="rId10" Type="http://schemas.openxmlformats.org/officeDocument/2006/relationships/image" Target="../media/image28.png"/><Relationship Id="rId4" Type="http://schemas.openxmlformats.org/officeDocument/2006/relationships/image" Target="../media/image5.png"/><Relationship Id="rId9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childrenpedia.org/4/3.files/image065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5143504" y="1571612"/>
          <a:ext cx="3286148" cy="185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 l="6415" r="3774"/>
          <a:stretch>
            <a:fillRect/>
          </a:stretch>
        </p:blipFill>
        <p:spPr bwMode="auto">
          <a:xfrm>
            <a:off x="1000100" y="285728"/>
            <a:ext cx="7100259" cy="59293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572008"/>
            <a:ext cx="1771650" cy="1971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4572008"/>
            <a:ext cx="1771650" cy="1971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2714620"/>
            <a:ext cx="2066925" cy="1543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4572008"/>
            <a:ext cx="1771650" cy="1971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7290" y="2428868"/>
            <a:ext cx="1771650" cy="1971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5140" y="285728"/>
            <a:ext cx="1771650" cy="1971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28860" y="214290"/>
            <a:ext cx="1771650" cy="1971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20" y="214290"/>
            <a:ext cx="1771650" cy="1971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86248" y="4572008"/>
            <a:ext cx="1771650" cy="1971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6873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72000" y="214290"/>
            <a:ext cx="1771650" cy="1971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571604" y="117693"/>
            <a:ext cx="678661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Регулируют обмен кальция и фосфора: </a:t>
            </a:r>
          </a:p>
          <a:p>
            <a:pPr>
              <a:defRPr/>
            </a:pP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участвуют в процессе всасывания кальция </a:t>
            </a:r>
          </a:p>
          <a:p>
            <a:pPr>
              <a:defRPr/>
            </a:pP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в кишечнике, взаимодействуют </a:t>
            </a:r>
          </a:p>
          <a:p>
            <a:pPr>
              <a:defRPr/>
            </a:pP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с паратиреоидным гормоном, </a:t>
            </a:r>
          </a:p>
          <a:p>
            <a:pPr>
              <a:defRPr/>
            </a:pP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отвечают за кальцификацию костей. </a:t>
            </a:r>
          </a:p>
          <a:p>
            <a:pPr>
              <a:defRPr/>
            </a:pP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Под влиянием ультрафиолетовых лучей некоторое количество витамина D может </a:t>
            </a:r>
          </a:p>
          <a:p>
            <a:pPr>
              <a:defRPr/>
            </a:pP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образовываться в коже, причем облучение может быть как солнечным, так и с помощью кварцевой лампы.</a:t>
            </a:r>
          </a:p>
          <a:p>
            <a:pPr>
              <a:defRPr/>
            </a:pP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Выражены нарушения в костях ног, грудной клетке, позвоночнике и черепе. Хрящевая и костная ткани становятся ненормально мягкими, что приводит к их деформации и искривлению.</a:t>
            </a:r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a typeface="Calibri" pitchFamily="34" charset="0"/>
              <a:cs typeface="PragmaticaKMM" pitchFamily="2" charset="0"/>
            </a:endParaRPr>
          </a:p>
          <a:p>
            <a:pPr eaLnBrk="0" hangingPunct="0">
              <a:defRPr/>
            </a:pP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Суточная потребность 2,5 мкг, для детей и беременных — 10 мкг.</a:t>
            </a:r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a typeface="Calibri" pitchFamily="34" charset="0"/>
              <a:cs typeface="PragmaticaKMM" pitchFamily="2" charset="0"/>
            </a:endParaRPr>
          </a:p>
          <a:p>
            <a:pPr>
              <a:defRPr/>
            </a:pP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entury Schoolbook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357166"/>
            <a:ext cx="107433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0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0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0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0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0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0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0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0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0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0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0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0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0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40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0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40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0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0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0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0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40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40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40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40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0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2066925" cy="1543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500174"/>
            <a:ext cx="1771650" cy="1971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2928934"/>
            <a:ext cx="1771650" cy="1971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4500570"/>
            <a:ext cx="1771650" cy="1971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1071538" y="357166"/>
            <a:ext cx="757242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Главное значение — обеспечение нормального размножения. Участвуют в тканевом дыхании, </a:t>
            </a:r>
          </a:p>
          <a:p>
            <a:pPr>
              <a:defRPr/>
            </a:pPr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обладают противоокислительным</a:t>
            </a:r>
          </a:p>
          <a:p>
            <a:pPr>
              <a:defRPr/>
            </a:pPr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(природный антиоксидант) действием на внутриклеточные липиды. </a:t>
            </a:r>
          </a:p>
          <a:p>
            <a:pPr>
              <a:defRPr/>
            </a:pPr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Участвуют в биосинтезе гема и предохраняет эритроциты от гемолиза. Необходимы для обменных процессов в мышцах. </a:t>
            </a:r>
          </a:p>
          <a:p>
            <a:pPr>
              <a:defRPr/>
            </a:pPr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Заболевания мышечной системы (дистрофии). Принимают витамин при заболеваниях: сахарный диабет, мышечные дистрофии, дерматомиозит, нарушения менструального цикла, угроза прерывания беременности, нарушение половой функции у мужчин, псориаз, дерматозы.</a:t>
            </a:r>
            <a:endParaRPr lang="ru-RU" sz="2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  <a:ea typeface="Calibri" pitchFamily="34" charset="0"/>
              <a:cs typeface="PragmaticaKMM" pitchFamily="2" charset="0"/>
            </a:endParaRPr>
          </a:p>
          <a:p>
            <a:pPr>
              <a:defRPr/>
            </a:pPr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Суточная потребность: 12 мг. </a:t>
            </a:r>
          </a:p>
          <a:p>
            <a:pPr>
              <a:defRPr/>
            </a:pPr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Нарушения процессов всасывания в кишечнике и различные инфекции повышают потребность в витамине.</a:t>
            </a:r>
            <a:endParaRPr lang="ru-RU" sz="2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entury Schoolbook" pitchFamily="18" charset="0"/>
              <a:ea typeface="Calibri" pitchFamily="34" charset="0"/>
              <a:cs typeface="PragmaticaKMM" pitchFamily="2" charset="0"/>
            </a:endParaRPr>
          </a:p>
          <a:p>
            <a:pPr>
              <a:defRPr/>
            </a:pP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entury Schoolbook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500042"/>
            <a:ext cx="100540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1771650" cy="1971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571612"/>
            <a:ext cx="1771650" cy="1971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2928934"/>
            <a:ext cx="1771650" cy="1971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4286256"/>
            <a:ext cx="1771650" cy="1971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428604"/>
            <a:ext cx="107433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00166" y="214290"/>
            <a:ext cx="6643734" cy="538609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Обеспечивает нормальный рост, повышает двигательную и секреторную деятельность желудка, нормализует работу сердца. </a:t>
            </a:r>
          </a:p>
          <a:p>
            <a:pPr>
              <a:defRPr/>
            </a:pPr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В настоящее время витамин получают синтетическим путем в промышленных масштабах.</a:t>
            </a:r>
          </a:p>
          <a:p>
            <a:pPr>
              <a:defRPr/>
            </a:pPr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Потеря аппетита, общая слабость. Резко снижается кожная чувствительность (тактильная, температурная, болевая), затем развивается паралич ног, рук, зрительного нерва, гортани. Развивается одышка, сильные отеки, особенно в печени, наблюдаются кожные поражения, у взрослых — воспаление и помутнение хрусталика, ведущее к катаракте, поражение слизистой оболочки полости рта. Падение веса.</a:t>
            </a:r>
            <a:endParaRPr lang="ru-RU" sz="2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a typeface="Calibri" pitchFamily="34" charset="0"/>
              <a:cs typeface="PragmaticaKMM" pitchFamily="2" charset="0"/>
            </a:endParaRPr>
          </a:p>
          <a:p>
            <a:pPr eaLnBrk="0" hangingPunct="0">
              <a:defRPr/>
            </a:pPr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Суточная потребность: 1,4-2,4 мг. Следует помнить, что витамин В1 разрушается при нагревании свыше 120°С.</a:t>
            </a:r>
            <a:endParaRPr lang="ru-RU" sz="2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entury Schoolbook" pitchFamily="18" charset="0"/>
              <a:ea typeface="Calibri" pitchFamily="34" charset="0"/>
              <a:cs typeface="PragmaticaKMM" pitchFamily="2" charset="0"/>
            </a:endParaRPr>
          </a:p>
          <a:p>
            <a:pPr>
              <a:defRPr/>
            </a:pP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1771650" cy="1971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714488"/>
            <a:ext cx="1771650" cy="1971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3286124"/>
            <a:ext cx="1771650" cy="1971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4643446"/>
            <a:ext cx="1771650" cy="1971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571604" y="1285860"/>
            <a:ext cx="649306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Необходим для нормального </a:t>
            </a:r>
          </a:p>
          <a:p>
            <a:pPr>
              <a:defRPr/>
            </a:pP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свертывания крови </a:t>
            </a:r>
          </a:p>
          <a:p>
            <a:pPr>
              <a:defRPr/>
            </a:pP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(участвует в синтезе протромбина и </a:t>
            </a:r>
          </a:p>
          <a:p>
            <a:pPr>
              <a:defRPr/>
            </a:pP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др. факторов свертывания). </a:t>
            </a:r>
          </a:p>
          <a:p>
            <a:pPr>
              <a:defRPr/>
            </a:pP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Подкожные кровоизлияния и </a:t>
            </a:r>
          </a:p>
          <a:p>
            <a:pPr>
              <a:defRPr/>
            </a:pP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желудочно-кишечными кровотечения.</a:t>
            </a: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  <a:ea typeface="Calibri" pitchFamily="34" charset="0"/>
              <a:cs typeface="PragmaticaKMM" pitchFamily="2" charset="0"/>
            </a:endParaRPr>
          </a:p>
          <a:p>
            <a:pPr>
              <a:defRPr/>
            </a:pP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Суточная потребность: 1-2 мг.</a:t>
            </a: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entury Schoolbook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500042"/>
            <a:ext cx="93647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9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9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9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9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9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9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9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9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9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9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9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9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9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9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9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9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9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9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9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9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9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9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9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9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9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1771650" cy="1971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214290"/>
            <a:ext cx="1771650" cy="1971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500306"/>
            <a:ext cx="1771650" cy="1971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2500306"/>
            <a:ext cx="1771650" cy="1971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2500306"/>
            <a:ext cx="1771650" cy="1971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4572008"/>
            <a:ext cx="1771650" cy="1971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57422" y="4572008"/>
            <a:ext cx="1771650" cy="1971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357686" y="4572008"/>
            <a:ext cx="1771650" cy="1971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57950" y="4572008"/>
            <a:ext cx="1771650" cy="1971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357554" y="500042"/>
            <a:ext cx="2066925" cy="1543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1000108"/>
            <a:ext cx="607223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Участвует во многих окислительных реакциях в живых клетках. Нормализует секреторную и моторную функции желудочно-кишечного тракта.</a:t>
            </a: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 </a:t>
            </a:r>
          </a:p>
          <a:p>
            <a:pPr>
              <a:defRPr/>
            </a:pP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Наблюдается дерматит (поражение кожных покровов), диарея (поносы) и деменция (нарушение психики).</a:t>
            </a:r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</a:endParaRPr>
          </a:p>
          <a:p>
            <a:pPr>
              <a:defRPr/>
            </a:pP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Суточная потребность: 9-15 мг.</a:t>
            </a:r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entury Schoolbook" pitchFamily="18" charset="0"/>
              <a:ea typeface="Calibri" pitchFamily="34" charset="0"/>
              <a:cs typeface="PragmaticaKMM" pitchFamily="2" charset="0"/>
            </a:endParaRPr>
          </a:p>
          <a:p>
            <a:pPr>
              <a:defRPr/>
            </a:pP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428604"/>
            <a:ext cx="182614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РР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357158" y="714356"/>
            <a:ext cx="4214842" cy="4690711"/>
          </a:xfrm>
          <a:prstGeom prst="rect">
            <a:avLst/>
          </a:prstGeom>
          <a:ln>
            <a:solidFill>
              <a:schemeClr val="accent1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aphicFrame>
        <p:nvGraphicFramePr>
          <p:cNvPr id="4" name="Схема 3"/>
          <p:cNvGraphicFramePr/>
          <p:nvPr/>
        </p:nvGraphicFramePr>
        <p:xfrm>
          <a:off x="4429124" y="1571612"/>
          <a:ext cx="4000528" cy="2143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1771650" cy="1971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000372"/>
            <a:ext cx="1771650" cy="1971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1785926"/>
            <a:ext cx="2066925" cy="1543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4286256"/>
            <a:ext cx="2066925" cy="1543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285852" y="214290"/>
            <a:ext cx="7286677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Влияет на проницаемость капилляров, рост и развитие костной ткани, повышает иммунобиологическую сопротивляемость </a:t>
            </a:r>
          </a:p>
          <a:p>
            <a:pPr>
              <a:defRPr/>
            </a:pPr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к неблагоприятным воздействиям, </a:t>
            </a:r>
          </a:p>
          <a:p>
            <a:pPr>
              <a:defRPr/>
            </a:pPr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стимулирует продукцию гормонов надпочечников, </a:t>
            </a:r>
          </a:p>
          <a:p>
            <a:pPr>
              <a:defRPr/>
            </a:pPr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способствует регенерации. </a:t>
            </a:r>
          </a:p>
          <a:p>
            <a:pPr>
              <a:defRPr/>
            </a:pPr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Отсутствие аскорбиновой кислоты в пище человека </a:t>
            </a:r>
          </a:p>
          <a:p>
            <a:pPr>
              <a:defRPr/>
            </a:pPr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понижает сопротивляемость к заболеваниям, </a:t>
            </a:r>
          </a:p>
          <a:p>
            <a:pPr>
              <a:defRPr/>
            </a:pPr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вызывает цингу, </a:t>
            </a:r>
          </a:p>
          <a:p>
            <a:pPr>
              <a:defRPr/>
            </a:pPr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или скорбут (от ст.-голл. или </a:t>
            </a:r>
            <a:r>
              <a:rPr lang="ru-RU" sz="20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др.-дат</a:t>
            </a:r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. «язва во рту»).</a:t>
            </a:r>
          </a:p>
          <a:p>
            <a:pPr>
              <a:defRPr/>
            </a:pPr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Наблюдается </a:t>
            </a:r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кровоточивость десен (повышение проницаемости капилляров), </a:t>
            </a:r>
            <a:r>
              <a:rPr lang="ru-RU" sz="20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выпадание</a:t>
            </a:r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зубов, общая слабость, опухание всех суставов, разрушение костей, возникновение пороков сердца, резкое ухудшение деятельности желудка и кишечника, в которых образуются множественные кровоточащие язвы.</a:t>
            </a:r>
          </a:p>
          <a:p>
            <a:pPr>
              <a:defRPr/>
            </a:pPr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Ухудшение общего самочувствия, снижение аппетита, нарушения сна.</a:t>
            </a:r>
            <a:endParaRPr lang="ru-RU" sz="2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  <a:ea typeface="Calibri" pitchFamily="34" charset="0"/>
              <a:cs typeface="PragmaticaKMM" pitchFamily="2" charset="0"/>
            </a:endParaRPr>
          </a:p>
          <a:p>
            <a:pPr>
              <a:defRPr/>
            </a:pPr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Суточная потребность: 75-100 мг.</a:t>
            </a:r>
            <a:endParaRPr lang="ru-RU" sz="2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entury Schoolbook" pitchFamily="18" charset="0"/>
            </a:endParaRPr>
          </a:p>
          <a:p>
            <a:pPr>
              <a:defRPr/>
            </a:pP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entury Schoolbook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357166"/>
            <a:ext cx="107433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1771650" cy="1971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2714620"/>
            <a:ext cx="1771650" cy="1971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4286256"/>
            <a:ext cx="1771650" cy="1971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14546" y="1785926"/>
            <a:ext cx="2066925" cy="1543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857356" y="1142984"/>
            <a:ext cx="5353389" cy="3416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</a:t>
            </a:r>
          </a:p>
          <a:p>
            <a:pPr algn="ctr">
              <a:defRPr/>
            </a:pPr>
            <a:r>
              <a:rPr lang="ru-RU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 </a:t>
            </a:r>
          </a:p>
          <a:p>
            <a:pPr algn="ctr">
              <a:defRPr/>
            </a:pPr>
            <a:r>
              <a:rPr lang="ru-RU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внимание!</a:t>
            </a:r>
            <a:endParaRPr lang="ru-RU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14744" y="571480"/>
            <a:ext cx="4929222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ЛУНИН Николай Иванович (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1853-1937 гг.),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  <a:ea typeface="Calibri" pitchFamily="34" charset="0"/>
              <a:cs typeface="PragmaticaKMM" pitchFamily="2" charset="0"/>
            </a:endParaRPr>
          </a:p>
          <a:p>
            <a:pPr algn="r"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российский врач-педиатр. </a:t>
            </a:r>
          </a:p>
          <a:p>
            <a:pPr algn="r"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Впервые (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1880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г.) 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показал необходимость </a:t>
            </a:r>
          </a:p>
          <a:p>
            <a:pPr algn="r"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для организма особых веществ, </a:t>
            </a:r>
          </a:p>
          <a:p>
            <a:pPr algn="r"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названных позднее </a:t>
            </a:r>
          </a:p>
          <a:p>
            <a:pPr algn="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PragmaticaKMM" pitchFamily="2" charset="0"/>
              </a:rPr>
              <a:t>витаминами.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</p:txBody>
      </p:sp>
      <p:pic>
        <p:nvPicPr>
          <p:cNvPr id="10248" name="Picture 8" descr="Картинка 1 из 1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2222" r="2222" b="1667"/>
          <a:stretch>
            <a:fillRect/>
          </a:stretch>
        </p:blipFill>
        <p:spPr bwMode="auto">
          <a:xfrm>
            <a:off x="428596" y="857232"/>
            <a:ext cx="3071834" cy="4286280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85720" y="357166"/>
            <a:ext cx="8523937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PragmaticaKMM" pitchFamily="2" charset="0"/>
              </a:rPr>
              <a:t>ВИТАМИНЫ, 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  <a:ea typeface="Calibri" pitchFamily="34" charset="0"/>
              <a:cs typeface="PragmaticaKMM" pitchFamily="2" charset="0"/>
            </a:endParaRPr>
          </a:p>
          <a:p>
            <a:pPr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низкомолекулярные органические 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  <a:ea typeface="Calibri" pitchFamily="34" charset="0"/>
              <a:cs typeface="PragmaticaKMM" pitchFamily="2" charset="0"/>
            </a:endParaRPr>
          </a:p>
          <a:p>
            <a:pPr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соединения различной химической природы, 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  <a:ea typeface="Calibri" pitchFamily="34" charset="0"/>
              <a:cs typeface="PragmaticaKMM" pitchFamily="2" charset="0"/>
            </a:endParaRPr>
          </a:p>
          <a:p>
            <a:pPr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необходимые в небольших 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  <a:ea typeface="Calibri" pitchFamily="34" charset="0"/>
              <a:cs typeface="PragmaticaKMM" pitchFamily="2" charset="0"/>
            </a:endParaRPr>
          </a:p>
          <a:p>
            <a:pPr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количествах для нормальной 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  <a:ea typeface="Calibri" pitchFamily="34" charset="0"/>
              <a:cs typeface="PragmaticaKMM" pitchFamily="2" charset="0"/>
            </a:endParaRPr>
          </a:p>
          <a:p>
            <a:pPr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жизнедеятельности организма. 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  <a:ea typeface="Calibri" pitchFamily="34" charset="0"/>
              <a:cs typeface="PragmaticaKMM" pitchFamily="2" charset="0"/>
            </a:endParaRPr>
          </a:p>
          <a:p>
            <a:pPr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Одна из основных функций 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  <a:ea typeface="Calibri" pitchFamily="34" charset="0"/>
              <a:cs typeface="PragmaticaKMM" pitchFamily="2" charset="0"/>
            </a:endParaRPr>
          </a:p>
          <a:p>
            <a:pPr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витаминов заключается в том, 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  <a:ea typeface="Calibri" pitchFamily="34" charset="0"/>
              <a:cs typeface="PragmaticaKMM" pitchFamily="2" charset="0"/>
            </a:endParaRPr>
          </a:p>
          <a:p>
            <a:pPr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что они являются составной 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  <a:ea typeface="Calibri" pitchFamily="34" charset="0"/>
              <a:cs typeface="PragmaticaKMM" pitchFamily="2" charset="0"/>
            </a:endParaRPr>
          </a:p>
          <a:p>
            <a:pPr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частью коферментов и необходимы 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  <a:ea typeface="Calibri" pitchFamily="34" charset="0"/>
              <a:cs typeface="PragmaticaKMM" pitchFamily="2" charset="0"/>
            </a:endParaRPr>
          </a:p>
          <a:p>
            <a:pPr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для важнейших ферментативных реакций.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eaLnBrk="0" hangingPunct="0">
              <a:defRPr/>
            </a:pPr>
            <a:endParaRPr lang="ru-RU" dirty="0">
              <a:latin typeface="Century Schoolbook" pitchFamily="18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2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2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2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2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2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2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2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2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2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2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2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2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2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2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2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2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2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2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2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2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2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2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2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2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2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85720" y="285728"/>
            <a:ext cx="844590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В 1912 польский ученый К.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Функ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 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  <a:ea typeface="Calibri" pitchFamily="34" charset="0"/>
              <a:cs typeface="PragmaticaKMM" pitchFamily="2" charset="0"/>
            </a:endParaRPr>
          </a:p>
          <a:p>
            <a:pPr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выделил из рисовых отрубей вещество, 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  <a:ea typeface="Calibri" pitchFamily="34" charset="0"/>
              <a:cs typeface="PragmaticaKMM" pitchFamily="2" charset="0"/>
            </a:endParaRPr>
          </a:p>
          <a:p>
            <a:pPr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излечивающее от бери-бери, 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  <a:ea typeface="Calibri" pitchFamily="34" charset="0"/>
              <a:cs typeface="PragmaticaKMM" pitchFamily="2" charset="0"/>
            </a:endParaRPr>
          </a:p>
          <a:p>
            <a:pPr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и назвал его витамином 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  <a:ea typeface="Calibri" pitchFamily="34" charset="0"/>
              <a:cs typeface="PragmaticaKMM" pitchFamily="2" charset="0"/>
            </a:endParaRPr>
          </a:p>
          <a:p>
            <a:pPr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PragmaticaKMM" pitchFamily="2" charset="0"/>
              </a:rPr>
              <a:t>(от лат. </a:t>
            </a: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PragmaticaKMM" pitchFamily="2" charset="0"/>
              </a:rPr>
              <a:t>vita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PragmaticaKMM" pitchFamily="2" charset="0"/>
              </a:rPr>
              <a:t> — жизнь </a:t>
            </a: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PragmaticaKMM" pitchFamily="2" charset="0"/>
              </a:rPr>
              <a:t>и...амин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PragmaticaKMM" pitchFamily="2" charset="0"/>
              </a:rPr>
              <a:t>), 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  <a:ea typeface="Calibri" pitchFamily="34" charset="0"/>
              <a:cs typeface="PragmaticaKMM" pitchFamily="2" charset="0"/>
            </a:endParaRPr>
          </a:p>
          <a:p>
            <a:pPr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так как решил, что характерным признаком 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  <a:ea typeface="Calibri" pitchFamily="34" charset="0"/>
              <a:cs typeface="PragmaticaKMM" pitchFamily="2" charset="0"/>
            </a:endParaRPr>
          </a:p>
          <a:p>
            <a:pPr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подобных веществ является наличие 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  <a:ea typeface="Calibri" pitchFamily="34" charset="0"/>
              <a:cs typeface="PragmaticaKMM" pitchFamily="2" charset="0"/>
            </a:endParaRPr>
          </a:p>
          <a:p>
            <a:pPr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у них аминогруппы (— NH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2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). 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  <a:ea typeface="Calibri" pitchFamily="34" charset="0"/>
              <a:cs typeface="PragmaticaKMM" pitchFamily="2" charset="0"/>
            </a:endParaRPr>
          </a:p>
          <a:p>
            <a:pPr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Позднее оказалось, что аминогруппа отнюдь 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  <a:ea typeface="Calibri" pitchFamily="34" charset="0"/>
              <a:cs typeface="PragmaticaKMM" pitchFamily="2" charset="0"/>
            </a:endParaRPr>
          </a:p>
          <a:p>
            <a:pPr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не является характерной для этих веществ. 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  <a:ea typeface="Calibri" pitchFamily="34" charset="0"/>
              <a:cs typeface="PragmaticaKMM" pitchFamily="2" charset="0"/>
            </a:endParaRPr>
          </a:p>
          <a:p>
            <a:pPr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Некоторые из них могут совсем не содержать азота, 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  <a:ea typeface="Calibri" pitchFamily="34" charset="0"/>
              <a:cs typeface="PragmaticaKMM" pitchFamily="2" charset="0"/>
            </a:endParaRPr>
          </a:p>
          <a:p>
            <a:pPr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однако термин «витамины» получил 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  <a:ea typeface="Calibri" pitchFamily="34" charset="0"/>
              <a:cs typeface="PragmaticaKMM" pitchFamily="2" charset="0"/>
            </a:endParaRPr>
          </a:p>
          <a:p>
            <a:pPr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широкое распространение и упрочился в науке.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entury Schoolbook" pitchFamily="18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2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2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2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2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2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2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2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2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2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2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2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2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2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2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26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26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26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7643866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Так как первоначально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химическая природа витаминов была неизвестна и их различали только по характеру физиологического действия, было предложено обозначать витамины буквами латинского алфавита 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</a:t>
            </a: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А, В, С, Д, Е, К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). 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ходе изучения витаминов оказалось, что некоторые витамины, в частности, витамин В, в действительности являются группой витаминов, которые были обозначены следующим образом: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В1, В2,В3, В4, В5, В6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т. д.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2976" y="500042"/>
            <a:ext cx="662546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Количество витаминов в организме</a:t>
            </a:r>
          </a:p>
        </p:txBody>
      </p:sp>
      <p:sp>
        <p:nvSpPr>
          <p:cNvPr id="4" name="Выгнутая влево стрелка 3"/>
          <p:cNvSpPr/>
          <p:nvPr/>
        </p:nvSpPr>
        <p:spPr>
          <a:xfrm>
            <a:off x="1428750" y="1143000"/>
            <a:ext cx="428625" cy="78581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гнутая вправо стрелка 5"/>
          <p:cNvSpPr/>
          <p:nvPr/>
        </p:nvSpPr>
        <p:spPr>
          <a:xfrm>
            <a:off x="6715125" y="1143000"/>
            <a:ext cx="446088" cy="85725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143375" y="1143000"/>
            <a:ext cx="285750" cy="7858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42844" y="2071678"/>
            <a:ext cx="2928958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АВИТАМИНОЗЫ </a:t>
            </a:r>
          </a:p>
          <a:p>
            <a:pPr eaLnBrk="0" hangingPunct="0"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(от а — отрицательная </a:t>
            </a:r>
          </a:p>
          <a:p>
            <a:pPr eaLnBrk="0" hangingPunct="0"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приставка и витамины), </a:t>
            </a:r>
          </a:p>
          <a:p>
            <a:pPr eaLnBrk="0" hangingPunct="0"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группа различных </a:t>
            </a:r>
          </a:p>
          <a:p>
            <a:pPr eaLnBrk="0" hangingPunct="0"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по клиническим проявлениям </a:t>
            </a:r>
          </a:p>
          <a:p>
            <a:pPr eaLnBrk="0" hangingPunct="0"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заболеваний, </a:t>
            </a:r>
          </a:p>
          <a:p>
            <a:pPr eaLnBrk="0" hangingPunct="0"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развивающихся вследствие </a:t>
            </a:r>
          </a:p>
          <a:p>
            <a:pPr eaLnBrk="0" hangingPunct="0"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резкой недостаточности </a:t>
            </a:r>
          </a:p>
          <a:p>
            <a:pPr eaLnBrk="0" hangingPunct="0"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витаминов в организме </a:t>
            </a:r>
          </a:p>
          <a:p>
            <a:pPr eaLnBrk="0" hangingPunct="0"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(бери-бери, пеллагра, цинга и др.).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2928926" y="2071678"/>
            <a:ext cx="271632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ГИПОВИТАМИНОЗЫ </a:t>
            </a:r>
          </a:p>
          <a:p>
            <a:pPr eaLnBrk="0" hangingPunct="0"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(от гипо... и витамины), </a:t>
            </a:r>
          </a:p>
          <a:p>
            <a:pPr eaLnBrk="0" hangingPunct="0"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болезненные состояния, </a:t>
            </a:r>
          </a:p>
          <a:p>
            <a:pPr eaLnBrk="0" hangingPunct="0"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обусловленные </a:t>
            </a:r>
          </a:p>
          <a:p>
            <a:pPr eaLnBrk="0" hangingPunct="0"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недостаточностью </a:t>
            </a:r>
          </a:p>
          <a:p>
            <a:pPr eaLnBrk="0" hangingPunct="0"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витаминов в организме.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5643570" y="2071678"/>
            <a:ext cx="307981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ГИПЕРВИТАМИНОЗЫ </a:t>
            </a:r>
          </a:p>
          <a:p>
            <a:pPr eaLnBrk="0" hangingPunct="0"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(от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гипер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... и витамины), </a:t>
            </a:r>
          </a:p>
          <a:p>
            <a:pPr eaLnBrk="0" hangingPunct="0"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интоксикация, </a:t>
            </a:r>
          </a:p>
          <a:p>
            <a:pPr eaLnBrk="0" hangingPunct="0"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обусловленная </a:t>
            </a:r>
          </a:p>
          <a:p>
            <a:pPr eaLnBrk="0" hangingPunct="0"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передозировкой витаминов.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8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8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8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8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8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8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8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8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8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8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8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8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8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8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8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8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58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58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8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8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58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58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58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58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58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58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58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58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8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58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0166" y="571480"/>
            <a:ext cx="623484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 растворимости в различных средах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2286000" y="1285875"/>
            <a:ext cx="500063" cy="6429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5715000" y="1285875"/>
            <a:ext cx="500063" cy="6429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071538" y="2143116"/>
            <a:ext cx="312053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Жирорастворимые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0" y="2143116"/>
            <a:ext cx="3071834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Водорастворимые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2357430"/>
            <a:ext cx="107433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71538" y="2857496"/>
            <a:ext cx="107433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71670" y="3429000"/>
            <a:ext cx="100540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000496" y="2428868"/>
            <a:ext cx="107433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857884" y="3643314"/>
            <a:ext cx="182614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РР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286644" y="4286256"/>
            <a:ext cx="107433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000628" y="3071810"/>
            <a:ext cx="93647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9600" b="1" cap="all" dirty="0">
                <a:ln w="9000" cmpd="sng">
                  <a:solidFill>
                    <a:srgbClr val="C0BEAF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C0BEAF">
                        <a:shade val="20000"/>
                        <a:satMod val="245000"/>
                      </a:srgbClr>
                    </a:gs>
                    <a:gs pos="43000">
                      <a:srgbClr val="C0BEAF">
                        <a:satMod val="255000"/>
                      </a:srgbClr>
                    </a:gs>
                    <a:gs pos="48000">
                      <a:srgbClr val="C0BEAF">
                        <a:shade val="85000"/>
                        <a:satMod val="255000"/>
                      </a:srgbClr>
                    </a:gs>
                    <a:gs pos="100000">
                      <a:srgbClr val="C0BEAF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7" grpId="0"/>
      <p:bldP spid="13" grpId="0"/>
      <p:bldP spid="14" grpId="0"/>
      <p:bldP spid="15" grpId="0"/>
      <p:bldP spid="16" grpId="0"/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785794"/>
            <a:ext cx="1074333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357290" y="25360"/>
            <a:ext cx="7336688" cy="683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Обеспечивает нормальный рост и развитие. </a:t>
            </a:r>
          </a:p>
          <a:p>
            <a:pPr>
              <a:defRPr/>
            </a:pP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Необходим для жизнедеятельности нервных, </a:t>
            </a:r>
          </a:p>
          <a:p>
            <a:pPr>
              <a:defRPr/>
            </a:pP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эпителиальных клеток, роста костей. </a:t>
            </a:r>
          </a:p>
          <a:p>
            <a:pPr>
              <a:defRPr/>
            </a:pP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Участвует в образовании зрительных пигментов</a:t>
            </a:r>
          </a:p>
          <a:p>
            <a:pPr>
              <a:defRPr/>
            </a:pP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(альдегид витамина — ретиналь — входит </a:t>
            </a:r>
          </a:p>
          <a:p>
            <a:pPr>
              <a:defRPr/>
            </a:pP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в состав родопсина — зрительного пурпура), </a:t>
            </a:r>
          </a:p>
          <a:p>
            <a:pPr>
              <a:defRPr/>
            </a:pP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обеспечивает адаптацию глаз к свету. </a:t>
            </a:r>
          </a:p>
          <a:p>
            <a:pPr>
              <a:defRPr/>
            </a:pP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В продуктах растительного происхождения </a:t>
            </a:r>
          </a:p>
          <a:p>
            <a:pPr>
              <a:defRPr/>
            </a:pP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присутствует провитамин А (каротин), </a:t>
            </a:r>
          </a:p>
          <a:p>
            <a:pPr>
              <a:defRPr/>
            </a:pP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из которого в кишечнике образуется витамин А. </a:t>
            </a:r>
          </a:p>
          <a:p>
            <a:pPr>
              <a:defRPr/>
            </a:pP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Витамин обладает высокой термостабильностью, </a:t>
            </a:r>
          </a:p>
          <a:p>
            <a:pPr>
              <a:defRPr/>
            </a:pP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и обычная кулинарная обработка не отражается </a:t>
            </a:r>
          </a:p>
          <a:p>
            <a:pPr>
              <a:defRPr/>
            </a:pP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PragmaticaKMM" pitchFamily="2" charset="0"/>
              </a:rPr>
              <a:t>на его содержании в пище.</a:t>
            </a:r>
          </a:p>
          <a:p>
            <a:pPr>
              <a:defRPr/>
            </a:pP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Повреждения глаз, сухость и шелушение кожи, </a:t>
            </a:r>
          </a:p>
          <a:p>
            <a:pPr>
              <a:defRPr/>
            </a:pP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ломкость волос и ногтей, преждевременная седина, </a:t>
            </a:r>
          </a:p>
          <a:p>
            <a:pPr>
              <a:defRPr/>
            </a:pP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сухость всех слизистых. Появляются общая слабость, </a:t>
            </a:r>
          </a:p>
          <a:p>
            <a:pPr>
              <a:defRPr/>
            </a:pP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отсутствует аппетит, угасает половое влечение, </a:t>
            </a:r>
          </a:p>
          <a:p>
            <a:pPr>
              <a:defRPr/>
            </a:pP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нарушается менструальный цикл. </a:t>
            </a:r>
          </a:p>
          <a:p>
            <a:pPr>
              <a:defRPr/>
            </a:pP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Снижается сопротивляемость к инфекциям, и как следствие, </a:t>
            </a:r>
          </a:p>
          <a:p>
            <a:pPr>
              <a:defRPr/>
            </a:pP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появляются ячмени, фурункулы, угри, трахеиты, бронхиты и </a:t>
            </a:r>
          </a:p>
          <a:p>
            <a:pPr>
              <a:defRPr/>
            </a:pP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воспаления легких. 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a typeface="Calibri" pitchFamily="34" charset="0"/>
              <a:cs typeface="PragmaticaKMM" pitchFamily="2" charset="0"/>
            </a:endParaRPr>
          </a:p>
          <a:p>
            <a:pPr eaLnBrk="0" hangingPunct="0">
              <a:defRPr/>
            </a:pP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Schoolbook" pitchFamily="18" charset="0"/>
                <a:ea typeface="Calibri" pitchFamily="34" charset="0"/>
                <a:cs typeface="PragmaticaKMM" pitchFamily="2" charset="0"/>
              </a:rPr>
              <a:t>Суточная потребность: 1-1,5 мг, </a:t>
            </a:r>
          </a:p>
          <a:p>
            <a:pPr eaLnBrk="0" hangingPunct="0">
              <a:defRPr/>
            </a:pP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Schoolbook" pitchFamily="18" charset="0"/>
                <a:ea typeface="Calibri" pitchFamily="34" charset="0"/>
                <a:cs typeface="PragmaticaKMM" pitchFamily="2" charset="0"/>
              </a:rPr>
              <a:t>для детей и беременных женщин — вдвое больше. </a:t>
            </a:r>
          </a:p>
          <a:p>
            <a:pPr>
              <a:defRPr/>
            </a:pP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entury Schoolbook" pitchFamily="18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8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8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8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8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8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8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8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8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8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8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8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8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8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8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8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8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8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8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8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8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8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68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68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8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8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8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68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8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68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8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8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68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68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68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68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68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68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68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68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68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686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686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686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686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686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686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686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686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686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686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686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686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686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686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686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686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686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686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686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686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686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686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686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686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686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686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686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686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686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686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686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686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686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686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686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686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686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686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686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686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686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686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686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686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686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686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686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686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686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686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686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686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686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686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686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844</TotalTime>
  <Words>954</Words>
  <PresentationFormat>Экран (4:3)</PresentationFormat>
  <Paragraphs>143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***</cp:lastModifiedBy>
  <cp:revision>88</cp:revision>
  <dcterms:modified xsi:type="dcterms:W3CDTF">2011-01-29T06:56:52Z</dcterms:modified>
</cp:coreProperties>
</file>