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40" r:id="rId2"/>
  </p:sldMasterIdLst>
  <p:sldIdLst>
    <p:sldId id="291" r:id="rId3"/>
    <p:sldId id="296" r:id="rId4"/>
    <p:sldId id="311" r:id="rId5"/>
    <p:sldId id="297" r:id="rId6"/>
    <p:sldId id="280" r:id="rId7"/>
    <p:sldId id="283" r:id="rId8"/>
    <p:sldId id="285" r:id="rId9"/>
    <p:sldId id="284" r:id="rId10"/>
    <p:sldId id="264" r:id="rId11"/>
    <p:sldId id="266" r:id="rId12"/>
    <p:sldId id="268" r:id="rId13"/>
    <p:sldId id="273" r:id="rId14"/>
    <p:sldId id="298" r:id="rId15"/>
    <p:sldId id="299" r:id="rId16"/>
    <p:sldId id="301" r:id="rId17"/>
    <p:sldId id="302" r:id="rId18"/>
    <p:sldId id="263" r:id="rId19"/>
    <p:sldId id="312" r:id="rId20"/>
    <p:sldId id="313" r:id="rId21"/>
    <p:sldId id="314" r:id="rId22"/>
    <p:sldId id="315" r:id="rId23"/>
    <p:sldId id="316" r:id="rId24"/>
    <p:sldId id="317" r:id="rId25"/>
    <p:sldId id="319" r:id="rId26"/>
    <p:sldId id="320" r:id="rId27"/>
    <p:sldId id="305" r:id="rId28"/>
    <p:sldId id="286" r:id="rId29"/>
    <p:sldId id="303" r:id="rId30"/>
    <p:sldId id="309" r:id="rId31"/>
    <p:sldId id="306" r:id="rId32"/>
    <p:sldId id="307" r:id="rId33"/>
    <p:sldId id="30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286" autoAdjust="0"/>
  </p:normalViewPr>
  <p:slideViewPr>
    <p:cSldViewPr>
      <p:cViewPr>
        <p:scale>
          <a:sx n="55" d="100"/>
          <a:sy n="55" d="100"/>
        </p:scale>
        <p:origin x="-33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EFB67-D9A3-4D79-9AB3-6884732C7D8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89BBCD7-E326-481A-9EAF-8345D6C7B3F6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What do they usually do?</a:t>
          </a:r>
          <a:endParaRPr lang="ru-RU" dirty="0">
            <a:solidFill>
              <a:schemeClr val="tx1"/>
            </a:solidFill>
          </a:endParaRPr>
        </a:p>
      </dgm:t>
    </dgm:pt>
    <dgm:pt modelId="{A9F768E7-C33B-4985-BC2C-339F9A77D3C7}" type="parTrans" cxnId="{14DCFD63-E229-492F-B5D1-D8FE5A6ED8A1}">
      <dgm:prSet/>
      <dgm:spPr/>
      <dgm:t>
        <a:bodyPr/>
        <a:lstStyle/>
        <a:p>
          <a:endParaRPr lang="ru-RU"/>
        </a:p>
      </dgm:t>
    </dgm:pt>
    <dgm:pt modelId="{E2A0C2C8-C70A-4C83-880B-7A4B0D9A9BE2}" type="sibTrans" cxnId="{14DCFD63-E229-492F-B5D1-D8FE5A6ED8A1}">
      <dgm:prSet/>
      <dgm:spPr/>
      <dgm:t>
        <a:bodyPr/>
        <a:lstStyle/>
        <a:p>
          <a:endParaRPr lang="ru-RU"/>
        </a:p>
      </dgm:t>
    </dgm:pt>
    <dgm:pt modelId="{0C8F9E28-56AC-4279-B3BC-494B113968F6}" type="pres">
      <dgm:prSet presAssocID="{834EFB67-D9A3-4D79-9AB3-6884732C7D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9BEB94-9C51-4F73-B6D7-A690C6FF55DE}" type="pres">
      <dgm:prSet presAssocID="{689BBCD7-E326-481A-9EAF-8345D6C7B3F6}" presName="node" presStyleLbl="node1" presStyleIdx="0" presStyleCnt="1" custLinFactNeighborX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E9106D-9A84-471C-8EC2-CD7E868019C1}" type="presOf" srcId="{834EFB67-D9A3-4D79-9AB3-6884732C7D87}" destId="{0C8F9E28-56AC-4279-B3BC-494B113968F6}" srcOrd="0" destOrd="0" presId="urn:microsoft.com/office/officeart/2005/8/layout/process1"/>
    <dgm:cxn modelId="{14DCFD63-E229-492F-B5D1-D8FE5A6ED8A1}" srcId="{834EFB67-D9A3-4D79-9AB3-6884732C7D87}" destId="{689BBCD7-E326-481A-9EAF-8345D6C7B3F6}" srcOrd="0" destOrd="0" parTransId="{A9F768E7-C33B-4985-BC2C-339F9A77D3C7}" sibTransId="{E2A0C2C8-C70A-4C83-880B-7A4B0D9A9BE2}"/>
    <dgm:cxn modelId="{D9EB97EE-3D2B-4EA0-AD56-3A08C2274A46}" type="presOf" srcId="{689BBCD7-E326-481A-9EAF-8345D6C7B3F6}" destId="{539BEB94-9C51-4F73-B6D7-A690C6FF55DE}" srcOrd="0" destOrd="0" presId="urn:microsoft.com/office/officeart/2005/8/layout/process1"/>
    <dgm:cxn modelId="{82FA3668-A6AF-45FB-8C05-23FF46CC2917}" type="presParOf" srcId="{0C8F9E28-56AC-4279-B3BC-494B113968F6}" destId="{539BEB94-9C51-4F73-B6D7-A690C6FF55D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1C71FC-7C5E-4253-AB49-12D6E1D71CC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04505FA-90DF-4D5E-AD1C-75DD4D6F99E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>
                  <a:lumMod val="25000"/>
                </a:schemeClr>
              </a:solidFill>
            </a:rPr>
            <a:t>What are they going to do?</a:t>
          </a:r>
          <a:endParaRPr lang="ru-RU" dirty="0">
            <a:solidFill>
              <a:schemeClr val="tx2">
                <a:lumMod val="25000"/>
              </a:schemeClr>
            </a:solidFill>
          </a:endParaRPr>
        </a:p>
      </dgm:t>
    </dgm:pt>
    <dgm:pt modelId="{BAB2D686-AC30-4EC6-8817-72B366EA27AB}" type="parTrans" cxnId="{161F0C53-3D9C-4C87-899C-0DA00FFA5EAF}">
      <dgm:prSet/>
      <dgm:spPr/>
      <dgm:t>
        <a:bodyPr/>
        <a:lstStyle/>
        <a:p>
          <a:endParaRPr lang="ru-RU"/>
        </a:p>
      </dgm:t>
    </dgm:pt>
    <dgm:pt modelId="{4348FB4E-3683-48C5-9247-A43276023FCB}" type="sibTrans" cxnId="{161F0C53-3D9C-4C87-899C-0DA00FFA5EAF}">
      <dgm:prSet/>
      <dgm:spPr/>
      <dgm:t>
        <a:bodyPr/>
        <a:lstStyle/>
        <a:p>
          <a:endParaRPr lang="ru-RU"/>
        </a:p>
      </dgm:t>
    </dgm:pt>
    <dgm:pt modelId="{5401A471-F0C5-4D98-B9ED-57115C66BD39}" type="pres">
      <dgm:prSet presAssocID="{1C1C71FC-7C5E-4253-AB49-12D6E1D71C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FBF4DD-8CDB-4410-9280-DE3280B475A8}" type="pres">
      <dgm:prSet presAssocID="{504505FA-90DF-4D5E-AD1C-75DD4D6F99E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96537D-3640-4CAB-9FC2-93C45F7FA0BE}" type="presOf" srcId="{1C1C71FC-7C5E-4253-AB49-12D6E1D71CCD}" destId="{5401A471-F0C5-4D98-B9ED-57115C66BD39}" srcOrd="0" destOrd="0" presId="urn:microsoft.com/office/officeart/2005/8/layout/process1"/>
    <dgm:cxn modelId="{161F0C53-3D9C-4C87-899C-0DA00FFA5EAF}" srcId="{1C1C71FC-7C5E-4253-AB49-12D6E1D71CCD}" destId="{504505FA-90DF-4D5E-AD1C-75DD4D6F99E7}" srcOrd="0" destOrd="0" parTransId="{BAB2D686-AC30-4EC6-8817-72B366EA27AB}" sibTransId="{4348FB4E-3683-48C5-9247-A43276023FCB}"/>
    <dgm:cxn modelId="{017A9E2D-7A66-48C7-B1EA-BD122FA73499}" type="presOf" srcId="{504505FA-90DF-4D5E-AD1C-75DD4D6F99E7}" destId="{9BFBF4DD-8CDB-4410-9280-DE3280B475A8}" srcOrd="0" destOrd="0" presId="urn:microsoft.com/office/officeart/2005/8/layout/process1"/>
    <dgm:cxn modelId="{A7CCE66D-C45B-4D88-BF40-DED9CFF77EA1}" type="presParOf" srcId="{5401A471-F0C5-4D98-B9ED-57115C66BD39}" destId="{9BFBF4DD-8CDB-4410-9280-DE3280B475A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BEB94-9C51-4F73-B6D7-A690C6FF55DE}">
      <dsp:nvSpPr>
        <dsp:cNvPr id="0" name=""/>
        <dsp:cNvSpPr/>
      </dsp:nvSpPr>
      <dsp:spPr>
        <a:xfrm>
          <a:off x="0" y="0"/>
          <a:ext cx="7764809" cy="182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dirty="0" smtClean="0">
              <a:solidFill>
                <a:schemeClr val="tx1"/>
              </a:solidFill>
            </a:rPr>
            <a:t>What do they usually do?</a:t>
          </a:r>
          <a:endParaRPr lang="ru-RU" sz="5300" kern="1200" dirty="0">
            <a:solidFill>
              <a:schemeClr val="tx1"/>
            </a:solidFill>
          </a:endParaRPr>
        </a:p>
      </dsp:txBody>
      <dsp:txXfrm>
        <a:off x="53564" y="53564"/>
        <a:ext cx="7657681" cy="1721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BF4DD-8CDB-4410-9280-DE3280B475A8}">
      <dsp:nvSpPr>
        <dsp:cNvPr id="0" name=""/>
        <dsp:cNvSpPr/>
      </dsp:nvSpPr>
      <dsp:spPr>
        <a:xfrm>
          <a:off x="3795" y="0"/>
          <a:ext cx="7764809" cy="182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chemeClr val="tx2">
                  <a:lumMod val="25000"/>
                </a:schemeClr>
              </a:solidFill>
            </a:rPr>
            <a:t>What are they going to do?</a:t>
          </a:r>
          <a:endParaRPr lang="ru-RU" sz="49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57359" y="53564"/>
        <a:ext cx="7657681" cy="1721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71CF-11C2-4F80-B0DB-FE6383627125}" type="datetimeFigureOut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04.02.2005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CD887-E82B-49C4-A988-3EAB51AD7FE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4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5702-E74E-4F99-8792-F558449F0E59}" type="datetimeFigureOut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04.02.2005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E51C-BDCE-43C5-B5A7-7798FF16CAD9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48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A41F-F724-4A41-87D4-A8694047D0FD}" type="datetimeFigureOut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04.02.2005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527C-8F97-4499-9806-91DD46A2D5E3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smtClean="0">
                <a:solidFill>
                  <a:srgbClr val="4E5B6F"/>
                </a:solidFill>
              </a:rPr>
              <a:pPr/>
              <a:t>9/18/2006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smtClean="0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488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smtClean="0">
                <a:solidFill>
                  <a:srgbClr val="4E5B6F"/>
                </a:solidFill>
              </a:rPr>
              <a:pPr/>
              <a:t>9/18/2006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smtClean="0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151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smtClean="0">
                <a:solidFill>
                  <a:srgbClr val="4E5B6F"/>
                </a:solidFill>
              </a:rPr>
              <a:pPr/>
              <a:t>9/18/2006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smtClean="0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94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smtClean="0">
                <a:solidFill>
                  <a:srgbClr val="4E5B6F"/>
                </a:solidFill>
              </a:rPr>
              <a:pPr/>
              <a:t>9/18/2006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smtClean="0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409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smtClean="0">
                <a:solidFill>
                  <a:srgbClr val="4E5B6F"/>
                </a:solidFill>
              </a:rPr>
              <a:pPr/>
              <a:t>9/18/2006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4E5B6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smtClean="0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00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smtClean="0">
                <a:solidFill>
                  <a:srgbClr val="4E5B6F"/>
                </a:solidFill>
              </a:rPr>
              <a:pPr/>
              <a:t>9/18/2006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4E5B6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smtClean="0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117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smtClean="0">
                <a:solidFill>
                  <a:srgbClr val="4E5B6F"/>
                </a:solidFill>
              </a:rPr>
              <a:pPr/>
              <a:t>9/18/2006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4E5B6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smtClean="0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322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smtClean="0">
                <a:solidFill>
                  <a:srgbClr val="4E5B6F"/>
                </a:solidFill>
              </a:rPr>
              <a:pPr/>
              <a:t>9/18/2006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smtClean="0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950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1E10-D352-42CA-B8E1-0D1F13D8E6ED}" type="datetimeFigureOut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04.02.2005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89849-2DAE-456C-8524-14F1E3E4A4B4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509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smtClean="0">
                <a:solidFill>
                  <a:srgbClr val="4E5B6F"/>
                </a:solidFill>
              </a:rPr>
              <a:pPr/>
              <a:t>9/18/2006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smtClean="0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1359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smtClean="0">
                <a:solidFill>
                  <a:srgbClr val="4E5B6F"/>
                </a:solidFill>
              </a:rPr>
              <a:pPr/>
              <a:t>9/18/2006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smtClean="0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048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smtClean="0">
                <a:solidFill>
                  <a:srgbClr val="4E5B6F"/>
                </a:solidFill>
              </a:rPr>
              <a:pPr/>
              <a:t>9/18/2006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smtClean="0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167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8F03-8EA7-48B8-9111-E936E8A17552}" type="datetimeFigureOut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04.02.2005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A35F-E8AB-44A3-A6DC-D9FD6E468A72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85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662E1-83C4-4C33-BEFC-5D3E8E2F0169}" type="datetimeFigureOut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04.02.2005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D39A-A365-41B2-9718-4F741BDFD047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39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95852-9196-4EDE-97B5-B80F837E3C83}" type="datetimeFigureOut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04.02.2005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9C56-66DF-4BAF-8BE2-7CA88E817EF3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04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6EAF-69DD-488F-9374-05DCD691E08B}" type="datetimeFigureOut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04.02.2005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4D6F-B22A-458E-BD7B-F24ACA9FD188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15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F55E-EC5A-49AD-9CD2-D86C65DFA64C}" type="datetimeFigureOut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04.02.2005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C55E-85E2-45E0-9756-E72F250FDA67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58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1F8B4-7916-4D64-8AA2-C90488CBC760}" type="datetimeFigureOut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04.02.2005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319D-B7F7-4061-BC03-63DE0297E018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99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A653E-8DAC-43EA-95E7-7E448C7E13C0}" type="datetimeFigureOut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04.02.2005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1665-AAA8-43EA-B286-1C7F191271F3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30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B89FAD-E9BD-4DC4-B65E-780901F9A3BA}" type="datetimeFigureOut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04.02.2005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786079-E313-45F3-97FA-EF891FDFCFD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0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smtClean="0">
                <a:solidFill>
                  <a:srgbClr val="4E5B6F"/>
                </a:solidFill>
              </a:rPr>
              <a:pPr/>
              <a:t>9/18/2006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smtClean="0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8279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6;&#1090;&#1082;&#1088;&#1099;&#1090;&#1099;&#1081;%20&#1091;&#1088;&#1086;&#1082;%202\28%20&#1044;&#1086;&#1088;&#1086;&#1078;&#1082;&#1072;%2028.wma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86;&#1090;&#1082;&#1088;&#1099;&#1090;&#1099;&#1081;%20&#1091;&#1088;&#1086;&#1082;%202\014%20-%20Unit%202,%20Exercise%2026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86;&#1090;&#1082;&#1088;&#1099;&#1090;&#1099;&#1081;%20&#1091;&#1088;&#1086;&#1082;%202\014%20-%20Unit%202,%20Exercise%2026.mp3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524000"/>
          </a:xfrm>
        </p:spPr>
        <p:txBody>
          <a:bodyPr/>
          <a:lstStyle/>
          <a:p>
            <a:r>
              <a:rPr lang="en-US" sz="4000" b="1" dirty="0">
                <a:latin typeface="Times New Roman"/>
                <a:ea typeface="Calibri"/>
              </a:rPr>
              <a:t>Plans </a:t>
            </a:r>
            <a:r>
              <a:rPr lang="ru-RU" sz="4000" b="1" dirty="0">
                <a:latin typeface="Times New Roman"/>
                <a:ea typeface="Calibri"/>
              </a:rPr>
              <a:t/>
            </a:r>
            <a:br>
              <a:rPr lang="ru-RU" sz="4000" b="1" dirty="0">
                <a:latin typeface="Times New Roman"/>
                <a:ea typeface="Calibri"/>
              </a:rPr>
            </a:br>
            <a:r>
              <a:rPr lang="en-US" sz="4000" b="1" dirty="0">
                <a:latin typeface="Times New Roman"/>
                <a:ea typeface="Calibri"/>
              </a:rPr>
              <a:t>for the weekend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209800"/>
            <a:ext cx="6480721" cy="337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1" y="5661248"/>
            <a:ext cx="4392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 учитель английского языка</a:t>
            </a:r>
          </a:p>
          <a:p>
            <a:r>
              <a:rPr lang="ru-RU" dirty="0" smtClean="0"/>
              <a:t>Стуколова Елена Александровна</a:t>
            </a:r>
          </a:p>
          <a:p>
            <a:r>
              <a:rPr lang="ru-RU" dirty="0" smtClean="0"/>
              <a:t>МОУ «Гимназия №1» г. </a:t>
            </a:r>
            <a:r>
              <a:rPr lang="ru-RU" dirty="0"/>
              <a:t>А</a:t>
            </a:r>
            <a:r>
              <a:rPr lang="ru-RU" dirty="0" smtClean="0"/>
              <a:t>страхань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46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8470368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24200" y="457200"/>
            <a:ext cx="2862263" cy="4750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3340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girl/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</a:t>
            </a:r>
          </a:p>
          <a:p>
            <a:pPr lvl="0"/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 </a:t>
            </a:r>
            <a:r>
              <a:rPr lang="en-US" sz="4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going to dance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99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887ced48ea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43200" y="1295400"/>
            <a:ext cx="381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3340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cat/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 tea</a:t>
            </a:r>
          </a:p>
          <a:p>
            <a:pPr lvl="0"/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 is going to drink tea.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06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bb1f3e4ba1651d4c0832a946b2950b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43000"/>
            <a:ext cx="2695575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91075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boy/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</a:t>
            </a:r>
          </a:p>
          <a:p>
            <a:pPr lvl="0"/>
            <a:r>
              <a:rPr 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 is going to wash.</a:t>
            </a:r>
            <a:endParaRPr lang="en-US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4953000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20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Bad weather  /  Good weather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057400"/>
            <a:ext cx="3822192" cy="406908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am going to …in bad weather.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am going to …in good weather.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1905000"/>
            <a:ext cx="3822192" cy="42214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play tennis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visit friends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swim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go to the Zoo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take pictures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listen to music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travel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do homework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watch TV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arrange a picnic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play the computer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read books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10382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3000"/>
            <a:ext cx="8350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92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weather forecast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Рисунок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38600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2060848"/>
            <a:ext cx="3822192" cy="40690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tx2">
                    <a:lumMod val="25000"/>
                  </a:schemeClr>
                </a:solidFill>
              </a:rPr>
              <a:t>ASTRAKHAN</a:t>
            </a:r>
          </a:p>
          <a:p>
            <a:r>
              <a:rPr lang="en-US" u="sng" dirty="0" smtClean="0">
                <a:solidFill>
                  <a:schemeClr val="tx2">
                    <a:lumMod val="25000"/>
                  </a:schemeClr>
                </a:solidFill>
              </a:rPr>
              <a:t>Saturday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: fine weather, mainly sunny, few clouds late  </a:t>
            </a:r>
          </a:p>
          <a:p>
            <a:r>
              <a:rPr lang="en-US" u="sng" dirty="0" smtClean="0">
                <a:solidFill>
                  <a:schemeClr val="tx2">
                    <a:lumMod val="25000"/>
                  </a:schemeClr>
                </a:solidFill>
              </a:rPr>
              <a:t>Sunday: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comfortably warm, light winds, lots of sunshine.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8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a lot of things to do!</a:t>
            </a:r>
            <a:endParaRPr lang="ru-RU" dirty="0"/>
          </a:p>
        </p:txBody>
      </p:sp>
      <p:pic>
        <p:nvPicPr>
          <p:cNvPr id="8197" name="Рисунок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0385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600200"/>
            <a:ext cx="3822192" cy="4526280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are: 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1. to arrange a date and time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are to decide: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2. who will be responsible for the social programme 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3. who will be responsible for sandwiches and drinks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4. who will be responsible for the music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25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Opinion Polls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Рисунок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194175" cy="443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676400"/>
            <a:ext cx="3822192" cy="445008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1. Let’s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meet at …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o’clock.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. …   will be responsible for the social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programme. </a:t>
            </a:r>
            <a:endParaRPr lang="ru-RU" dirty="0">
              <a:solidFill>
                <a:schemeClr val="tx2">
                  <a:lumMod val="1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. …   will be responsible for sandwiches and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drinks.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4. …   will be responsible for the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music.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0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0_230ea_ebbf9647_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42938" y="3571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smtClean="0">
                <a:solidFill>
                  <a:prstClr val="white"/>
                </a:solidFill>
              </a:rPr>
              <a:t>Leaving</a:t>
            </a:r>
            <a:r>
              <a:rPr lang="en-US" sz="4400" dirty="0">
                <a:solidFill>
                  <a:prstClr val="black"/>
                </a:solidFill>
              </a:rPr>
              <a:t/>
            </a:r>
            <a:br>
              <a:rPr lang="en-US" sz="4400" dirty="0">
                <a:solidFill>
                  <a:prstClr val="black"/>
                </a:solidFill>
              </a:rPr>
            </a:br>
            <a:endParaRPr sz="4400" dirty="0">
              <a:solidFill>
                <a:prstClr val="black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285750" y="1000125"/>
            <a:ext cx="4000500" cy="17145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50" y="1214438"/>
            <a:ext cx="3643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Arial" charset="0"/>
              </a:rPr>
            </a:b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1. 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I’m going to catch a train.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I’m going 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to find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a better place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Arial" charset="0"/>
              </a:rPr>
            </a:br>
            <a:endParaRPr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500563" y="1000125"/>
            <a:ext cx="3714750" cy="157162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3" y="1357313"/>
            <a:ext cx="3429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2. 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I don’t want to see 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another</a:t>
            </a:r>
            <a:endParaRPr lang="en-US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Dinosaurs or 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whale</a:t>
            </a:r>
            <a:endParaRPr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2143125" y="2786063"/>
            <a:ext cx="4214813" cy="150018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063" y="2928938"/>
            <a:ext cx="35004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3. 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I’m going to leave this job.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I’m leaving tonight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.</a:t>
            </a:r>
            <a:endParaRPr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500063" y="4357688"/>
            <a:ext cx="3500437" cy="207168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50" y="4500563"/>
            <a:ext cx="42148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charset="0"/>
              </a:rPr>
            </a:b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4. 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I’m going to be free.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I’m going to be me</a:t>
            </a:r>
            <a:endParaRPr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I 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don’t want to see 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this museum again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charset="0"/>
              </a:rPr>
            </a:br>
            <a:endParaRPr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4714875" y="4572000"/>
            <a:ext cx="3929063" cy="164306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3500" y="4643438"/>
            <a:ext cx="3571875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/>
            </a:r>
            <a:b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</a:b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5. 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I’m going to leave this job.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I’m leaving tonight.</a:t>
            </a:r>
            <a:endParaRPr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/>
            </a:r>
            <a:b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</a:br>
            <a:endParaRPr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9" name="28 Дорожка 2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143644"/>
            <a:ext cx="714356" cy="714356"/>
          </a:xfrm>
          <a:prstGeom prst="rect">
            <a:avLst/>
          </a:prstGeom>
        </p:spPr>
      </p:pic>
      <p:pic>
        <p:nvPicPr>
          <p:cNvPr id="20" name="28 Дорожка 2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785814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15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2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92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ea typeface="Times New Roman"/>
              </a:rPr>
              <a:t/>
            </a:r>
            <a:br>
              <a:rPr lang="en-US" dirty="0" smtClean="0">
                <a:latin typeface="Times New Roman"/>
                <a:ea typeface="Times New Roman"/>
              </a:rPr>
            </a:b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What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are you going to do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at the picnic?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5531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67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 lake. (to swim)</a:t>
            </a:r>
            <a:endParaRPr lang="ru-RU" dirty="0"/>
          </a:p>
        </p:txBody>
      </p:sp>
      <p:pic>
        <p:nvPicPr>
          <p:cNvPr id="4098" name="Рисунок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6275" y="3340909"/>
            <a:ext cx="3822700" cy="212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We are going to…</a:t>
            </a:r>
          </a:p>
          <a:p>
            <a:endParaRPr lang="ru-RU" dirty="0"/>
          </a:p>
        </p:txBody>
      </p:sp>
      <p:pic>
        <p:nvPicPr>
          <p:cNvPr id="4099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895600"/>
            <a:ext cx="39624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22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atch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the words that rhyme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Red</a:t>
            </a:r>
          </a:p>
          <a:p>
            <a:r>
              <a:rPr lang="en-US" dirty="0"/>
              <a:t>Hat</a:t>
            </a:r>
          </a:p>
          <a:p>
            <a:r>
              <a:rPr lang="en-US" dirty="0"/>
              <a:t>Kissed</a:t>
            </a:r>
          </a:p>
          <a:p>
            <a:r>
              <a:rPr lang="en-US" dirty="0"/>
              <a:t>Green</a:t>
            </a:r>
          </a:p>
          <a:p>
            <a:r>
              <a:rPr lang="en-US" dirty="0"/>
              <a:t>Laugh</a:t>
            </a:r>
          </a:p>
          <a:p>
            <a:r>
              <a:rPr lang="en-US" dirty="0"/>
              <a:t>Whose</a:t>
            </a:r>
          </a:p>
          <a:p>
            <a:r>
              <a:rPr lang="en-US" dirty="0"/>
              <a:t>Short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List</a:t>
            </a:r>
          </a:p>
          <a:p>
            <a:r>
              <a:rPr lang="en-US" dirty="0"/>
              <a:t>Mean</a:t>
            </a:r>
          </a:p>
          <a:p>
            <a:r>
              <a:rPr lang="en-US" dirty="0"/>
              <a:t>Shoes</a:t>
            </a:r>
          </a:p>
          <a:p>
            <a:r>
              <a:rPr lang="en-US" dirty="0"/>
              <a:t>Said</a:t>
            </a:r>
          </a:p>
          <a:p>
            <a:r>
              <a:rPr lang="en-US" dirty="0"/>
              <a:t>That</a:t>
            </a:r>
          </a:p>
          <a:p>
            <a:r>
              <a:rPr lang="en-US" dirty="0"/>
              <a:t>Bought</a:t>
            </a:r>
          </a:p>
          <a:p>
            <a:r>
              <a:rPr lang="en-US" dirty="0"/>
              <a:t>Half</a:t>
            </a:r>
          </a:p>
          <a:p>
            <a:endParaRPr lang="ru-RU" dirty="0"/>
          </a:p>
        </p:txBody>
      </p:sp>
      <p:pic>
        <p:nvPicPr>
          <p:cNvPr id="5123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95600"/>
            <a:ext cx="15668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07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sun shines brightly.</a:t>
            </a:r>
            <a:br>
              <a:rPr lang="en-US" dirty="0" smtClean="0"/>
            </a:br>
            <a:r>
              <a:rPr lang="en-US" dirty="0" smtClean="0"/>
              <a:t>(to sunbathe )</a:t>
            </a:r>
            <a:endParaRPr lang="ru-RU" dirty="0"/>
          </a:p>
        </p:txBody>
      </p:sp>
      <p:pic>
        <p:nvPicPr>
          <p:cNvPr id="3074" name="Рисунок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038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We are going to …</a:t>
            </a:r>
          </a:p>
          <a:p>
            <a:endParaRPr lang="ru-RU" dirty="0"/>
          </a:p>
        </p:txBody>
      </p:sp>
      <p:pic>
        <p:nvPicPr>
          <p:cNvPr id="307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1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/>
          <a:lstStyle/>
          <a:p>
            <a:r>
              <a:rPr lang="en-US" dirty="0" smtClean="0"/>
              <a:t>It is raining. ( to put up a tent)</a:t>
            </a:r>
            <a:endParaRPr lang="ru-RU" dirty="0"/>
          </a:p>
        </p:txBody>
      </p:sp>
      <p:pic>
        <p:nvPicPr>
          <p:cNvPr id="2053" name="Рисунок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0386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We are going to…</a:t>
            </a:r>
          </a:p>
          <a:p>
            <a:endParaRPr lang="ru-RU" dirty="0"/>
          </a:p>
        </p:txBody>
      </p:sp>
      <p:pic>
        <p:nvPicPr>
          <p:cNvPr id="2055" name="Рисунок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88302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23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take a guitar. (to sing songs)</a:t>
            </a:r>
            <a:endParaRPr lang="ru-RU" dirty="0"/>
          </a:p>
        </p:txBody>
      </p:sp>
      <p:pic>
        <p:nvPicPr>
          <p:cNvPr id="5122" name="Рисунок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6275" y="3103213"/>
            <a:ext cx="3822700" cy="259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We are going to…</a:t>
            </a:r>
          </a:p>
          <a:p>
            <a:endParaRPr lang="ru-RU" dirty="0"/>
          </a:p>
        </p:txBody>
      </p:sp>
      <p:pic>
        <p:nvPicPr>
          <p:cNvPr id="1027" name="Рисунок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11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24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18488"/>
          </a:xfrm>
        </p:spPr>
        <p:txBody>
          <a:bodyPr>
            <a:normAutofit/>
          </a:bodyPr>
          <a:lstStyle/>
          <a:p>
            <a:r>
              <a:rPr lang="en-US" dirty="0" smtClean="0"/>
              <a:t>There are a lot of mushrooms.</a:t>
            </a:r>
            <a:br>
              <a:rPr lang="en-US" dirty="0" smtClean="0"/>
            </a:br>
            <a:r>
              <a:rPr lang="en-US" dirty="0" smtClean="0"/>
              <a:t>( to </a:t>
            </a:r>
            <a:r>
              <a:rPr lang="en-US" dirty="0"/>
              <a:t>gather </a:t>
            </a:r>
            <a:r>
              <a:rPr lang="en-US" dirty="0" smtClean="0"/>
              <a:t>mushrooms)</a:t>
            </a:r>
            <a:endParaRPr lang="ru-RU" dirty="0"/>
          </a:p>
        </p:txBody>
      </p:sp>
      <p:pic>
        <p:nvPicPr>
          <p:cNvPr id="6146" name="Рисунок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6275" y="3241279"/>
            <a:ext cx="3822700" cy="232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We are going to …</a:t>
            </a:r>
          </a:p>
          <a:p>
            <a:endParaRPr lang="ru-RU" dirty="0"/>
          </a:p>
        </p:txBody>
      </p:sp>
      <p:pic>
        <p:nvPicPr>
          <p:cNvPr id="6147" name="Рисунок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191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23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18488"/>
          </a:xfrm>
        </p:spPr>
        <p:txBody>
          <a:bodyPr>
            <a:normAutofit/>
          </a:bodyPr>
          <a:lstStyle/>
          <a:p>
            <a:r>
              <a:rPr lang="en-US" dirty="0" smtClean="0"/>
              <a:t>We make a campfire.</a:t>
            </a:r>
            <a:br>
              <a:rPr lang="en-US" dirty="0" smtClean="0"/>
            </a:br>
            <a:r>
              <a:rPr lang="en-US" dirty="0" smtClean="0"/>
              <a:t>(to cook dinner)</a:t>
            </a:r>
            <a:endParaRPr lang="ru-RU" dirty="0"/>
          </a:p>
        </p:txBody>
      </p:sp>
      <p:pic>
        <p:nvPicPr>
          <p:cNvPr id="8194" name="Рисунок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We are going to…</a:t>
            </a:r>
          </a:p>
          <a:p>
            <a:endParaRPr lang="ru-RU" dirty="0"/>
          </a:p>
        </p:txBody>
      </p:sp>
      <p:pic>
        <p:nvPicPr>
          <p:cNvPr id="8196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1"/>
            <a:ext cx="3581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3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dark already. (</a:t>
            </a:r>
            <a:r>
              <a:rPr lang="en-US" smtClean="0"/>
              <a:t>to sleep)</a:t>
            </a:r>
            <a:endParaRPr lang="ru-RU" dirty="0"/>
          </a:p>
        </p:txBody>
      </p:sp>
      <p:pic>
        <p:nvPicPr>
          <p:cNvPr id="7170" name="Рисунок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0875"/>
            <a:ext cx="4267199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We are going to…</a:t>
            </a:r>
          </a:p>
          <a:p>
            <a:endParaRPr lang="ru-RU" dirty="0"/>
          </a:p>
        </p:txBody>
      </p:sp>
      <p:pic>
        <p:nvPicPr>
          <p:cNvPr id="7173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46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over_25132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2" y="114156"/>
            <a:ext cx="16303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Oval 12"/>
          <p:cNvSpPr>
            <a:spLocks noChangeArrowheads="1"/>
          </p:cNvSpPr>
          <p:nvPr/>
        </p:nvSpPr>
        <p:spPr bwMode="auto">
          <a:xfrm>
            <a:off x="3635375" y="3429000"/>
            <a:ext cx="295116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</a:rPr>
              <a:t>We are going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</a:rPr>
              <a:t>to have a picnic</a:t>
            </a:r>
            <a:endParaRPr sz="2800" b="1" i="1" dirty="0" smtClean="0">
              <a:solidFill>
                <a:srgbClr val="000000"/>
              </a:solidFill>
            </a:endParaRPr>
          </a:p>
        </p:txBody>
      </p:sp>
      <p:sp>
        <p:nvSpPr>
          <p:cNvPr id="8196" name="Line 14"/>
          <p:cNvSpPr>
            <a:spLocks noChangeShapeType="1"/>
          </p:cNvSpPr>
          <p:nvPr/>
        </p:nvSpPr>
        <p:spPr bwMode="auto">
          <a:xfrm flipH="1" flipV="1">
            <a:off x="3059113" y="2997200"/>
            <a:ext cx="9366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8197" name="Text Box 15"/>
          <p:cNvSpPr txBox="1">
            <a:spLocks noChangeArrowheads="1"/>
          </p:cNvSpPr>
          <p:nvPr/>
        </p:nvSpPr>
        <p:spPr bwMode="auto">
          <a:xfrm>
            <a:off x="1979613" y="2420938"/>
            <a:ext cx="982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To swim</a:t>
            </a:r>
            <a:endParaRPr dirty="0" smtClean="0">
              <a:solidFill>
                <a:srgbClr val="000000"/>
              </a:solidFill>
            </a:endParaRPr>
          </a:p>
        </p:txBody>
      </p:sp>
      <p:sp>
        <p:nvSpPr>
          <p:cNvPr id="8198" name="Line 16"/>
          <p:cNvSpPr>
            <a:spLocks noChangeShapeType="1"/>
          </p:cNvSpPr>
          <p:nvPr/>
        </p:nvSpPr>
        <p:spPr bwMode="auto">
          <a:xfrm flipH="1" flipV="1">
            <a:off x="4572000" y="2924175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8199" name="Text Box 17"/>
          <p:cNvSpPr txBox="1">
            <a:spLocks noChangeArrowheads="1"/>
          </p:cNvSpPr>
          <p:nvPr/>
        </p:nvSpPr>
        <p:spPr bwMode="auto">
          <a:xfrm>
            <a:off x="4067175" y="2565400"/>
            <a:ext cx="1303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To sunbathe</a:t>
            </a:r>
            <a:endParaRPr dirty="0" smtClean="0">
              <a:solidFill>
                <a:srgbClr val="000000"/>
              </a:solidFill>
            </a:endParaRPr>
          </a:p>
        </p:txBody>
      </p:sp>
      <p:sp>
        <p:nvSpPr>
          <p:cNvPr id="8200" name="Line 18"/>
          <p:cNvSpPr>
            <a:spLocks noChangeShapeType="1"/>
          </p:cNvSpPr>
          <p:nvPr/>
        </p:nvSpPr>
        <p:spPr bwMode="auto">
          <a:xfrm flipH="1">
            <a:off x="3059113" y="4149725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8201" name="Text Box 19"/>
          <p:cNvSpPr txBox="1">
            <a:spLocks noChangeArrowheads="1"/>
          </p:cNvSpPr>
          <p:nvPr/>
        </p:nvSpPr>
        <p:spPr bwMode="auto">
          <a:xfrm>
            <a:off x="2484438" y="4652963"/>
            <a:ext cx="15663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To pick berries</a:t>
            </a:r>
            <a:endParaRPr dirty="0" smtClean="0">
              <a:solidFill>
                <a:srgbClr val="000000"/>
              </a:solidFill>
            </a:endParaRPr>
          </a:p>
        </p:txBody>
      </p:sp>
      <p:sp>
        <p:nvSpPr>
          <p:cNvPr id="8202" name="Line 20"/>
          <p:cNvSpPr>
            <a:spLocks noChangeShapeType="1"/>
          </p:cNvSpPr>
          <p:nvPr/>
        </p:nvSpPr>
        <p:spPr bwMode="auto">
          <a:xfrm flipH="1">
            <a:off x="3779838" y="4292600"/>
            <a:ext cx="5048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8203" name="Line 21"/>
          <p:cNvSpPr>
            <a:spLocks noChangeShapeType="1"/>
          </p:cNvSpPr>
          <p:nvPr/>
        </p:nvSpPr>
        <p:spPr bwMode="auto">
          <a:xfrm>
            <a:off x="5508625" y="4292600"/>
            <a:ext cx="1081088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8204" name="Text Box 22"/>
          <p:cNvSpPr txBox="1">
            <a:spLocks noChangeArrowheads="1"/>
          </p:cNvSpPr>
          <p:nvPr/>
        </p:nvSpPr>
        <p:spPr bwMode="auto">
          <a:xfrm>
            <a:off x="2967038" y="5394325"/>
            <a:ext cx="1579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To cook dinner</a:t>
            </a:r>
            <a:endParaRPr dirty="0" smtClean="0">
              <a:solidFill>
                <a:srgbClr val="000000"/>
              </a:solidFill>
            </a:endParaRPr>
          </a:p>
        </p:txBody>
      </p:sp>
      <p:sp>
        <p:nvSpPr>
          <p:cNvPr id="8205" name="Text Box 23"/>
          <p:cNvSpPr txBox="1">
            <a:spLocks noChangeArrowheads="1"/>
          </p:cNvSpPr>
          <p:nvPr/>
        </p:nvSpPr>
        <p:spPr bwMode="auto">
          <a:xfrm>
            <a:off x="6064250" y="5610225"/>
            <a:ext cx="1630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To put up a tent</a:t>
            </a:r>
            <a:endParaRPr dirty="0" smtClean="0">
              <a:solidFill>
                <a:srgbClr val="000000"/>
              </a:solidFill>
            </a:endParaRPr>
          </a:p>
        </p:txBody>
      </p:sp>
      <p:sp>
        <p:nvSpPr>
          <p:cNvPr id="8206" name="Line 24"/>
          <p:cNvSpPr>
            <a:spLocks noChangeShapeType="1"/>
          </p:cNvSpPr>
          <p:nvPr/>
        </p:nvSpPr>
        <p:spPr bwMode="auto">
          <a:xfrm flipV="1">
            <a:off x="5580063" y="2852738"/>
            <a:ext cx="3603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8207" name="Text Box 25"/>
          <p:cNvSpPr txBox="1">
            <a:spLocks noChangeArrowheads="1"/>
          </p:cNvSpPr>
          <p:nvPr/>
        </p:nvSpPr>
        <p:spPr bwMode="auto">
          <a:xfrm>
            <a:off x="5703888" y="2225675"/>
            <a:ext cx="1656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To take pictures</a:t>
            </a:r>
            <a:endParaRPr dirty="0" smtClean="0">
              <a:solidFill>
                <a:srgbClr val="000000"/>
              </a:solidFill>
            </a:endParaRPr>
          </a:p>
        </p:txBody>
      </p:sp>
      <p:sp>
        <p:nvSpPr>
          <p:cNvPr id="8208" name="Line 26"/>
          <p:cNvSpPr>
            <a:spLocks noChangeShapeType="1"/>
          </p:cNvSpPr>
          <p:nvPr/>
        </p:nvSpPr>
        <p:spPr bwMode="auto">
          <a:xfrm flipV="1">
            <a:off x="6372225" y="31416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8209" name="Text Box 27"/>
          <p:cNvSpPr txBox="1">
            <a:spLocks noChangeArrowheads="1"/>
          </p:cNvSpPr>
          <p:nvPr/>
        </p:nvSpPr>
        <p:spPr bwMode="auto">
          <a:xfrm>
            <a:off x="6711950" y="2730500"/>
            <a:ext cx="1816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To play the guitar</a:t>
            </a:r>
          </a:p>
        </p:txBody>
      </p:sp>
      <p:sp>
        <p:nvSpPr>
          <p:cNvPr id="8210" name="Line 28"/>
          <p:cNvSpPr>
            <a:spLocks noChangeShapeType="1"/>
          </p:cNvSpPr>
          <p:nvPr/>
        </p:nvSpPr>
        <p:spPr bwMode="auto">
          <a:xfrm flipV="1">
            <a:off x="7308850" y="242093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8211" name="Text Box 29"/>
          <p:cNvSpPr txBox="1">
            <a:spLocks noChangeArrowheads="1"/>
          </p:cNvSpPr>
          <p:nvPr/>
        </p:nvSpPr>
        <p:spPr bwMode="auto">
          <a:xfrm>
            <a:off x="7812088" y="1989138"/>
            <a:ext cx="1450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To sing songs</a:t>
            </a:r>
          </a:p>
        </p:txBody>
      </p:sp>
      <p:sp>
        <p:nvSpPr>
          <p:cNvPr id="8212" name="Line 30"/>
          <p:cNvSpPr>
            <a:spLocks noChangeShapeType="1"/>
          </p:cNvSpPr>
          <p:nvPr/>
        </p:nvSpPr>
        <p:spPr bwMode="auto">
          <a:xfrm>
            <a:off x="6084888" y="4221163"/>
            <a:ext cx="7921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8213" name="Text Box 31"/>
          <p:cNvSpPr txBox="1">
            <a:spLocks noChangeArrowheads="1"/>
          </p:cNvSpPr>
          <p:nvPr/>
        </p:nvSpPr>
        <p:spPr bwMode="auto">
          <a:xfrm>
            <a:off x="6711950" y="4457700"/>
            <a:ext cx="2194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To gather mushrooms</a:t>
            </a:r>
            <a:endParaRPr dirty="0" smtClean="0">
              <a:solidFill>
                <a:srgbClr val="000000"/>
              </a:solidFill>
            </a:endParaRPr>
          </a:p>
        </p:txBody>
      </p:sp>
      <p:sp>
        <p:nvSpPr>
          <p:cNvPr id="8214" name="Line 32"/>
          <p:cNvSpPr>
            <a:spLocks noChangeShapeType="1"/>
          </p:cNvSpPr>
          <p:nvPr/>
        </p:nvSpPr>
        <p:spPr bwMode="auto">
          <a:xfrm flipH="1" flipV="1">
            <a:off x="3132138" y="3860800"/>
            <a:ext cx="5032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8216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734050"/>
            <a:ext cx="1042988" cy="104298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8217" name="Line 35"/>
          <p:cNvSpPr>
            <a:spLocks noChangeShapeType="1"/>
          </p:cNvSpPr>
          <p:nvPr/>
        </p:nvSpPr>
        <p:spPr bwMode="auto">
          <a:xfrm>
            <a:off x="5003800" y="4437063"/>
            <a:ext cx="730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8218" name="Text Box 36"/>
          <p:cNvSpPr txBox="1">
            <a:spLocks noChangeArrowheads="1"/>
          </p:cNvSpPr>
          <p:nvPr/>
        </p:nvSpPr>
        <p:spPr bwMode="auto">
          <a:xfrm>
            <a:off x="4119563" y="6257925"/>
            <a:ext cx="2021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To make a campfire</a:t>
            </a:r>
            <a:endParaRPr dirty="0" smtClean="0">
              <a:solidFill>
                <a:srgbClr val="000000"/>
              </a:solidFill>
            </a:endParaRPr>
          </a:p>
        </p:txBody>
      </p:sp>
      <p:pic>
        <p:nvPicPr>
          <p:cNvPr id="8219" name="Picture 37" descr="cover_251324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0349"/>
            <a:ext cx="2593975" cy="165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38" descr="cover_251323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49" y="188913"/>
            <a:ext cx="1295351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27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Dear …,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We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would like … you to visit us. We are going ….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We … that you come for the weekends. We’ll … the accommodations and … programme.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We hope we’ll….   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Yours sincerely,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…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(to have a good time, to have a picnic,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to be responsible for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 ,</a:t>
            </a:r>
            <a:r>
              <a:rPr lang="en-US" dirty="0">
                <a:latin typeface="Times New Roman"/>
                <a:ea typeface="Calibri"/>
                <a:cs typeface="Times New Roman"/>
              </a:rPr>
              <a:t>to invite,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to propose,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social)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/>
                <a:ea typeface="Calibri"/>
              </a:rPr>
              <a:t>An </a:t>
            </a:r>
            <a:r>
              <a:rPr lang="en-US" sz="5400" dirty="0">
                <a:latin typeface="Times New Roman"/>
                <a:ea typeface="Calibri"/>
              </a:rPr>
              <a:t>invitation letter</a:t>
            </a:r>
            <a:endParaRPr lang="ru-RU" sz="5400" dirty="0"/>
          </a:p>
        </p:txBody>
      </p:sp>
      <p:pic>
        <p:nvPicPr>
          <p:cNvPr id="10243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447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26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3763963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Dear …,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  We would like </a:t>
            </a:r>
            <a:r>
              <a:rPr lang="en-US" sz="2000" u="sng" dirty="0">
                <a:latin typeface="Times New Roman" pitchFamily="18" charset="0"/>
                <a:ea typeface="Calibri"/>
                <a:cs typeface="Times New Roman" pitchFamily="18" charset="0"/>
              </a:rPr>
              <a:t>to invite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you to visit us. We are going </a:t>
            </a:r>
            <a:r>
              <a:rPr lang="en-US" sz="2000" u="sng" dirty="0">
                <a:latin typeface="Times New Roman" pitchFamily="18" charset="0"/>
                <a:ea typeface="Calibri"/>
                <a:cs typeface="Times New Roman" pitchFamily="18" charset="0"/>
              </a:rPr>
              <a:t>to have a picnic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We </a:t>
            </a:r>
            <a:r>
              <a:rPr lang="en-US" sz="2000" u="sng" dirty="0">
                <a:latin typeface="Times New Roman" pitchFamily="18" charset="0"/>
                <a:ea typeface="Calibri"/>
                <a:cs typeface="Times New Roman" pitchFamily="18" charset="0"/>
              </a:rPr>
              <a:t>propose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that you come for the weekends. We’ll </a:t>
            </a:r>
            <a:r>
              <a:rPr lang="en-US" sz="2000" u="sng" dirty="0">
                <a:latin typeface="Times New Roman" pitchFamily="18" charset="0"/>
                <a:ea typeface="Calibri"/>
                <a:cs typeface="Times New Roman" pitchFamily="18" charset="0"/>
              </a:rPr>
              <a:t>be responsible for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the accommodations and </a:t>
            </a:r>
            <a:r>
              <a:rPr lang="en-US" sz="2000" u="sng" dirty="0">
                <a:latin typeface="Times New Roman" pitchFamily="18" charset="0"/>
                <a:ea typeface="Calibri"/>
                <a:cs typeface="Times New Roman" pitchFamily="18" charset="0"/>
              </a:rPr>
              <a:t>social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programme.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We hope we’ll </a:t>
            </a:r>
            <a:r>
              <a:rPr lang="en-US" sz="2000" u="sng" dirty="0">
                <a:latin typeface="Times New Roman" pitchFamily="18" charset="0"/>
                <a:ea typeface="Calibri"/>
                <a:cs typeface="Times New Roman" pitchFamily="18" charset="0"/>
              </a:rPr>
              <a:t>have a good time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.   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Yours sincerely,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Times New Roman"/>
                <a:ea typeface="Calibri"/>
              </a:rPr>
              <a:t>An invitation letter</a:t>
            </a:r>
            <a:endParaRPr lang="ru-RU" dirty="0"/>
          </a:p>
        </p:txBody>
      </p:sp>
      <p:pic>
        <p:nvPicPr>
          <p:cNvPr id="11266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12985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Рисунок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81600"/>
            <a:ext cx="19018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93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3914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Dialogue</a:t>
            </a:r>
            <a:endParaRPr lang="ru-RU" dirty="0"/>
          </a:p>
        </p:txBody>
      </p:sp>
      <p:pic>
        <p:nvPicPr>
          <p:cNvPr id="5" name="014 - Unit 2, Exercise 2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496" y="6143644"/>
            <a:ext cx="571504" cy="571504"/>
          </a:xfrm>
          <a:prstGeom prst="rect">
            <a:avLst/>
          </a:prstGeom>
        </p:spPr>
      </p:pic>
      <p:pic>
        <p:nvPicPr>
          <p:cNvPr id="6" name="014 - Unit 2, Exercise 2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7715272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68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1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3992563"/>
          </a:xfrm>
        </p:spPr>
        <p:txBody>
          <a:bodyPr numCol="3">
            <a:normAutofit/>
          </a:bodyPr>
          <a:lstStyle/>
          <a:p>
            <a:pPr lvl="0">
              <a:buClr>
                <a:srgbClr val="7FD13B"/>
              </a:buClr>
            </a:pPr>
            <a:r>
              <a:rPr lang="en-US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Red-said</a:t>
            </a:r>
          </a:p>
          <a:p>
            <a:pPr lvl="0">
              <a:buClr>
                <a:srgbClr val="7FD13B"/>
              </a:buClr>
            </a:pPr>
            <a:r>
              <a:rPr lang="en-US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Hat- that</a:t>
            </a:r>
          </a:p>
          <a:p>
            <a:pPr lvl="0">
              <a:buClr>
                <a:srgbClr val="7FD13B"/>
              </a:buClr>
            </a:pPr>
            <a:r>
              <a:rPr lang="en-US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Kissed-list</a:t>
            </a:r>
            <a:endParaRPr lang="en-US" sz="2800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7FD13B"/>
              </a:buClr>
            </a:pPr>
            <a:r>
              <a:rPr lang="en-US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Green-mean</a:t>
            </a:r>
            <a:endParaRPr lang="en-US" sz="2800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7FD13B"/>
              </a:buClr>
            </a:pPr>
            <a:r>
              <a:rPr lang="en-US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Laugh-half</a:t>
            </a:r>
            <a:endParaRPr lang="en-US" sz="2800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7FD13B"/>
              </a:buClr>
            </a:pPr>
            <a:r>
              <a:rPr lang="en-US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Whose-shoes</a:t>
            </a:r>
            <a:endParaRPr lang="en-US" sz="2800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7FD13B"/>
              </a:buClr>
            </a:pPr>
            <a:r>
              <a:rPr lang="en-US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Short-bought</a:t>
            </a:r>
            <a:endParaRPr lang="ru-RU" sz="2800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ea typeface="Times New Roman"/>
              </a:rPr>
              <a:t>Match the words that rhyme </a:t>
            </a:r>
            <a:endParaRPr lang="ru-RU" dirty="0"/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19018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5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295400"/>
            <a:ext cx="8305799" cy="52578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Catherine</a:t>
            </a:r>
            <a:r>
              <a:rPr lang="en-US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- It’s Frank’s birthday next Saturday, isn’t it? What presents are we going to give him? Any ideas, Steve?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Steve: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- Let’s have a surprise party for him. We can organize a picnic. 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Julia: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- That’s a great idea: a birthday picnic.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Catherine: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- Let’s arrange the date now.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Steve: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- Well, I think next Saturday. The 4</a:t>
            </a:r>
            <a:r>
              <a:rPr lang="en-US" baseline="30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of September is the best day. Is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that OK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with you, Catherine?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Catherine: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Yes, it is. I’ll be responsible for sandwiches and drinks then.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And what about you, Julia?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Julia: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- Why don’t I make a special birthday cake for Frank?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Steve: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- Great! I’ll be responsible for the music. I’ve got a lot of new CD’s.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Catherine: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I hope Frank would like his picnic.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Julia: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- I’m sure he will.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r>
              <a:rPr lang="en-US" dirty="0" smtClean="0"/>
              <a:t>Dialogue</a:t>
            </a:r>
            <a:endParaRPr lang="ru-RU" dirty="0"/>
          </a:p>
        </p:txBody>
      </p:sp>
      <p:pic>
        <p:nvPicPr>
          <p:cNvPr id="4" name="014 - Unit 2, Exercise 2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572396" y="57864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51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 the questions:</a:t>
            </a:r>
            <a:endParaRPr lang="ru-RU" dirty="0"/>
          </a:p>
        </p:txBody>
      </p:sp>
      <p:pic>
        <p:nvPicPr>
          <p:cNvPr id="12290" name="Рисунок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1"/>
            <a:ext cx="381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286000"/>
            <a:ext cx="4117848" cy="40386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 1. When will the picnic start? </a:t>
            </a: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 What is Steve responsible for? </a:t>
            </a: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3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 What is Catherine responsible for? </a:t>
            </a: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</a:rPr>
              <a:t>4</a:t>
            </a:r>
            <a:r>
              <a:rPr lang="en-US" dirty="0">
                <a:latin typeface="Times New Roman"/>
                <a:ea typeface="Calibri"/>
              </a:rPr>
              <a:t>. What is Julia going to do?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51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Home task: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Рисунок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" y="1981200"/>
            <a:ext cx="3822700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listen to the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dialogue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(ex.26 p.34) 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make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up your own  dialogue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using cards.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19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usually do </a:t>
            </a:r>
            <a:br>
              <a:rPr lang="en-US" dirty="0" smtClean="0"/>
            </a:br>
            <a:r>
              <a:rPr lang="en-US" dirty="0" smtClean="0"/>
              <a:t>at the weekends?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Clr>
                <a:srgbClr val="7FD13B"/>
              </a:buClr>
            </a:pPr>
            <a:r>
              <a:rPr lang="en-US" sz="36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 usually …at the weekends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19600" y="2057400"/>
            <a:ext cx="4267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play tennis		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visit friends		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watch TV                    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go to the zoo		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play the computer  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read books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do homework	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arrange a picnic 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6147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152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26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070489776"/>
              </p:ext>
            </p:extLst>
          </p:nvPr>
        </p:nvGraphicFramePr>
        <p:xfrm>
          <a:off x="685800" y="1066800"/>
          <a:ext cx="7772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640845745ir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8623">
            <a:off x="1069306" y="4193505"/>
            <a:ext cx="1371600" cy="1371600"/>
          </a:xfrm>
          <a:prstGeom prst="rect">
            <a:avLst/>
          </a:prstGeom>
        </p:spPr>
      </p:pic>
      <p:pic>
        <p:nvPicPr>
          <p:cNvPr id="5" name="Рисунок 4" descr="за компом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3962400"/>
            <a:ext cx="1768764" cy="1978617"/>
          </a:xfrm>
          <a:prstGeom prst="rect">
            <a:avLst/>
          </a:prstGeom>
        </p:spPr>
      </p:pic>
      <p:pic>
        <p:nvPicPr>
          <p:cNvPr id="6" name="Рисунок 5" descr="фотографировать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3657600"/>
            <a:ext cx="1404938" cy="1695615"/>
          </a:xfrm>
          <a:prstGeom prst="rect">
            <a:avLst/>
          </a:prstGeom>
        </p:spPr>
      </p:pic>
      <p:pic>
        <p:nvPicPr>
          <p:cNvPr id="7" name="Рисунок 6" descr="танцевать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4038600"/>
            <a:ext cx="152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08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4800600"/>
            <a:ext cx="670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children/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</a:p>
          <a:p>
            <a:pPr lvl="0"/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usually play.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8721"/>
            <a:ext cx="69573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336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Frog_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12776"/>
            <a:ext cx="4968552" cy="3456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762000" y="5105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frogs/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musical instruments</a:t>
            </a:r>
          </a:p>
          <a:p>
            <a:pPr lvl="0"/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frogs usually play musical instruments.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89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ed5419dc52c46d2cf200d7b8dc5cb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524000"/>
            <a:ext cx="3297381" cy="2266950"/>
          </a:xfrm>
          <a:prstGeom prst="rect">
            <a:avLst/>
          </a:prstGeom>
        </p:spPr>
      </p:pic>
      <p:pic>
        <p:nvPicPr>
          <p:cNvPr id="3" name="Рисунок 2" descr="5fdd9f836981b610996b6d2f54abcc6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340768"/>
            <a:ext cx="5400600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46482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girls/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</a:t>
            </a:r>
          </a:p>
          <a:p>
            <a:pPr lvl="0"/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usually swim.</a:t>
            </a:r>
            <a:endParaRPr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82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217423876"/>
              </p:ext>
            </p:extLst>
          </p:nvPr>
        </p:nvGraphicFramePr>
        <p:xfrm>
          <a:off x="685800" y="1066800"/>
          <a:ext cx="7772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640845745ir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8623">
            <a:off x="1069306" y="4193505"/>
            <a:ext cx="1371600" cy="1371600"/>
          </a:xfrm>
          <a:prstGeom prst="rect">
            <a:avLst/>
          </a:prstGeom>
        </p:spPr>
      </p:pic>
      <p:pic>
        <p:nvPicPr>
          <p:cNvPr id="5" name="Рисунок 4" descr="за компом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3962400"/>
            <a:ext cx="1768764" cy="1978617"/>
          </a:xfrm>
          <a:prstGeom prst="rect">
            <a:avLst/>
          </a:prstGeom>
        </p:spPr>
      </p:pic>
      <p:pic>
        <p:nvPicPr>
          <p:cNvPr id="6" name="Рисунок 5" descr="фотографировать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3657600"/>
            <a:ext cx="1404938" cy="1695615"/>
          </a:xfrm>
          <a:prstGeom prst="rect">
            <a:avLst/>
          </a:prstGeom>
        </p:spPr>
      </p:pic>
      <p:pic>
        <p:nvPicPr>
          <p:cNvPr id="7" name="Рисунок 6" descr="танцевать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4038600"/>
            <a:ext cx="152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46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834</Words>
  <Application>Microsoft Office PowerPoint</Application>
  <PresentationFormat>Экран (4:3)</PresentationFormat>
  <Paragraphs>166</Paragraphs>
  <Slides>32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1_Волна</vt:lpstr>
      <vt:lpstr>Plans  for the weekend</vt:lpstr>
      <vt:lpstr>Match the words that rhyme </vt:lpstr>
      <vt:lpstr>Match the words that rhyme </vt:lpstr>
      <vt:lpstr>What do you usually do  at the weekends?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Bad weather  /  Good weather</vt:lpstr>
      <vt:lpstr>The weather forecast</vt:lpstr>
      <vt:lpstr>We have a lot of things to do!</vt:lpstr>
      <vt:lpstr> The Opinion Polls</vt:lpstr>
      <vt:lpstr>Слайд 17</vt:lpstr>
      <vt:lpstr> What are you going to do at the picnic? </vt:lpstr>
      <vt:lpstr>There is a lake. (to swim)</vt:lpstr>
      <vt:lpstr>The sun shines brightly. (to sunbathe )</vt:lpstr>
      <vt:lpstr>It is raining. ( to put up a tent)</vt:lpstr>
      <vt:lpstr>We’ll take a guitar. (to sing songs)</vt:lpstr>
      <vt:lpstr>There are a lot of mushrooms. ( to gather mushrooms)</vt:lpstr>
      <vt:lpstr>We make a campfire. (to cook dinner)</vt:lpstr>
      <vt:lpstr>It is dark already. (to sleep)</vt:lpstr>
      <vt:lpstr>Слайд 26</vt:lpstr>
      <vt:lpstr>An invitation letter</vt:lpstr>
      <vt:lpstr>An invitation letter</vt:lpstr>
      <vt:lpstr>Dialogue</vt:lpstr>
      <vt:lpstr>Dialogue</vt:lpstr>
      <vt:lpstr>Answer  the questions:</vt:lpstr>
      <vt:lpstr>Home task: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Tata</cp:lastModifiedBy>
  <cp:revision>60</cp:revision>
  <dcterms:created xsi:type="dcterms:W3CDTF">2006-08-16T00:00:00Z</dcterms:created>
  <dcterms:modified xsi:type="dcterms:W3CDTF">2011-03-15T12:23:47Z</dcterms:modified>
</cp:coreProperties>
</file>