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67" r:id="rId4"/>
    <p:sldId id="268" r:id="rId5"/>
    <p:sldId id="269" r:id="rId6"/>
    <p:sldId id="259" r:id="rId7"/>
    <p:sldId id="260" r:id="rId8"/>
    <p:sldId id="261" r:id="rId9"/>
    <p:sldId id="262" r:id="rId10"/>
    <p:sldId id="264" r:id="rId11"/>
    <p:sldId id="265" r:id="rId12"/>
    <p:sldId id="26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3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3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  <a:alpha val="77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>
                <a:alpha val="67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C&amp;M\ELVT\Files\70\%7b70871B5E-747F-462D-8D30-52327ABE331F%7d.avi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18" Type="http://schemas.openxmlformats.org/officeDocument/2006/relationships/oleObject" Target="../embeddings/oleObject3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458200" cy="1905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производной   в физике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95600" y="4191000"/>
            <a:ext cx="6019800" cy="17526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– Минина Ольга Федоровна, </a:t>
            </a:r>
          </a:p>
          <a:p>
            <a:pPr algn="l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учитель физики МОУ «Шенкурская  </a:t>
            </a:r>
          </a:p>
          <a:p>
            <a:pPr algn="l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СОШ», г. Шенкурск Архангельской обл.</a:t>
            </a:r>
          </a:p>
          <a:p>
            <a:pPr algn="l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 : 211 – 106 - 267</a:t>
            </a:r>
          </a:p>
          <a:p>
            <a:pPr algn="l"/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Дуга 13"/>
          <p:cNvSpPr/>
          <p:nvPr/>
        </p:nvSpPr>
        <p:spPr>
          <a:xfrm>
            <a:off x="6553200" y="5029200"/>
            <a:ext cx="45719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Задача №3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5562600" cy="304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/>
              <a:t>    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Уравнение колебаний тела 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на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пружине имеет вид  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x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=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5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cos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2</a:t>
            </a:r>
            <a:r>
              <a:rPr lang="en-US" sz="2800" b="1" i="1" dirty="0" smtClean="0">
                <a:solidFill>
                  <a:srgbClr val="000099"/>
                </a:solidFill>
                <a:latin typeface="+mj-lt"/>
              </a:rPr>
              <a:t>t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.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В какой ближайший 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момент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времени скорость тела 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будет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максимальной? </a:t>
            </a:r>
            <a:endParaRPr lang="ru-RU" sz="28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4" name="{70871B5E-747F-462D-8D30-52327ABE331F}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5943600" y="1524000"/>
            <a:ext cx="2703512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1"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оптимизацию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125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(от латинского 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optimum-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«наилучший»)</a:t>
            </a:r>
          </a:p>
          <a:p>
            <a:pPr algn="ctr">
              <a:buNone/>
            </a:pPr>
            <a:r>
              <a:rPr lang="ru-RU" sz="3600" dirty="0" smtClean="0"/>
              <a:t>     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Основные этапы математического моделирования: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 1) составление математической модели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             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О.В. (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y)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                     Н.П.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(x)        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y(x)</a:t>
            </a:r>
            <a:endParaRPr lang="ru-RU" sz="2800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 2) работа с составленной моделью</a:t>
            </a:r>
            <a:endParaRPr lang="en-US" sz="2800" b="1" dirty="0" smtClean="0">
              <a:solidFill>
                <a:srgbClr val="000099"/>
              </a:solidFill>
              <a:latin typeface="+mj-lt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          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        </a:t>
            </a:r>
            <a:r>
              <a:rPr lang="en-US" sz="2800" b="1" dirty="0" err="1" smtClean="0">
                <a:solidFill>
                  <a:srgbClr val="C00000"/>
                </a:solidFill>
                <a:latin typeface="+mj-lt"/>
              </a:rPr>
              <a:t>y</a:t>
            </a:r>
            <a:r>
              <a:rPr lang="en-US" sz="2800" b="1" baseline="-25000" dirty="0" err="1" smtClean="0">
                <a:solidFill>
                  <a:srgbClr val="C00000"/>
                </a:solidFill>
                <a:latin typeface="+mj-lt"/>
              </a:rPr>
              <a:t>max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     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или 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        </a:t>
            </a:r>
            <a:r>
              <a:rPr lang="en-US" sz="2800" b="1" dirty="0" err="1" smtClean="0">
                <a:solidFill>
                  <a:srgbClr val="C00000"/>
                </a:solidFill>
                <a:latin typeface="+mj-lt"/>
              </a:rPr>
              <a:t>y</a:t>
            </a:r>
            <a:r>
              <a:rPr lang="en-US" sz="2800" b="1" baseline="-25000" dirty="0" err="1" smtClean="0">
                <a:solidFill>
                  <a:srgbClr val="C00000"/>
                </a:solidFill>
                <a:latin typeface="+mj-lt"/>
              </a:rPr>
              <a:t>min</a:t>
            </a:r>
            <a:endParaRPr lang="ru-RU" sz="2800" b="1" baseline="-25000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 3) ответ на вопрос задачи</a:t>
            </a:r>
            <a:endParaRPr lang="ru-RU" sz="2800" b="1" dirty="0">
              <a:solidFill>
                <a:srgbClr val="000099"/>
              </a:solidFill>
              <a:latin typeface="+mj-lt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81400" y="3886200"/>
            <a:ext cx="7620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№4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0" y="1371601"/>
            <a:ext cx="5334000" cy="266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При    каком    сопротивлении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нагрузки  полезная мощность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источника тока максимальна? 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ЭДС      источника    равна    </a:t>
            </a:r>
            <a:r>
              <a:rPr lang="el-GR" sz="2800" b="1" dirty="0" smtClean="0">
                <a:solidFill>
                  <a:srgbClr val="000099"/>
                </a:solidFill>
                <a:latin typeface="+mj-lt"/>
              </a:rPr>
              <a:t>ε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,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внутреннее  сопротивление   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r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.</a:t>
            </a:r>
            <a:endParaRPr lang="ru-RU" sz="28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10" name="Рисунок 9" descr="Опыты 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000" y="1676400"/>
            <a:ext cx="2895600" cy="1981200"/>
          </a:xfrm>
          <a:prstGeom prst="rect">
            <a:avLst/>
          </a:prstGeom>
        </p:spPr>
      </p:pic>
      <p:sp>
        <p:nvSpPr>
          <p:cNvPr id="14" name="Скругленная прямоугольная выноска 13"/>
          <p:cNvSpPr/>
          <p:nvPr/>
        </p:nvSpPr>
        <p:spPr>
          <a:xfrm>
            <a:off x="7772400" y="838200"/>
            <a:ext cx="990600" cy="685800"/>
          </a:xfrm>
          <a:prstGeom prst="wedgeRoundRectCallout">
            <a:avLst>
              <a:gd name="adj1" fmla="val -55327"/>
              <a:gd name="adj2" fmla="val 14312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W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информации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600" dirty="0" smtClean="0"/>
              <a:t>Мордкович А.Г. Алгебра и начала анализа. 10-11 </a:t>
            </a:r>
            <a:r>
              <a:rPr lang="ru-RU" sz="3600" dirty="0" err="1" smtClean="0"/>
              <a:t>кл</a:t>
            </a:r>
            <a:r>
              <a:rPr lang="ru-RU" sz="3600" dirty="0" smtClean="0"/>
              <a:t>.: в двух частях. Ч. 1: Учеб. для </a:t>
            </a:r>
            <a:r>
              <a:rPr lang="ru-RU" sz="3600" dirty="0" err="1" smtClean="0"/>
              <a:t>общеобразоват</a:t>
            </a:r>
            <a:r>
              <a:rPr lang="ru-RU" sz="3600" dirty="0" smtClean="0"/>
              <a:t>. учреждений. – 3-е изд., </a:t>
            </a:r>
            <a:r>
              <a:rPr lang="ru-RU" sz="3600" dirty="0" err="1" smtClean="0"/>
              <a:t>испр</a:t>
            </a:r>
            <a:r>
              <a:rPr lang="ru-RU" sz="3600" dirty="0" smtClean="0"/>
              <a:t>. – М.: Мнемозина, 2002. – 375 с . </a:t>
            </a:r>
          </a:p>
          <a:p>
            <a:pPr lvl="0"/>
            <a:r>
              <a:rPr lang="ru-RU" sz="3600" dirty="0" err="1" smtClean="0"/>
              <a:t>Мякишев</a:t>
            </a:r>
            <a:r>
              <a:rPr lang="ru-RU" sz="3600" dirty="0" smtClean="0"/>
              <a:t> Г.Я., </a:t>
            </a:r>
            <a:r>
              <a:rPr lang="ru-RU" sz="3600" dirty="0" err="1" smtClean="0"/>
              <a:t>Буховцев</a:t>
            </a:r>
            <a:r>
              <a:rPr lang="ru-RU" sz="3600" dirty="0" smtClean="0"/>
              <a:t> Б.Б. Физика: Учебник для 11 класса ООУ. - М.: Просвещение, 2007. - 336 с. </a:t>
            </a:r>
          </a:p>
          <a:p>
            <a:pPr lvl="0"/>
            <a:r>
              <a:rPr lang="ru-RU" sz="3600" dirty="0" err="1" smtClean="0"/>
              <a:t>Суханькова</a:t>
            </a:r>
            <a:r>
              <a:rPr lang="ru-RU" sz="3600" dirty="0" smtClean="0"/>
              <a:t> Е.П. Производная в физике, технике, природе: </a:t>
            </a:r>
            <a:r>
              <a:rPr lang="ru-RU" sz="3600" dirty="0" err="1" smtClean="0"/>
              <a:t>межпредметный</a:t>
            </a:r>
            <a:r>
              <a:rPr lang="ru-RU" sz="3600" dirty="0" smtClean="0"/>
              <a:t> открытый урок. 11 класс. - М. «Чистые пруды», 2006.- 32 с. (Библиотечка «Первого сентября», серия «Физика». </a:t>
            </a:r>
            <a:r>
              <a:rPr lang="ru-RU" sz="3600" dirty="0" err="1" smtClean="0"/>
              <a:t>Вып</a:t>
            </a:r>
            <a:r>
              <a:rPr lang="ru-RU" sz="3600" dirty="0" smtClean="0"/>
              <a:t>. 5(11)).</a:t>
            </a:r>
          </a:p>
          <a:p>
            <a:pPr lvl="0"/>
            <a:r>
              <a:rPr lang="ru-RU" sz="3600" dirty="0" smtClean="0"/>
              <a:t>Единый государственный экзамен: физика: </a:t>
            </a:r>
            <a:r>
              <a:rPr lang="ru-RU" sz="3600" dirty="0" err="1" smtClean="0"/>
              <a:t>контрол</a:t>
            </a:r>
            <a:r>
              <a:rPr lang="ru-RU" sz="3600" dirty="0" smtClean="0"/>
              <a:t>. измерит. материалы : 2010. – М.: Просвещение, 2010.</a:t>
            </a:r>
          </a:p>
          <a:p>
            <a:pPr lvl="0"/>
            <a:r>
              <a:rPr lang="ru-RU" sz="3600" dirty="0" smtClean="0"/>
              <a:t>Фронтальные лабораторные занятия по физике  в 7 – 11 классах ООУ. Книга для учителя. Под ред. В.А. Бурова, Г.Г. Никифорова. – М.: Просвещение, 1996. - 368 с.</a:t>
            </a:r>
          </a:p>
          <a:p>
            <a:pPr lvl="0"/>
            <a:r>
              <a:rPr lang="ru-RU" sz="3600" dirty="0" smtClean="0"/>
              <a:t>Библиотека электронных наглядных пособий «Физика», 7 – 11 </a:t>
            </a:r>
            <a:r>
              <a:rPr lang="ru-RU" sz="3600" dirty="0" err="1" smtClean="0"/>
              <a:t>кл</a:t>
            </a:r>
            <a:r>
              <a:rPr lang="ru-RU" sz="3600" dirty="0" smtClean="0"/>
              <a:t>.  ООО «Кирилл и </a:t>
            </a:r>
            <a:r>
              <a:rPr lang="ru-RU" sz="3600" dirty="0" err="1" smtClean="0"/>
              <a:t>Мефодий</a:t>
            </a:r>
            <a:r>
              <a:rPr lang="ru-RU" sz="3600" dirty="0" smtClean="0"/>
              <a:t>», 200 3г.</a:t>
            </a:r>
          </a:p>
          <a:p>
            <a:r>
              <a:rPr lang="ru-RU" sz="3600" b="1" dirty="0" smtClean="0"/>
              <a:t> 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урока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44779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Учиться решать задачи по физике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методом дифференциального исчисления.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урока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59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. Повторение: определение производной, геометрический смысл производной, физический смысл производной  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 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+mj-lt"/>
              </a:rPr>
              <a:t>2. Запись физических определений и законов в дифференциальной форме</a:t>
            </a:r>
          </a:p>
          <a:p>
            <a:endParaRPr lang="ru-RU" b="1" dirty="0" smtClean="0">
              <a:solidFill>
                <a:srgbClr val="000099"/>
              </a:solidFill>
              <a:latin typeface="+mj-lt"/>
            </a:endParaRPr>
          </a:p>
          <a:p>
            <a:r>
              <a:rPr lang="ru-RU" b="1" dirty="0" smtClean="0">
                <a:solidFill>
                  <a:srgbClr val="000099"/>
                </a:solidFill>
                <a:latin typeface="+mj-lt"/>
              </a:rPr>
              <a:t>3. Решение задач с помощью производной</a:t>
            </a:r>
            <a:endParaRPr lang="ru-RU" b="1" dirty="0">
              <a:solidFill>
                <a:srgbClr val="0000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Вычислите производную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828800" y="1752600"/>
          <a:ext cx="685800" cy="783771"/>
        </p:xfrm>
        <a:graphic>
          <a:graphicData uri="http://schemas.openxmlformats.org/presentationml/2006/ole">
            <p:oleObj spid="_x0000_s23554" name="Формула" r:id="rId3" imgW="177480" imgH="2030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343400" y="1447800"/>
          <a:ext cx="714375" cy="1143000"/>
        </p:xfrm>
        <a:graphic>
          <a:graphicData uri="http://schemas.openxmlformats.org/presentationml/2006/ole">
            <p:oleObj spid="_x0000_s23555" name="Формула" r:id="rId4" imgW="190440" imgH="30456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7620000" y="1828800"/>
          <a:ext cx="685800" cy="971550"/>
        </p:xfrm>
        <a:graphic>
          <a:graphicData uri="http://schemas.openxmlformats.org/presentationml/2006/ole">
            <p:oleObj spid="_x0000_s23557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5257800" y="3124200"/>
          <a:ext cx="1436914" cy="609600"/>
        </p:xfrm>
        <a:graphic>
          <a:graphicData uri="http://schemas.openxmlformats.org/presentationml/2006/ole">
            <p:oleObj spid="_x0000_s23561" name="Формула" r:id="rId6" imgW="419040" imgH="177480" progId="Equation.3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6705600" y="1828800"/>
          <a:ext cx="685800" cy="685800"/>
        </p:xfrm>
        <a:graphic>
          <a:graphicData uri="http://schemas.openxmlformats.org/presentationml/2006/ole">
            <p:oleObj spid="_x0000_s23562" name="Формула" r:id="rId7" imgW="164880" imgH="203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76400" y="44196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Производная произведения</a:t>
            </a:r>
          </a:p>
          <a:p>
            <a:r>
              <a:rPr lang="ru-RU" sz="3200" b="1" i="1" dirty="0" smtClean="0"/>
              <a:t> </a:t>
            </a:r>
          </a:p>
          <a:p>
            <a:pPr algn="ctr"/>
            <a:r>
              <a:rPr lang="ru-RU" sz="3200" b="1" i="1" dirty="0" smtClean="0"/>
              <a:t>Производная дроби</a:t>
            </a:r>
            <a:endParaRPr lang="ru-RU" sz="3200" b="1" i="1" dirty="0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2590800" y="3124200"/>
          <a:ext cx="1219200" cy="656492"/>
        </p:xfrm>
        <a:graphic>
          <a:graphicData uri="http://schemas.openxmlformats.org/presentationml/2006/ole">
            <p:oleObj spid="_x0000_s23563" name="Формула" r:id="rId8" imgW="3301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производной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657600" y="2209800"/>
          <a:ext cx="3962400" cy="990600"/>
        </p:xfrm>
        <a:graphic>
          <a:graphicData uri="http://schemas.openxmlformats.org/presentationml/2006/ole">
            <p:oleObj spid="_x0000_s22532" name="Формула" r:id="rId3" imgW="1574640" imgH="39348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733800" y="4648200"/>
          <a:ext cx="3962400" cy="914400"/>
        </p:xfrm>
        <a:graphic>
          <a:graphicData uri="http://schemas.openxmlformats.org/presentationml/2006/ole">
            <p:oleObj spid="_x0000_s22533" name="Формула" r:id="rId4" imgW="153648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1676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Дифференцирование по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x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7400" y="3810000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Дифференцирование по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t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454150" y="2574925"/>
          <a:ext cx="300038" cy="566738"/>
        </p:xfrm>
        <a:graphic>
          <a:graphicData uri="http://schemas.openxmlformats.org/presentationml/2006/ole">
            <p:oleObj spid="_x0000_s22535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85800" y="2438400"/>
          <a:ext cx="1676400" cy="583096"/>
        </p:xfrm>
        <a:graphic>
          <a:graphicData uri="http://schemas.openxmlformats.org/presentationml/2006/ole">
            <p:oleObj spid="_x0000_s22537" name="Формула" r:id="rId6" imgW="583920" imgH="20304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914400" y="4876800"/>
          <a:ext cx="1524000" cy="567070"/>
        </p:xfrm>
        <a:graphic>
          <a:graphicData uri="http://schemas.openxmlformats.org/presentationml/2006/ole">
            <p:oleObj spid="_x0000_s22538" name="Формула" r:id="rId7" imgW="545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57200" y="4572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" y="11430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3400" y="2209800"/>
            <a:ext cx="83058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7200" y="32766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" y="43434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" y="54102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7200" y="64008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-2513806" y="3428206"/>
            <a:ext cx="59436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75803" y="3428603"/>
            <a:ext cx="5943600" cy="79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743597" y="3428603"/>
            <a:ext cx="5943600" cy="79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866606" y="3429000"/>
            <a:ext cx="5944394" cy="79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381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Физическая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величина</a:t>
            </a:r>
            <a:endParaRPr lang="ru-RU" sz="24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800" y="609600"/>
            <a:ext cx="264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Среднее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значение</a:t>
            </a:r>
            <a:endParaRPr lang="ru-RU" sz="24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609600"/>
            <a:ext cx="318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Мгновенное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значение</a:t>
            </a:r>
            <a:endParaRPr lang="ru-RU" sz="2400" b="1" dirty="0">
              <a:solidFill>
                <a:srgbClr val="000099"/>
              </a:solidFill>
              <a:latin typeface="+mj-lt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733800" y="2209800"/>
          <a:ext cx="1295400" cy="990600"/>
        </p:xfrm>
        <a:graphic>
          <a:graphicData uri="http://schemas.openxmlformats.org/presentationml/2006/ole">
            <p:oleObj spid="_x0000_s1029" name="Формула" r:id="rId4" imgW="507960" imgH="393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733800" y="3048000"/>
          <a:ext cx="1371600" cy="1219200"/>
        </p:xfrm>
        <a:graphic>
          <a:graphicData uri="http://schemas.openxmlformats.org/presentationml/2006/ole">
            <p:oleObj spid="_x0000_s1031" name="Формула" r:id="rId5" imgW="533160" imgH="6346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400800" y="3352800"/>
          <a:ext cx="1600200" cy="914400"/>
        </p:xfrm>
        <a:graphic>
          <a:graphicData uri="http://schemas.openxmlformats.org/presentationml/2006/ole">
            <p:oleObj spid="_x0000_s1032" name="Формула" r:id="rId6" imgW="812520" imgH="393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733800" y="4343400"/>
          <a:ext cx="1143000" cy="932447"/>
        </p:xfrm>
        <a:graphic>
          <a:graphicData uri="http://schemas.openxmlformats.org/presentationml/2006/ole">
            <p:oleObj spid="_x0000_s1035" name="Формула" r:id="rId7" imgW="482400" imgH="3934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324600" y="3810000"/>
          <a:ext cx="2057400" cy="1549400"/>
        </p:xfrm>
        <a:graphic>
          <a:graphicData uri="http://schemas.openxmlformats.org/presentationml/2006/ole">
            <p:oleObj spid="_x0000_s1036" name="Формула" r:id="rId8" imgW="711000" imgH="634680" progId="Equation.3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3733800" y="5486400"/>
          <a:ext cx="1143000" cy="914400"/>
        </p:xfrm>
        <a:graphic>
          <a:graphicData uri="http://schemas.openxmlformats.org/presentationml/2006/ole">
            <p:oleObj spid="_x0000_s1040" name="Формула" r:id="rId9" imgW="482400" imgH="393480" progId="Equation.3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6324600" y="1219200"/>
          <a:ext cx="1524000" cy="858982"/>
        </p:xfrm>
        <a:graphic>
          <a:graphicData uri="http://schemas.openxmlformats.org/presentationml/2006/ole">
            <p:oleObj spid="_x0000_s1043" name="Формула" r:id="rId10" imgW="698400" imgH="393480" progId="Equation.3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6477000" y="5486400"/>
          <a:ext cx="1066800" cy="870284"/>
        </p:xfrm>
        <a:graphic>
          <a:graphicData uri="http://schemas.openxmlformats.org/presentationml/2006/ole">
            <p:oleObj spid="_x0000_s1044" name="Формула" r:id="rId11" imgW="482400" imgH="393480" progId="Equation.3">
              <p:embed/>
            </p:oleObj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3810000" y="1295399"/>
          <a:ext cx="914400" cy="766119"/>
        </p:xfrm>
        <a:graphic>
          <a:graphicData uri="http://schemas.openxmlformats.org/presentationml/2006/ole">
            <p:oleObj spid="_x0000_s1045" name="Формула" r:id="rId12" imgW="469800" imgH="39348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09600" y="1371600"/>
            <a:ext cx="1674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Скорость 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9600" y="2438400"/>
            <a:ext cx="1826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Ускорение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3352800"/>
            <a:ext cx="15522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Угловая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скорость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" y="4572000"/>
            <a:ext cx="1704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Сила тока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" y="5715000"/>
            <a:ext cx="183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Мощность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6324600" y="2286000"/>
          <a:ext cx="1740310" cy="914400"/>
        </p:xfrm>
        <a:graphic>
          <a:graphicData uri="http://schemas.openxmlformats.org/presentationml/2006/ole">
            <p:oleObj spid="_x0000_s1046" name="Формула" r:id="rId13" imgW="749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57200" y="4572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" y="11430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" y="43434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" y="63246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2513806" y="3428206"/>
            <a:ext cx="5942806" cy="79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7306" y="3390106"/>
            <a:ext cx="58674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819797" y="3352403"/>
            <a:ext cx="5791200" cy="79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906294" y="3390106"/>
            <a:ext cx="58674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1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7142163" y="1314450"/>
          <a:ext cx="247650" cy="417513"/>
        </p:xfrm>
        <a:graphic>
          <a:graphicData uri="http://schemas.openxmlformats.org/presentationml/2006/ole">
            <p:oleObj spid="_x0000_s2055" name="Формула" r:id="rId4" imgW="114120" imgH="215640" progId="Equation.3">
              <p:embed/>
            </p:oleObj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>
            <a:off x="457200" y="2590800"/>
            <a:ext cx="8382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454525" y="1400175"/>
          <a:ext cx="234950" cy="442913"/>
        </p:xfrm>
        <a:graphic>
          <a:graphicData uri="http://schemas.openxmlformats.org/presentationml/2006/ole">
            <p:oleObj spid="_x0000_s2064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4560888" y="3067050"/>
          <a:ext cx="406400" cy="647700"/>
        </p:xfrm>
        <a:graphic>
          <a:graphicData uri="http://schemas.openxmlformats.org/presentationml/2006/ole">
            <p:oleObj spid="_x0000_s2065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7175500" y="3236913"/>
          <a:ext cx="203200" cy="458787"/>
        </p:xfrm>
        <a:graphic>
          <a:graphicData uri="http://schemas.openxmlformats.org/presentationml/2006/ole">
            <p:oleObj spid="_x0000_s2068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7135813" y="2551113"/>
          <a:ext cx="271462" cy="460375"/>
        </p:xfrm>
        <a:graphic>
          <a:graphicData uri="http://schemas.openxmlformats.org/presentationml/2006/ole">
            <p:oleObj spid="_x0000_s2072" name="Формула" r:id="rId8" imgW="114120" imgH="215640" progId="Equation.3">
              <p:embed/>
            </p:oleObj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990600" y="609600"/>
            <a:ext cx="966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Закон</a:t>
            </a:r>
            <a:endParaRPr lang="ru-RU" sz="24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971800" y="609600"/>
            <a:ext cx="2632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Среднее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значение</a:t>
            </a:r>
            <a:endParaRPr lang="ru-RU" sz="24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715000" y="609600"/>
            <a:ext cx="3171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Мгновенное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значение</a:t>
            </a:r>
            <a:endParaRPr lang="ru-RU" sz="2400" b="1" dirty="0">
              <a:solidFill>
                <a:srgbClr val="000099"/>
              </a:solidFill>
              <a:latin typeface="+mj-lt"/>
            </a:endParaRPr>
          </a:p>
        </p:txBody>
      </p:sp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4721225" y="2509838"/>
          <a:ext cx="385763" cy="542925"/>
        </p:xfrm>
        <a:graphic>
          <a:graphicData uri="http://schemas.openxmlformats.org/presentationml/2006/ole">
            <p:oleObj spid="_x0000_s2083" name="Формула" r:id="rId9" imgW="114120" imgH="215640" progId="Equation.3">
              <p:embed/>
            </p:oleObj>
          </a:graphicData>
        </a:graphic>
      </p:graphicFrame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2952750" y="5848350"/>
          <a:ext cx="114300" cy="215900"/>
        </p:xfrm>
        <a:graphic>
          <a:graphicData uri="http://schemas.openxmlformats.org/presentationml/2006/ole">
            <p:oleObj spid="_x0000_s2090" name="Формула" r:id="rId10" imgW="114120" imgH="215640" progId="Equation.3">
              <p:embed/>
            </p:oleObj>
          </a:graphicData>
        </a:graphic>
      </p:graphicFrame>
      <p:graphicFrame>
        <p:nvGraphicFramePr>
          <p:cNvPr id="2091" name="Object 43"/>
          <p:cNvGraphicFramePr>
            <a:graphicFrameLocks noChangeAspect="1"/>
          </p:cNvGraphicFramePr>
          <p:nvPr/>
        </p:nvGraphicFramePr>
        <p:xfrm>
          <a:off x="5943600" y="4800600"/>
          <a:ext cx="2780071" cy="990600"/>
        </p:xfrm>
        <a:graphic>
          <a:graphicData uri="http://schemas.openxmlformats.org/presentationml/2006/ole">
            <p:oleObj spid="_x0000_s2091" name="Формула" r:id="rId11" imgW="1104840" imgH="393480" progId="Equation.3">
              <p:embed/>
            </p:oleObj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7235825" y="2971800"/>
          <a:ext cx="282575" cy="533400"/>
        </p:xfrm>
        <a:graphic>
          <a:graphicData uri="http://schemas.openxmlformats.org/presentationml/2006/ole">
            <p:oleObj spid="_x0000_s2093" name="Формула" r:id="rId12" imgW="114120" imgH="215640" progId="Equation.3">
              <p:embed/>
            </p:oleObj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3429000" y="1524000"/>
          <a:ext cx="1524000" cy="533400"/>
        </p:xfrm>
        <a:graphic>
          <a:graphicData uri="http://schemas.openxmlformats.org/presentationml/2006/ole">
            <p:oleObj spid="_x0000_s2095" name="Формула" r:id="rId13" imgW="507960" imgH="177480" progId="Equation.3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533400" y="1371600"/>
            <a:ext cx="2354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Второй закон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Ньютона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5800" y="3124200"/>
            <a:ext cx="2001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Закон  ЭМИ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" y="4572000"/>
            <a:ext cx="25117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Закон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самоиндукции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6400799" y="1295400"/>
          <a:ext cx="1720645" cy="1066800"/>
        </p:xfrm>
        <a:graphic>
          <a:graphicData uri="http://schemas.openxmlformats.org/presentationml/2006/ole">
            <p:oleObj spid="_x0000_s2101" name="Формула" r:id="rId14" imgW="634680" imgH="393480" progId="Equation.3">
              <p:embed/>
            </p:oleObj>
          </a:graphicData>
        </a:graphic>
      </p:graphicFrame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4244975" y="4965700"/>
          <a:ext cx="271463" cy="514350"/>
        </p:xfrm>
        <a:graphic>
          <a:graphicData uri="http://schemas.openxmlformats.org/presentationml/2006/ole">
            <p:oleObj spid="_x0000_s2102" name="Формула" r:id="rId15" imgW="114120" imgH="215640" progId="Equation.3">
              <p:embed/>
            </p:oleObj>
          </a:graphicData>
        </a:graphic>
      </p:graphicFrame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3581399" y="2971800"/>
          <a:ext cx="1563329" cy="914400"/>
        </p:xfrm>
        <a:graphic>
          <a:graphicData uri="http://schemas.openxmlformats.org/presentationml/2006/ole">
            <p:oleObj spid="_x0000_s2103" name="Формула" r:id="rId16" imgW="672840" imgH="393480" progId="Equation.3">
              <p:embed/>
            </p:oleObj>
          </a:graphicData>
        </a:graphic>
      </p:graphicFrame>
      <p:graphicFrame>
        <p:nvGraphicFramePr>
          <p:cNvPr id="2104" name="Object 56"/>
          <p:cNvGraphicFramePr>
            <a:graphicFrameLocks noChangeAspect="1"/>
          </p:cNvGraphicFramePr>
          <p:nvPr/>
        </p:nvGraphicFramePr>
        <p:xfrm>
          <a:off x="5943600" y="2895600"/>
          <a:ext cx="2620297" cy="990600"/>
        </p:xfrm>
        <a:graphic>
          <a:graphicData uri="http://schemas.openxmlformats.org/presentationml/2006/ole">
            <p:oleObj spid="_x0000_s2104" name="Формула" r:id="rId17" imgW="1041120" imgH="393480" progId="Equation.3">
              <p:embed/>
            </p:oleObj>
          </a:graphicData>
        </a:graphic>
      </p:graphicFrame>
      <p:graphicFrame>
        <p:nvGraphicFramePr>
          <p:cNvPr id="2105" name="Object 57"/>
          <p:cNvGraphicFramePr>
            <a:graphicFrameLocks noChangeAspect="1"/>
          </p:cNvGraphicFramePr>
          <p:nvPr/>
        </p:nvGraphicFramePr>
        <p:xfrm>
          <a:off x="3581400" y="4800600"/>
          <a:ext cx="1799303" cy="914400"/>
        </p:xfrm>
        <a:graphic>
          <a:graphicData uri="http://schemas.openxmlformats.org/presentationml/2006/ole">
            <p:oleObj spid="_x0000_s2105" name="Формула" r:id="rId18" imgW="774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№1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295400"/>
            <a:ext cx="5638800" cy="2819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  Скорость школьного автобуса массой  5 т   возрастает    по      закону	</a:t>
            </a:r>
            <a:r>
              <a:rPr lang="ru-RU" sz="2800" b="1" dirty="0" err="1" smtClean="0">
                <a:solidFill>
                  <a:srgbClr val="000099"/>
                </a:solidFill>
              </a:rPr>
              <a:t>υ </a:t>
            </a:r>
            <a:r>
              <a:rPr lang="ru-RU" sz="2800" b="1" dirty="0" smtClean="0">
                <a:solidFill>
                  <a:srgbClr val="000099"/>
                </a:solidFill>
              </a:rPr>
              <a:t>= 0,1</a:t>
            </a:r>
            <a:r>
              <a:rPr lang="en-US" sz="2800" b="1" i="1" dirty="0" smtClean="0">
                <a:solidFill>
                  <a:srgbClr val="000099"/>
                </a:solidFill>
              </a:rPr>
              <a:t>t</a:t>
            </a:r>
            <a:r>
              <a:rPr lang="en-US" sz="2800" b="1" i="1" baseline="30000" dirty="0" smtClean="0">
                <a:solidFill>
                  <a:srgbClr val="000099"/>
                </a:solidFill>
              </a:rPr>
              <a:t>3</a:t>
            </a:r>
            <a:r>
              <a:rPr lang="en-US" sz="2800" b="1" dirty="0" smtClean="0">
                <a:solidFill>
                  <a:srgbClr val="000099"/>
                </a:solidFill>
              </a:rPr>
              <a:t> + 0,2</a:t>
            </a:r>
            <a:r>
              <a:rPr lang="en-US" sz="2800" b="1" i="1" dirty="0" smtClean="0">
                <a:solidFill>
                  <a:srgbClr val="000099"/>
                </a:solidFill>
              </a:rPr>
              <a:t>t</a:t>
            </a:r>
            <a:r>
              <a:rPr lang="en-US" sz="2800" b="1" dirty="0" smtClean="0">
                <a:solidFill>
                  <a:srgbClr val="000099"/>
                </a:solidFill>
              </a:rPr>
              <a:t>.</a:t>
            </a:r>
            <a:endParaRPr lang="ru-RU" sz="2800" b="1" dirty="0" smtClean="0">
              <a:solidFill>
                <a:srgbClr val="000099"/>
              </a:solidFill>
              <a:latin typeface="+mj-lt"/>
            </a:endParaRPr>
          </a:p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	Определить равнодействующую  всех   сил, действующих на него в момент времени  2 с.</a:t>
            </a:r>
            <a:endParaRPr lang="ru-RU" sz="2800" b="1" baseline="30000" dirty="0" smtClean="0">
              <a:solidFill>
                <a:srgbClr val="000099"/>
              </a:solidFill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 </a:t>
            </a:r>
            <a:endParaRPr lang="ru-RU" sz="28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4191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Решение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2819400" y="4724401"/>
          <a:ext cx="2590800" cy="510862"/>
        </p:xfrm>
        <a:graphic>
          <a:graphicData uri="http://schemas.openxmlformats.org/presentationml/2006/ole">
            <p:oleObj spid="_x0000_s3083" name="Формула" r:id="rId3" imgW="901440" imgH="177480" progId="Equation.3">
              <p:embed/>
            </p:oleObj>
          </a:graphicData>
        </a:graphic>
      </p:graphicFrame>
      <p:pic>
        <p:nvPicPr>
          <p:cNvPr id="9" name="Рисунок 8" descr="29.01.2008 13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43600" y="1524000"/>
            <a:ext cx="2714977" cy="1981200"/>
          </a:xfrm>
          <a:prstGeom prst="rect">
            <a:avLst/>
          </a:prstGeom>
        </p:spPr>
      </p:pic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2819400" y="5334000"/>
          <a:ext cx="5274733" cy="533400"/>
        </p:xfrm>
        <a:graphic>
          <a:graphicData uri="http://schemas.openxmlformats.org/presentationml/2006/ole">
            <p:oleObj spid="_x0000_s3090" name="Формула" r:id="rId5" imgW="2260440" imgH="228600" progId="Equation.3">
              <p:embed/>
            </p:oleObj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2819400" y="5943600"/>
          <a:ext cx="5715000" cy="459497"/>
        </p:xfrm>
        <a:graphic>
          <a:graphicData uri="http://schemas.openxmlformats.org/presentationml/2006/ole">
            <p:oleObj spid="_x0000_s3091" name="Формула" r:id="rId6" imgW="2527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№2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Опыты 011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5943600" y="1524000"/>
            <a:ext cx="2667000" cy="1947333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295400"/>
            <a:ext cx="5486400" cy="2895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     Количество        вещества, получаемого в химической реакции, зависит от времени следующим       образом : </a:t>
            </a: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latin typeface="+mj-lt"/>
              </a:rPr>
              <a:t>           Q = </a:t>
            </a:r>
            <a:r>
              <a:rPr lang="en-US" b="1" i="1" dirty="0" smtClean="0">
                <a:solidFill>
                  <a:srgbClr val="000099"/>
                </a:solidFill>
                <a:latin typeface="+mj-lt"/>
              </a:rPr>
              <a:t>a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 (1 + </a:t>
            </a:r>
            <a:r>
              <a:rPr lang="en-US" b="1" i="1" dirty="0" smtClean="0">
                <a:solidFill>
                  <a:srgbClr val="000099"/>
                </a:solidFill>
                <a:latin typeface="+mj-lt"/>
              </a:rPr>
              <a:t>be </a:t>
            </a:r>
            <a:r>
              <a:rPr lang="en-US" b="1" i="1" baseline="30000" dirty="0" smtClean="0">
                <a:solidFill>
                  <a:srgbClr val="000099"/>
                </a:solidFill>
                <a:latin typeface="+mj-lt"/>
              </a:rPr>
              <a:t>–</a:t>
            </a:r>
            <a:r>
              <a:rPr lang="en-US" b="1" i="1" baseline="30000" dirty="0" err="1" smtClean="0">
                <a:solidFill>
                  <a:srgbClr val="000099"/>
                </a:solidFill>
                <a:latin typeface="+mj-lt"/>
              </a:rPr>
              <a:t>kt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)</a:t>
            </a:r>
            <a:endParaRPr lang="ru-RU" b="1" dirty="0" smtClean="0">
              <a:solidFill>
                <a:srgbClr val="000099"/>
              </a:solidFill>
              <a:latin typeface="+mj-lt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     Определите скорость  реакции.</a:t>
            </a:r>
            <a:endParaRPr lang="ru-RU" b="1" baseline="30000" dirty="0">
              <a:solidFill>
                <a:srgbClr val="000099"/>
              </a:solidFill>
              <a:latin typeface="+mj-lt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Формула" r:id="rId4" imgW="11412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4267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Решение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514600" y="4724400"/>
          <a:ext cx="6096000" cy="1219200"/>
        </p:xfrm>
        <a:graphic>
          <a:graphicData uri="http://schemas.openxmlformats.org/presentationml/2006/ole">
            <p:oleObj spid="_x0000_s4102" name="Формула" r:id="rId5" imgW="2158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472</Words>
  <PresentationFormat>Экран (4:3)</PresentationFormat>
  <Paragraphs>77</Paragraphs>
  <Slides>13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Применение производной   в физике       </vt:lpstr>
      <vt:lpstr>Цель урока</vt:lpstr>
      <vt:lpstr>План урока</vt:lpstr>
      <vt:lpstr>Вычислите производную</vt:lpstr>
      <vt:lpstr>Определение производной</vt:lpstr>
      <vt:lpstr>Слайд 6</vt:lpstr>
      <vt:lpstr>Слайд 7</vt:lpstr>
      <vt:lpstr>Задача №1</vt:lpstr>
      <vt:lpstr>Задача №2</vt:lpstr>
      <vt:lpstr>Задача №3</vt:lpstr>
      <vt:lpstr>Задачи на оптимизацию</vt:lpstr>
      <vt:lpstr>Задача №4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103</cp:revision>
  <dcterms:modified xsi:type="dcterms:W3CDTF">2011-03-15T21:56:49Z</dcterms:modified>
</cp:coreProperties>
</file>