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82" r:id="rId5"/>
    <p:sldId id="283" r:id="rId6"/>
    <p:sldId id="284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8" r:id="rId17"/>
    <p:sldId id="273" r:id="rId18"/>
    <p:sldId id="274" r:id="rId19"/>
    <p:sldId id="275" r:id="rId20"/>
    <p:sldId id="276" r:id="rId21"/>
    <p:sldId id="279" r:id="rId22"/>
    <p:sldId id="280" r:id="rId23"/>
    <p:sldId id="277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7" Type="http://schemas.openxmlformats.org/officeDocument/2006/relationships/image" Target="../media/image49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6C78C-83AC-4C17-8487-33A46D943683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7D93A-42E6-4200-8E66-BED9A28227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73A8F-6424-4CE0-8896-74FD211397D9}" type="slidenum">
              <a:rPr lang="ru-RU"/>
              <a:pPr/>
              <a:t>17</a:t>
            </a:fld>
            <a:endParaRPr lang="ru-RU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Действия – последовательно щелчком мышки по пустому полю слайда.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663EC6-D7C4-4344-9EBB-3D2C9F9F8B4A}" type="slidenum">
              <a:rPr lang="ru-RU"/>
              <a:pPr/>
              <a:t>18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Действия – последовательно щелчком мышки по пустому полю слайда.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AD329-3281-4861-A397-AC8F1F92ABA4}" type="slidenum">
              <a:rPr lang="ru-RU"/>
              <a:pPr/>
              <a:t>19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Действия – последовательно щелчком мышки по пустому полю слайда.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26CA2BC-33A5-470B-A6BC-E79F6467B9E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7D821-68B3-4747-B152-8FD20005CFEC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D9067-E77E-4C0E-8908-D2FE1E4567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2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NTN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763688" y="908720"/>
            <a:ext cx="6132542" cy="5115613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сферы можно вычислить по формуле           .Выразите радиус сферы через площадь. </a:t>
            </a:r>
          </a:p>
          <a:p>
            <a:pPr>
              <a:buNone/>
            </a:pPr>
            <a:endParaRPr lang="ru-RU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908720"/>
            <a:ext cx="1008112" cy="648072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55776" y="1916832"/>
            <a:ext cx="3168352" cy="1728192"/>
          </a:xfrm>
          <a:prstGeom prst="rect">
            <a:avLst/>
          </a:prstGeom>
          <a:noFill/>
        </p:spPr>
      </p:pic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83768" y="3933056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2149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Выразите скорость тела, масса которого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m,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кинетическая энергия 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1484784"/>
            <a:ext cx="3583345" cy="2232248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19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509370"/>
            <a:ext cx="3168352" cy="309477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82885" y="908720"/>
            <a:ext cx="2726485" cy="1224136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053" y="3212976"/>
            <a:ext cx="2532063" cy="2486848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76672"/>
            <a:ext cx="2808312" cy="2223405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71446" y="3284984"/>
            <a:ext cx="2988986" cy="2465359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1628800"/>
            <a:ext cx="5376597" cy="2304256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ctr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Функция</a:t>
            </a:r>
            <a:r>
              <a:rPr lang="ru-RU" sz="4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её свойства и график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9778" y="2420888"/>
            <a:ext cx="3792422" cy="1625323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График функции 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X </a:t>
            </a:r>
            <a:r>
              <a:rPr lang="ru-RU" dirty="0" smtClean="0"/>
              <a:t>         </a:t>
            </a:r>
            <a:r>
              <a:rPr lang="en-US" dirty="0" smtClean="0"/>
              <a:t> 0 </a:t>
            </a:r>
            <a:r>
              <a:rPr lang="ru-RU" dirty="0" smtClean="0"/>
              <a:t>     </a:t>
            </a:r>
            <a:r>
              <a:rPr lang="en-US" dirty="0" smtClean="0"/>
              <a:t>0,25 </a:t>
            </a:r>
            <a:r>
              <a:rPr lang="ru-RU" dirty="0" smtClean="0"/>
              <a:t>  </a:t>
            </a:r>
            <a:r>
              <a:rPr lang="en-US" dirty="0" smtClean="0"/>
              <a:t>1 </a:t>
            </a:r>
            <a:r>
              <a:rPr lang="ru-RU" dirty="0" smtClean="0"/>
              <a:t>      </a:t>
            </a:r>
            <a:r>
              <a:rPr lang="en-US" dirty="0" smtClean="0"/>
              <a:t>4 </a:t>
            </a:r>
            <a:r>
              <a:rPr lang="ru-RU" dirty="0" smtClean="0"/>
              <a:t>     </a:t>
            </a:r>
            <a:r>
              <a:rPr lang="en-US" dirty="0" smtClean="0"/>
              <a:t> 9 </a:t>
            </a:r>
            <a:r>
              <a:rPr lang="ru-RU" dirty="0" smtClean="0"/>
              <a:t>     </a:t>
            </a:r>
            <a:r>
              <a:rPr lang="en-US" dirty="0" smtClean="0"/>
              <a:t>16</a:t>
            </a:r>
            <a:r>
              <a:rPr lang="ru-RU" dirty="0" smtClean="0"/>
              <a:t>    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 y </a:t>
            </a:r>
            <a:r>
              <a:rPr lang="ru-RU" dirty="0" smtClean="0"/>
              <a:t>           </a:t>
            </a:r>
            <a:r>
              <a:rPr lang="en-US" dirty="0" smtClean="0"/>
              <a:t>0 </a:t>
            </a:r>
            <a:r>
              <a:rPr lang="ru-RU" dirty="0" smtClean="0"/>
              <a:t>      </a:t>
            </a:r>
            <a:r>
              <a:rPr lang="en-US" dirty="0" smtClean="0"/>
              <a:t>0,5 </a:t>
            </a:r>
            <a:r>
              <a:rPr lang="ru-RU" dirty="0" smtClean="0"/>
              <a:t>   </a:t>
            </a:r>
            <a:r>
              <a:rPr lang="en-US" dirty="0" smtClean="0"/>
              <a:t>1 </a:t>
            </a:r>
            <a:r>
              <a:rPr lang="ru-RU" dirty="0" smtClean="0"/>
              <a:t>      </a:t>
            </a:r>
            <a:r>
              <a:rPr lang="en-US" dirty="0" smtClean="0"/>
              <a:t>2 </a:t>
            </a:r>
            <a:r>
              <a:rPr lang="ru-RU" dirty="0" smtClean="0"/>
              <a:t>      </a:t>
            </a:r>
            <a:r>
              <a:rPr lang="en-US" dirty="0" smtClean="0"/>
              <a:t>3 </a:t>
            </a:r>
            <a:r>
              <a:rPr lang="ru-RU" dirty="0" smtClean="0"/>
              <a:t>      </a:t>
            </a:r>
            <a:r>
              <a:rPr lang="en-US" dirty="0" smtClean="0"/>
              <a:t>4</a:t>
            </a:r>
            <a:r>
              <a:rPr lang="ru-RU" dirty="0" smtClean="0"/>
              <a:t>     </a:t>
            </a:r>
          </a:p>
          <a:p>
            <a:pPr>
              <a:buNone/>
            </a:pPr>
            <a:r>
              <a:rPr lang="en-US" dirty="0" smtClean="0"/>
              <a:t> y 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4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0 </a:t>
            </a:r>
            <a:r>
              <a:rPr lang="ru-RU" dirty="0" smtClean="0"/>
              <a:t>                                              </a:t>
            </a:r>
            <a:r>
              <a:rPr lang="en-US" dirty="0" smtClean="0"/>
              <a:t>16</a:t>
            </a:r>
            <a:r>
              <a:rPr lang="ru-RU" dirty="0" smtClean="0"/>
              <a:t>                         </a:t>
            </a:r>
            <a:r>
              <a:rPr lang="en-US" dirty="0" smtClean="0"/>
              <a:t>X </a:t>
            </a:r>
            <a:endParaRPr lang="ru-RU" dirty="0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32656"/>
            <a:ext cx="1680186" cy="720080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83568" y="1196752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55576" y="1700808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55576" y="2276872"/>
            <a:ext cx="65527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143508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295636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159732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3239852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3959932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752020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5544108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624228" y="173681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827584" y="5301208"/>
            <a:ext cx="6552728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 flipH="1" flipV="1">
            <a:off x="-683790" y="4220294"/>
            <a:ext cx="3312368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>
            <a:off x="1187624" y="530120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1547664" y="5301208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99592" y="4941168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Дуга 68"/>
          <p:cNvSpPr/>
          <p:nvPr/>
        </p:nvSpPr>
        <p:spPr>
          <a:xfrm rot="20496113">
            <a:off x="836605" y="3877351"/>
            <a:ext cx="5670589" cy="975505"/>
          </a:xfrm>
          <a:prstGeom prst="arc">
            <a:avLst>
              <a:gd name="adj1" fmla="val 10760439"/>
              <a:gd name="adj2" fmla="val 20991440"/>
            </a:avLst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ФИЗКУЛЬТМИНУТКА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6" descr="aerobics_lady0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980728"/>
            <a:ext cx="46085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/>
          <p:cNvGraphicFramePr>
            <a:graphicFrameLocks noChangeAspect="1"/>
          </p:cNvGraphicFramePr>
          <p:nvPr>
            <p:ph/>
          </p:nvPr>
        </p:nvGraphicFramePr>
        <p:xfrm>
          <a:off x="323850" y="1557338"/>
          <a:ext cx="8569325" cy="3427412"/>
        </p:xfrm>
        <a:graphic>
          <a:graphicData uri="http://schemas.openxmlformats.org/presentationml/2006/ole">
            <p:oleObj spid="_x0000_s40962" name="GraphC" r:id="rId4" imgW="4762500" imgH="1905000" progId="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468313" y="188913"/>
            <a:ext cx="8064500" cy="1150937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8080"/>
                </a:solidFill>
                <a:latin typeface="Georgia" pitchFamily="18" charset="0"/>
              </a:rPr>
              <a:t>Найдите значение функции при</a:t>
            </a:r>
          </a:p>
          <a:p>
            <a:pPr algn="ctr"/>
            <a:r>
              <a:rPr lang="ru-RU" sz="3200" b="1" i="1">
                <a:latin typeface="Times New Roman" pitchFamily="18" charset="0"/>
              </a:rPr>
              <a:t>х = 1,5;   5,5;   7,2;   15.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755650" y="50847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х = 1,5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2411413" y="5084763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у 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 1,2</a:t>
            </a:r>
          </a:p>
        </p:txBody>
      </p:sp>
      <p:sp>
        <p:nvSpPr>
          <p:cNvPr id="32778" name="Freeform 10"/>
          <p:cNvSpPr>
            <a:spLocks/>
          </p:cNvSpPr>
          <p:nvPr/>
        </p:nvSpPr>
        <p:spPr bwMode="auto">
          <a:xfrm>
            <a:off x="1855788" y="3644900"/>
            <a:ext cx="1587" cy="4492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3"/>
              </a:cxn>
            </a:cxnLst>
            <a:rect l="0" t="0" r="r" b="b"/>
            <a:pathLst>
              <a:path w="1" h="283">
                <a:moveTo>
                  <a:pt x="0" y="0"/>
                </a:moveTo>
                <a:lnTo>
                  <a:pt x="0" y="283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9" name="Oval 11"/>
          <p:cNvSpPr>
            <a:spLocks noChangeArrowheads="1"/>
          </p:cNvSpPr>
          <p:nvPr/>
        </p:nvSpPr>
        <p:spPr bwMode="auto">
          <a:xfrm>
            <a:off x="1835150" y="3573463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0" name="Freeform 12"/>
          <p:cNvSpPr>
            <a:spLocks/>
          </p:cNvSpPr>
          <p:nvPr/>
        </p:nvSpPr>
        <p:spPr bwMode="auto">
          <a:xfrm>
            <a:off x="1338263" y="3630613"/>
            <a:ext cx="568325" cy="14287"/>
          </a:xfrm>
          <a:custGeom>
            <a:avLst/>
            <a:gdLst/>
            <a:ahLst/>
            <a:cxnLst>
              <a:cxn ang="0">
                <a:pos x="358" y="9"/>
              </a:cxn>
              <a:cxn ang="0">
                <a:pos x="0" y="0"/>
              </a:cxn>
            </a:cxnLst>
            <a:rect l="0" t="0" r="r" b="b"/>
            <a:pathLst>
              <a:path w="358" h="9">
                <a:moveTo>
                  <a:pt x="358" y="9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755650" y="5805488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х = 5,5</a:t>
            </a:r>
          </a:p>
        </p:txBody>
      </p:sp>
      <p:sp>
        <p:nvSpPr>
          <p:cNvPr id="32782" name="Freeform 14"/>
          <p:cNvSpPr>
            <a:spLocks/>
          </p:cNvSpPr>
          <p:nvPr/>
        </p:nvSpPr>
        <p:spPr bwMode="auto">
          <a:xfrm>
            <a:off x="3246438" y="3233738"/>
            <a:ext cx="1587" cy="8350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6"/>
              </a:cxn>
            </a:cxnLst>
            <a:rect l="0" t="0" r="r" b="b"/>
            <a:pathLst>
              <a:path w="1" h="526">
                <a:moveTo>
                  <a:pt x="0" y="0"/>
                </a:moveTo>
                <a:lnTo>
                  <a:pt x="0" y="526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3" name="Oval 15"/>
          <p:cNvSpPr>
            <a:spLocks noChangeArrowheads="1"/>
          </p:cNvSpPr>
          <p:nvPr/>
        </p:nvSpPr>
        <p:spPr bwMode="auto">
          <a:xfrm>
            <a:off x="3203575" y="3213100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4" name="Freeform 16"/>
          <p:cNvSpPr>
            <a:spLocks/>
          </p:cNvSpPr>
          <p:nvPr/>
        </p:nvSpPr>
        <p:spPr bwMode="auto">
          <a:xfrm>
            <a:off x="1325563" y="3246438"/>
            <a:ext cx="1895475" cy="14287"/>
          </a:xfrm>
          <a:custGeom>
            <a:avLst/>
            <a:gdLst/>
            <a:ahLst/>
            <a:cxnLst>
              <a:cxn ang="0">
                <a:pos x="1194" y="0"/>
              </a:cxn>
              <a:cxn ang="0">
                <a:pos x="0" y="9"/>
              </a:cxn>
            </a:cxnLst>
            <a:rect l="0" t="0" r="r" b="b"/>
            <a:pathLst>
              <a:path w="1194" h="9">
                <a:moveTo>
                  <a:pt x="1194" y="0"/>
                </a:moveTo>
                <a:lnTo>
                  <a:pt x="0" y="9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411413" y="5734050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у 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 2,3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5003800" y="5084763"/>
            <a:ext cx="1473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х = 7,2</a:t>
            </a:r>
          </a:p>
        </p:txBody>
      </p:sp>
      <p:sp>
        <p:nvSpPr>
          <p:cNvPr id="32787" name="Freeform 19"/>
          <p:cNvSpPr>
            <a:spLocks/>
          </p:cNvSpPr>
          <p:nvPr/>
        </p:nvSpPr>
        <p:spPr bwMode="auto">
          <a:xfrm>
            <a:off x="3816350" y="3100388"/>
            <a:ext cx="14288" cy="9810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" y="618"/>
              </a:cxn>
            </a:cxnLst>
            <a:rect l="0" t="0" r="r" b="b"/>
            <a:pathLst>
              <a:path w="9" h="618">
                <a:moveTo>
                  <a:pt x="0" y="0"/>
                </a:moveTo>
                <a:lnTo>
                  <a:pt x="9" y="618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88" name="Oval 20"/>
          <p:cNvSpPr>
            <a:spLocks noChangeArrowheads="1"/>
          </p:cNvSpPr>
          <p:nvPr/>
        </p:nvSpPr>
        <p:spPr bwMode="auto">
          <a:xfrm>
            <a:off x="3779838" y="30686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89" name="Freeform 21"/>
          <p:cNvSpPr>
            <a:spLocks/>
          </p:cNvSpPr>
          <p:nvPr/>
        </p:nvSpPr>
        <p:spPr bwMode="auto">
          <a:xfrm>
            <a:off x="1325563" y="3127375"/>
            <a:ext cx="2490787" cy="1588"/>
          </a:xfrm>
          <a:custGeom>
            <a:avLst/>
            <a:gdLst/>
            <a:ahLst/>
            <a:cxnLst>
              <a:cxn ang="0">
                <a:pos x="1569" y="0"/>
              </a:cxn>
              <a:cxn ang="0">
                <a:pos x="0" y="0"/>
              </a:cxn>
            </a:cxnLst>
            <a:rect l="0" t="0" r="r" b="b"/>
            <a:pathLst>
              <a:path w="1569" h="1">
                <a:moveTo>
                  <a:pt x="1569" y="0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0" name="Text Box 22"/>
          <p:cNvSpPr txBox="1">
            <a:spLocks noChangeArrowheads="1"/>
          </p:cNvSpPr>
          <p:nvPr/>
        </p:nvSpPr>
        <p:spPr bwMode="auto">
          <a:xfrm>
            <a:off x="6659563" y="5084763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у 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 2,7</a:t>
            </a:r>
          </a:p>
        </p:txBody>
      </p:sp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5003800" y="5805488"/>
            <a:ext cx="1358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х = 15</a:t>
            </a:r>
          </a:p>
        </p:txBody>
      </p:sp>
      <p:sp>
        <p:nvSpPr>
          <p:cNvPr id="32792" name="Freeform 24"/>
          <p:cNvSpPr>
            <a:spLocks/>
          </p:cNvSpPr>
          <p:nvPr/>
        </p:nvSpPr>
        <p:spPr bwMode="auto">
          <a:xfrm>
            <a:off x="6480175" y="2770188"/>
            <a:ext cx="12700" cy="1298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818"/>
              </a:cxn>
            </a:cxnLst>
            <a:rect l="0" t="0" r="r" b="b"/>
            <a:pathLst>
              <a:path w="8" h="818">
                <a:moveTo>
                  <a:pt x="0" y="0"/>
                </a:moveTo>
                <a:lnTo>
                  <a:pt x="8" y="818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3" name="Oval 25"/>
          <p:cNvSpPr>
            <a:spLocks noChangeArrowheads="1"/>
          </p:cNvSpPr>
          <p:nvPr/>
        </p:nvSpPr>
        <p:spPr bwMode="auto">
          <a:xfrm>
            <a:off x="6443663" y="2636838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2794" name="Freeform 26"/>
          <p:cNvSpPr>
            <a:spLocks/>
          </p:cNvSpPr>
          <p:nvPr/>
        </p:nvSpPr>
        <p:spPr bwMode="auto">
          <a:xfrm>
            <a:off x="1311275" y="2730500"/>
            <a:ext cx="5156200" cy="25400"/>
          </a:xfrm>
          <a:custGeom>
            <a:avLst/>
            <a:gdLst/>
            <a:ahLst/>
            <a:cxnLst>
              <a:cxn ang="0">
                <a:pos x="3248" y="0"/>
              </a:cxn>
              <a:cxn ang="0">
                <a:pos x="0" y="16"/>
              </a:cxn>
            </a:cxnLst>
            <a:rect l="0" t="0" r="r" b="b"/>
            <a:pathLst>
              <a:path w="3248" h="16">
                <a:moveTo>
                  <a:pt x="3248" y="0"/>
                </a:moveTo>
                <a:lnTo>
                  <a:pt x="0" y="16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6659563" y="5805488"/>
            <a:ext cx="1438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у 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≈</a:t>
            </a:r>
            <a:r>
              <a:rPr lang="ru-RU" sz="3600" b="1" i="1">
                <a:solidFill>
                  <a:schemeClr val="accent2"/>
                </a:solidFill>
                <a:latin typeface="Times New Roman" pitchFamily="18" charset="0"/>
              </a:rPr>
              <a:t> 3,8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10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10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9" dur="1000"/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6" dur="1000"/>
                                        <p:tgtEl>
                                          <p:spTgt spid="32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32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1000"/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1000"/>
                                        <p:tgtEl>
                                          <p:spTgt spid="32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  <p:bldP spid="32776" grpId="0"/>
      <p:bldP spid="32777" grpId="0"/>
      <p:bldP spid="32778" grpId="0" animBg="1"/>
      <p:bldP spid="32779" grpId="0" animBg="1"/>
      <p:bldP spid="32780" grpId="0" animBg="1"/>
      <p:bldP spid="32781" grpId="0"/>
      <p:bldP spid="32782" grpId="0" animBg="1"/>
      <p:bldP spid="32783" grpId="0" animBg="1"/>
      <p:bldP spid="32784" grpId="0" animBg="1"/>
      <p:bldP spid="32785" grpId="0"/>
      <p:bldP spid="32786" grpId="0"/>
      <p:bldP spid="32787" grpId="0" animBg="1"/>
      <p:bldP spid="32788" grpId="0" animBg="1"/>
      <p:bldP spid="32789" grpId="0" animBg="1"/>
      <p:bldP spid="32790" grpId="0"/>
      <p:bldP spid="32791" grpId="0"/>
      <p:bldP spid="32792" grpId="0" animBg="1"/>
      <p:bldP spid="32793" grpId="0" animBg="1"/>
      <p:bldP spid="32794" grpId="0" animBg="1"/>
      <p:bldP spid="3279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>
            <p:ph/>
          </p:nvPr>
        </p:nvGraphicFramePr>
        <p:xfrm>
          <a:off x="179388" y="1414463"/>
          <a:ext cx="8785225" cy="3514725"/>
        </p:xfrm>
        <a:graphic>
          <a:graphicData uri="http://schemas.openxmlformats.org/presentationml/2006/ole">
            <p:oleObj spid="_x0000_s41986" name="GraphC" r:id="rId4" imgW="4762500" imgH="1905000" progId="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84213" y="188913"/>
            <a:ext cx="8208962" cy="107950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rgbClr val="008080"/>
                </a:solidFill>
                <a:latin typeface="Georgia" pitchFamily="18" charset="0"/>
              </a:rPr>
              <a:t>С помощью графика функции</a:t>
            </a:r>
          </a:p>
          <a:p>
            <a:pPr algn="ctr"/>
            <a:r>
              <a:rPr lang="ru-RU" sz="3200" b="1" i="1">
                <a:solidFill>
                  <a:srgbClr val="008080"/>
                </a:solidFill>
                <a:latin typeface="Georgia" pitchFamily="18" charset="0"/>
              </a:rPr>
              <a:t>сравните числа.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46138" y="5084763"/>
            <a:ext cx="971550" cy="738187"/>
            <a:chOff x="1077" y="2478"/>
            <a:chExt cx="612" cy="465"/>
          </a:xfrm>
        </p:grpSpPr>
        <p:sp>
          <p:nvSpPr>
            <p:cNvPr id="36875" name="Rectangle 11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876" name="Object 12"/>
            <p:cNvGraphicFramePr>
              <a:graphicFrameLocks noChangeAspect="1"/>
            </p:cNvGraphicFramePr>
            <p:nvPr/>
          </p:nvGraphicFramePr>
          <p:xfrm>
            <a:off x="1077" y="2483"/>
            <a:ext cx="612" cy="460"/>
          </p:xfrm>
          <a:graphic>
            <a:graphicData uri="http://schemas.openxmlformats.org/presentationml/2006/ole">
              <p:oleObj spid="_x0000_s41992" name="Формула" r:id="rId5" imgW="342720" imgH="253800" progId="Equation.3">
                <p:embed/>
              </p:oleObj>
            </a:graphicData>
          </a:graphic>
        </p:graphicFrame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27313" y="5084763"/>
            <a:ext cx="971550" cy="738187"/>
            <a:chOff x="1077" y="2478"/>
            <a:chExt cx="612" cy="465"/>
          </a:xfrm>
        </p:grpSpPr>
        <p:sp>
          <p:nvSpPr>
            <p:cNvPr id="36878" name="Rectangle 14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879" name="Object 15"/>
            <p:cNvGraphicFramePr>
              <a:graphicFrameLocks noChangeAspect="1"/>
            </p:cNvGraphicFramePr>
            <p:nvPr/>
          </p:nvGraphicFramePr>
          <p:xfrm>
            <a:off x="1077" y="2483"/>
            <a:ext cx="612" cy="460"/>
          </p:xfrm>
          <a:graphic>
            <a:graphicData uri="http://schemas.openxmlformats.org/presentationml/2006/ole">
              <p:oleObj spid="_x0000_s41991" name="Формула" r:id="rId6" imgW="342720" imgH="253800" progId="Equation.3">
                <p:embed/>
              </p:oleObj>
            </a:graphicData>
          </a:graphic>
        </p:graphicFrame>
      </p:grpSp>
      <p:sp>
        <p:nvSpPr>
          <p:cNvPr id="36880" name="Oval 16"/>
          <p:cNvSpPr>
            <a:spLocks noChangeArrowheads="1"/>
          </p:cNvSpPr>
          <p:nvPr/>
        </p:nvSpPr>
        <p:spPr bwMode="auto">
          <a:xfrm>
            <a:off x="1763713" y="4941888"/>
            <a:ext cx="914400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latin typeface="Times New Roman" pitchFamily="18" charset="0"/>
              </a:rPr>
              <a:t>&lt;</a:t>
            </a:r>
            <a:endParaRPr lang="ru-RU" sz="4800" b="1">
              <a:latin typeface="Times New Roman" pitchFamily="18" charset="0"/>
            </a:endParaRPr>
          </a:p>
        </p:txBody>
      </p:sp>
      <p:sp>
        <p:nvSpPr>
          <p:cNvPr id="36881" name="Freeform 17"/>
          <p:cNvSpPr>
            <a:spLocks/>
          </p:cNvSpPr>
          <p:nvPr/>
        </p:nvSpPr>
        <p:spPr bwMode="auto">
          <a:xfrm>
            <a:off x="1431925" y="3697288"/>
            <a:ext cx="1588" cy="252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59"/>
              </a:cxn>
            </a:cxnLst>
            <a:rect l="0" t="0" r="r" b="b"/>
            <a:pathLst>
              <a:path w="1" h="159">
                <a:moveTo>
                  <a:pt x="0" y="0"/>
                </a:moveTo>
                <a:lnTo>
                  <a:pt x="0" y="159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2" name="Freeform 18"/>
          <p:cNvSpPr>
            <a:spLocks/>
          </p:cNvSpPr>
          <p:nvPr/>
        </p:nvSpPr>
        <p:spPr bwMode="auto">
          <a:xfrm>
            <a:off x="1231900" y="3697288"/>
            <a:ext cx="200025" cy="12700"/>
          </a:xfrm>
          <a:custGeom>
            <a:avLst/>
            <a:gdLst/>
            <a:ahLst/>
            <a:cxnLst>
              <a:cxn ang="0">
                <a:pos x="126" y="0"/>
              </a:cxn>
              <a:cxn ang="0">
                <a:pos x="0" y="8"/>
              </a:cxn>
            </a:cxnLst>
            <a:rect l="0" t="0" r="r" b="b"/>
            <a:pathLst>
              <a:path w="126" h="8">
                <a:moveTo>
                  <a:pt x="126" y="0"/>
                </a:moveTo>
                <a:lnTo>
                  <a:pt x="0" y="8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3" name="Freeform 19"/>
          <p:cNvSpPr>
            <a:spLocks/>
          </p:cNvSpPr>
          <p:nvPr/>
        </p:nvSpPr>
        <p:spPr bwMode="auto">
          <a:xfrm>
            <a:off x="1536700" y="3605213"/>
            <a:ext cx="1588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7"/>
              </a:cxn>
            </a:cxnLst>
            <a:rect l="0" t="0" r="r" b="b"/>
            <a:pathLst>
              <a:path w="1" h="217">
                <a:moveTo>
                  <a:pt x="0" y="0"/>
                </a:moveTo>
                <a:lnTo>
                  <a:pt x="0" y="217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84" name="Freeform 20"/>
          <p:cNvSpPr>
            <a:spLocks/>
          </p:cNvSpPr>
          <p:nvPr/>
        </p:nvSpPr>
        <p:spPr bwMode="auto">
          <a:xfrm>
            <a:off x="1231900" y="3630613"/>
            <a:ext cx="279400" cy="14287"/>
          </a:xfrm>
          <a:custGeom>
            <a:avLst/>
            <a:gdLst/>
            <a:ahLst/>
            <a:cxnLst>
              <a:cxn ang="0">
                <a:pos x="176" y="0"/>
              </a:cxn>
              <a:cxn ang="0">
                <a:pos x="0" y="9"/>
              </a:cxn>
            </a:cxnLst>
            <a:rect l="0" t="0" r="r" b="b"/>
            <a:pathLst>
              <a:path w="176" h="9">
                <a:moveTo>
                  <a:pt x="176" y="0"/>
                </a:moveTo>
                <a:lnTo>
                  <a:pt x="0" y="9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5435600" y="5084763"/>
            <a:ext cx="1008063" cy="738187"/>
            <a:chOff x="1066" y="2478"/>
            <a:chExt cx="635" cy="465"/>
          </a:xfrm>
        </p:grpSpPr>
        <p:sp>
          <p:nvSpPr>
            <p:cNvPr id="36886" name="Rectangle 22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887" name="Object 23"/>
            <p:cNvGraphicFramePr>
              <a:graphicFrameLocks noChangeAspect="1"/>
            </p:cNvGraphicFramePr>
            <p:nvPr/>
          </p:nvGraphicFramePr>
          <p:xfrm>
            <a:off x="1066" y="2483"/>
            <a:ext cx="635" cy="460"/>
          </p:xfrm>
          <a:graphic>
            <a:graphicData uri="http://schemas.openxmlformats.org/presentationml/2006/ole">
              <p:oleObj spid="_x0000_s41990" name="Формула" r:id="rId7" imgW="355320" imgH="253800" progId="Equation.3">
                <p:embed/>
              </p:oleObj>
            </a:graphicData>
          </a:graphic>
        </p:graphicFrame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7235825" y="5084763"/>
            <a:ext cx="971550" cy="738187"/>
            <a:chOff x="1077" y="2478"/>
            <a:chExt cx="612" cy="465"/>
          </a:xfrm>
        </p:grpSpPr>
        <p:sp>
          <p:nvSpPr>
            <p:cNvPr id="36889" name="Rectangle 25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890" name="Object 26"/>
            <p:cNvGraphicFramePr>
              <a:graphicFrameLocks noChangeAspect="1"/>
            </p:cNvGraphicFramePr>
            <p:nvPr/>
          </p:nvGraphicFramePr>
          <p:xfrm>
            <a:off x="1077" y="2483"/>
            <a:ext cx="612" cy="460"/>
          </p:xfrm>
          <a:graphic>
            <a:graphicData uri="http://schemas.openxmlformats.org/presentationml/2006/ole">
              <p:oleObj spid="_x0000_s41989" name="Формула" r:id="rId8" imgW="342720" imgH="253800" progId="Equation.3">
                <p:embed/>
              </p:oleObj>
            </a:graphicData>
          </a:graphic>
        </p:graphicFrame>
      </p:grpSp>
      <p:sp>
        <p:nvSpPr>
          <p:cNvPr id="36891" name="Freeform 27"/>
          <p:cNvSpPr>
            <a:spLocks/>
          </p:cNvSpPr>
          <p:nvPr/>
        </p:nvSpPr>
        <p:spPr bwMode="auto">
          <a:xfrm>
            <a:off x="2703513" y="3233738"/>
            <a:ext cx="1587" cy="7286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59"/>
              </a:cxn>
            </a:cxnLst>
            <a:rect l="0" t="0" r="r" b="b"/>
            <a:pathLst>
              <a:path w="1" h="459">
                <a:moveTo>
                  <a:pt x="0" y="0"/>
                </a:moveTo>
                <a:lnTo>
                  <a:pt x="0" y="459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2" name="Freeform 28"/>
          <p:cNvSpPr>
            <a:spLocks/>
          </p:cNvSpPr>
          <p:nvPr/>
        </p:nvSpPr>
        <p:spPr bwMode="auto">
          <a:xfrm>
            <a:off x="1219200" y="3221038"/>
            <a:ext cx="1497013" cy="1587"/>
          </a:xfrm>
          <a:custGeom>
            <a:avLst/>
            <a:gdLst/>
            <a:ahLst/>
            <a:cxnLst>
              <a:cxn ang="0">
                <a:pos x="943" y="0"/>
              </a:cxn>
              <a:cxn ang="0">
                <a:pos x="0" y="0"/>
              </a:cxn>
            </a:cxnLst>
            <a:rect l="0" t="0" r="r" b="b"/>
            <a:pathLst>
              <a:path w="943" h="1">
                <a:moveTo>
                  <a:pt x="943" y="0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3" name="Freeform 29"/>
          <p:cNvSpPr>
            <a:spLocks/>
          </p:cNvSpPr>
          <p:nvPr/>
        </p:nvSpPr>
        <p:spPr bwMode="auto">
          <a:xfrm>
            <a:off x="3233738" y="3087688"/>
            <a:ext cx="1587" cy="8747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51"/>
              </a:cxn>
            </a:cxnLst>
            <a:rect l="0" t="0" r="r" b="b"/>
            <a:pathLst>
              <a:path w="1" h="551">
                <a:moveTo>
                  <a:pt x="0" y="0"/>
                </a:moveTo>
                <a:lnTo>
                  <a:pt x="0" y="551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4" name="Freeform 30"/>
          <p:cNvSpPr>
            <a:spLocks/>
          </p:cNvSpPr>
          <p:nvPr/>
        </p:nvSpPr>
        <p:spPr bwMode="auto">
          <a:xfrm>
            <a:off x="1231900" y="3087688"/>
            <a:ext cx="2001838" cy="1587"/>
          </a:xfrm>
          <a:custGeom>
            <a:avLst/>
            <a:gdLst/>
            <a:ahLst/>
            <a:cxnLst>
              <a:cxn ang="0">
                <a:pos x="1261" y="0"/>
              </a:cxn>
              <a:cxn ang="0">
                <a:pos x="0" y="0"/>
              </a:cxn>
            </a:cxnLst>
            <a:rect l="0" t="0" r="r" b="b"/>
            <a:pathLst>
              <a:path w="1261" h="1">
                <a:moveTo>
                  <a:pt x="1261" y="0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895" name="Oval 31"/>
          <p:cNvSpPr>
            <a:spLocks noChangeArrowheads="1"/>
          </p:cNvSpPr>
          <p:nvPr/>
        </p:nvSpPr>
        <p:spPr bwMode="auto">
          <a:xfrm>
            <a:off x="6370638" y="4941888"/>
            <a:ext cx="914400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latin typeface="Times New Roman" pitchFamily="18" charset="0"/>
              </a:rPr>
              <a:t>&lt;</a:t>
            </a:r>
            <a:endParaRPr lang="ru-RU" sz="4800" b="1">
              <a:latin typeface="Times New Roman" pitchFamily="18" charset="0"/>
            </a:endParaRPr>
          </a:p>
        </p:txBody>
      </p: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3132138" y="5949950"/>
            <a:ext cx="863600" cy="719138"/>
            <a:chOff x="1111" y="2478"/>
            <a:chExt cx="544" cy="453"/>
          </a:xfrm>
        </p:grpSpPr>
        <p:sp>
          <p:nvSpPr>
            <p:cNvPr id="36897" name="Rectangle 33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898" name="Object 34"/>
            <p:cNvGraphicFramePr>
              <a:graphicFrameLocks noChangeAspect="1"/>
            </p:cNvGraphicFramePr>
            <p:nvPr/>
          </p:nvGraphicFramePr>
          <p:xfrm>
            <a:off x="1168" y="2506"/>
            <a:ext cx="431" cy="414"/>
          </p:xfrm>
          <a:graphic>
            <a:graphicData uri="http://schemas.openxmlformats.org/presentationml/2006/ole">
              <p:oleObj spid="_x0000_s41988" name="Формула" r:id="rId9" imgW="241200" imgH="228600" progId="Equation.3">
                <p:embed/>
              </p:oleObj>
            </a:graphicData>
          </a:graphic>
        </p:graphicFrame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4932363" y="5949950"/>
            <a:ext cx="863600" cy="719138"/>
            <a:chOff x="1111" y="2478"/>
            <a:chExt cx="544" cy="453"/>
          </a:xfrm>
        </p:grpSpPr>
        <p:sp>
          <p:nvSpPr>
            <p:cNvPr id="36900" name="Rectangle 36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36901" name="Object 37"/>
            <p:cNvGraphicFramePr>
              <a:graphicFrameLocks noChangeAspect="1"/>
            </p:cNvGraphicFramePr>
            <p:nvPr/>
          </p:nvGraphicFramePr>
          <p:xfrm>
            <a:off x="1179" y="2506"/>
            <a:ext cx="408" cy="414"/>
          </p:xfrm>
          <a:graphic>
            <a:graphicData uri="http://schemas.openxmlformats.org/presentationml/2006/ole">
              <p:oleObj spid="_x0000_s41987" name="Формула" r:id="rId10" imgW="228600" imgH="228600" progId="Equation.3">
                <p:embed/>
              </p:oleObj>
            </a:graphicData>
          </a:graphic>
        </p:graphicFrame>
      </p:grpSp>
      <p:sp>
        <p:nvSpPr>
          <p:cNvPr id="36902" name="Freeform 38"/>
          <p:cNvSpPr>
            <a:spLocks/>
          </p:cNvSpPr>
          <p:nvPr/>
        </p:nvSpPr>
        <p:spPr bwMode="auto">
          <a:xfrm>
            <a:off x="3708400" y="3021013"/>
            <a:ext cx="1588" cy="838200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0" y="528"/>
              </a:cxn>
            </a:cxnLst>
            <a:rect l="0" t="0" r="r" b="b"/>
            <a:pathLst>
              <a:path w="1" h="528">
                <a:moveTo>
                  <a:pt x="1" y="0"/>
                </a:moveTo>
                <a:lnTo>
                  <a:pt x="0" y="528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903" name="Freeform 39"/>
          <p:cNvSpPr>
            <a:spLocks/>
          </p:cNvSpPr>
          <p:nvPr/>
        </p:nvSpPr>
        <p:spPr bwMode="auto">
          <a:xfrm>
            <a:off x="1219200" y="3008313"/>
            <a:ext cx="2490788" cy="1587"/>
          </a:xfrm>
          <a:custGeom>
            <a:avLst/>
            <a:gdLst/>
            <a:ahLst/>
            <a:cxnLst>
              <a:cxn ang="0">
                <a:pos x="1569" y="0"/>
              </a:cxn>
              <a:cxn ang="0">
                <a:pos x="0" y="0"/>
              </a:cxn>
            </a:cxnLst>
            <a:rect l="0" t="0" r="r" b="b"/>
            <a:pathLst>
              <a:path w="1569" h="1">
                <a:moveTo>
                  <a:pt x="1569" y="0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904" name="Freeform 40"/>
          <p:cNvSpPr>
            <a:spLocks/>
          </p:cNvSpPr>
          <p:nvPr/>
        </p:nvSpPr>
        <p:spPr bwMode="auto">
          <a:xfrm>
            <a:off x="4054475" y="2941638"/>
            <a:ext cx="12700" cy="10620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669"/>
              </a:cxn>
            </a:cxnLst>
            <a:rect l="0" t="0" r="r" b="b"/>
            <a:pathLst>
              <a:path w="8" h="669">
                <a:moveTo>
                  <a:pt x="0" y="0"/>
                </a:moveTo>
                <a:lnTo>
                  <a:pt x="8" y="669"/>
                </a:lnTo>
              </a:path>
            </a:pathLst>
          </a:cu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905" name="Freeform 41"/>
          <p:cNvSpPr>
            <a:spLocks/>
          </p:cNvSpPr>
          <p:nvPr/>
        </p:nvSpPr>
        <p:spPr bwMode="auto">
          <a:xfrm>
            <a:off x="1219200" y="2955925"/>
            <a:ext cx="2822575" cy="1588"/>
          </a:xfrm>
          <a:custGeom>
            <a:avLst/>
            <a:gdLst/>
            <a:ahLst/>
            <a:cxnLst>
              <a:cxn ang="0">
                <a:pos x="1778" y="0"/>
              </a:cxn>
              <a:cxn ang="0">
                <a:pos x="0" y="0"/>
              </a:cxn>
            </a:cxnLst>
            <a:rect l="0" t="0" r="r" b="b"/>
            <a:pathLst>
              <a:path w="1778" h="1">
                <a:moveTo>
                  <a:pt x="1778" y="0"/>
                </a:moveTo>
                <a:lnTo>
                  <a:pt x="0" y="0"/>
                </a:lnTo>
              </a:path>
            </a:pathLst>
          </a:custGeom>
          <a:noFill/>
          <a:ln w="19050" cap="flat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6906" name="Oval 42"/>
          <p:cNvSpPr>
            <a:spLocks noChangeArrowheads="1"/>
          </p:cNvSpPr>
          <p:nvPr/>
        </p:nvSpPr>
        <p:spPr bwMode="auto">
          <a:xfrm>
            <a:off x="4067175" y="5943600"/>
            <a:ext cx="914400" cy="9144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b="1">
                <a:latin typeface="Times New Roman" pitchFamily="18" charset="0"/>
              </a:rPr>
              <a:t>&lt;</a:t>
            </a:r>
            <a:endParaRPr lang="ru-RU" sz="4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6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6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36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1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1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10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1000"/>
                                        <p:tgtEl>
                                          <p:spTgt spid="36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6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0" grpId="0" animBg="1"/>
      <p:bldP spid="36880" grpId="0" animBg="1"/>
      <p:bldP spid="36881" grpId="0" animBg="1"/>
      <p:bldP spid="36882" grpId="0" animBg="1"/>
      <p:bldP spid="36883" grpId="0" animBg="1"/>
      <p:bldP spid="36884" grpId="0" animBg="1"/>
      <p:bldP spid="36891" grpId="0" animBg="1"/>
      <p:bldP spid="36892" grpId="0" animBg="1"/>
      <p:bldP spid="36893" grpId="0" animBg="1"/>
      <p:bldP spid="36894" grpId="0" animBg="1"/>
      <p:bldP spid="36895" grpId="0" animBg="1"/>
      <p:bldP spid="36902" grpId="0" animBg="1"/>
      <p:bldP spid="36903" grpId="0" animBg="1"/>
      <p:bldP spid="36904" grpId="0" animBg="1"/>
      <p:bldP spid="36905" grpId="0" animBg="1"/>
      <p:bldP spid="3690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5267325" cy="1143000"/>
          </a:xfrm>
          <a:noFill/>
          <a:ln/>
        </p:spPr>
        <p:txBody>
          <a:bodyPr/>
          <a:lstStyle/>
          <a:p>
            <a:pPr algn="l"/>
            <a:r>
              <a:rPr lang="ru-RU" sz="3600" b="1" i="1" dirty="0">
                <a:latin typeface="Georgia" pitchFamily="18" charset="0"/>
              </a:rPr>
              <a:t>Свойства функции</a:t>
            </a:r>
            <a:r>
              <a:rPr lang="ru-RU" dirty="0"/>
              <a:t>   </a:t>
            </a:r>
          </a:p>
        </p:txBody>
      </p:sp>
      <p:sp>
        <p:nvSpPr>
          <p:cNvPr id="38924" name="Oval 12"/>
          <p:cNvSpPr>
            <a:spLocks noChangeArrowheads="1"/>
          </p:cNvSpPr>
          <p:nvPr/>
        </p:nvSpPr>
        <p:spPr bwMode="auto">
          <a:xfrm>
            <a:off x="395288" y="1844675"/>
            <a:ext cx="720725" cy="6985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1116013" y="2492375"/>
            <a:ext cx="7704137" cy="792163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latin typeface="Georgia" pitchFamily="18" charset="0"/>
              </a:rPr>
              <a:t>Областью определения функции является</a:t>
            </a:r>
          </a:p>
          <a:p>
            <a:pPr algn="ctr"/>
            <a:r>
              <a:rPr lang="ru-RU" sz="2400" b="1" i="1" dirty="0">
                <a:latin typeface="Georgia" pitchFamily="18" charset="0"/>
              </a:rPr>
              <a:t>множество всех неотрицательных чисел.</a:t>
            </a:r>
          </a:p>
        </p:txBody>
      </p:sp>
      <p:sp>
        <p:nvSpPr>
          <p:cNvPr id="38933" name="Oval 21"/>
          <p:cNvSpPr>
            <a:spLocks noChangeArrowheads="1"/>
          </p:cNvSpPr>
          <p:nvPr/>
        </p:nvSpPr>
        <p:spPr bwMode="auto">
          <a:xfrm>
            <a:off x="395288" y="3429000"/>
            <a:ext cx="720725" cy="6985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</a:t>
            </a:r>
          </a:p>
        </p:txBody>
      </p:sp>
      <p:sp>
        <p:nvSpPr>
          <p:cNvPr id="38941" name="Oval 29"/>
          <p:cNvSpPr>
            <a:spLocks noChangeArrowheads="1"/>
          </p:cNvSpPr>
          <p:nvPr/>
        </p:nvSpPr>
        <p:spPr bwMode="auto">
          <a:xfrm>
            <a:off x="395288" y="4437063"/>
            <a:ext cx="720725" cy="6985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</a:t>
            </a:r>
          </a:p>
        </p:txBody>
      </p:sp>
      <p:sp>
        <p:nvSpPr>
          <p:cNvPr id="38948" name="Oval 36"/>
          <p:cNvSpPr>
            <a:spLocks noChangeArrowheads="1"/>
          </p:cNvSpPr>
          <p:nvPr/>
        </p:nvSpPr>
        <p:spPr bwMode="auto">
          <a:xfrm>
            <a:off x="395288" y="5373688"/>
            <a:ext cx="720725" cy="698500"/>
          </a:xfrm>
          <a:prstGeom prst="ellipse">
            <a:avLst/>
          </a:prstGeom>
          <a:gradFill rotWithShape="1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38949" name="Rectangle 37"/>
          <p:cNvSpPr>
            <a:spLocks noChangeArrowheads="1"/>
          </p:cNvSpPr>
          <p:nvPr/>
        </p:nvSpPr>
        <p:spPr bwMode="auto">
          <a:xfrm>
            <a:off x="1187450" y="5300663"/>
            <a:ext cx="7704138" cy="792162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>
                <a:latin typeface="Georgia" pitchFamily="18" charset="0"/>
              </a:rPr>
              <a:t>Большему значению аргумента </a:t>
            </a:r>
          </a:p>
          <a:p>
            <a:pPr algn="ctr"/>
            <a:r>
              <a:rPr lang="ru-RU" sz="2400" b="1" i="1">
                <a:latin typeface="Georgia" pitchFamily="18" charset="0"/>
              </a:rPr>
              <a:t>соответствует большее значение функции.</a:t>
            </a: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85720" y="5714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642919"/>
            <a:ext cx="1714512" cy="1071570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1643050"/>
            <a:ext cx="1500200" cy="833444"/>
          </a:xfrm>
          <a:prstGeom prst="rect">
            <a:avLst/>
          </a:prstGeom>
          <a:noFill/>
        </p:spPr>
      </p:pic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4" name="Picture 1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643050"/>
            <a:ext cx="2286016" cy="751979"/>
          </a:xfrm>
          <a:prstGeom prst="rect">
            <a:avLst/>
          </a:prstGeom>
          <a:noFill/>
        </p:spPr>
      </p:pic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7" name="Picture 1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563938"/>
            <a:ext cx="3357586" cy="793756"/>
          </a:xfrm>
          <a:prstGeom prst="rect">
            <a:avLst/>
          </a:prstGeom>
          <a:noFill/>
        </p:spPr>
      </p:pic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4500570"/>
            <a:ext cx="4242023" cy="685276"/>
          </a:xfrm>
          <a:prstGeom prst="rect">
            <a:avLst/>
          </a:prstGeom>
          <a:noFill/>
        </p:spPr>
      </p:pic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89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24" grpId="0" animBg="1"/>
      <p:bldP spid="38932" grpId="0" animBg="1"/>
      <p:bldP spid="38933" grpId="0" animBg="1"/>
      <p:bldP spid="38941" grpId="0" animBg="1"/>
      <p:bldP spid="38948" grpId="0" animBg="1"/>
      <p:bldP spid="389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  <a:latin typeface="Georgia" pitchFamily="18" charset="0"/>
              </a:rPr>
              <a:t>…</a:t>
            </a:r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Математику уже затем учить надо, что она ум в порядок приводит…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             М.В.Ломоносов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4176712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395288" y="2349500"/>
          <a:ext cx="8507412" cy="3403600"/>
        </p:xfrm>
        <a:graphic>
          <a:graphicData uri="http://schemas.openxmlformats.org/presentationml/2006/ole">
            <p:oleObj spid="_x0000_s43010" name="GraphC" r:id="rId3" imgW="4762500" imgH="1905000" progId="">
              <p:embed/>
            </p:oleObj>
          </a:graphicData>
        </a:graphic>
      </p:graphicFrame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0"/>
            <a:ext cx="3014076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Домашнее задание 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1)п.15№363(г – е), № 366. № 355</a:t>
            </a:r>
          </a:p>
          <a:p>
            <a:pPr>
              <a:buNone/>
            </a:pPr>
            <a:r>
              <a:rPr lang="ru-RU" sz="36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2)Творческое задание: Напишите мини- сочинение «Корень квадратный из а».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Закончи предложение</a:t>
            </a:r>
            <a:endParaRPr lang="ru-RU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 я узнал…</a:t>
            </a:r>
          </a:p>
          <a:p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Сегодня на уроке я помогал…</a:t>
            </a:r>
          </a:p>
          <a:p>
            <a:r>
              <a:rPr lang="ru-RU" sz="4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Находить ответы на возникающие вопросы мне было…</a:t>
            </a:r>
            <a:endParaRPr lang="ru-RU" sz="44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Georgia" pitchFamily="18" charset="0"/>
              </a:rPr>
              <a:t/>
            </a:r>
            <a:br>
              <a:rPr lang="ru-RU" b="1" i="1" dirty="0" smtClean="0">
                <a:latin typeface="Georgia" pitchFamily="18" charset="0"/>
              </a:rPr>
            </a:br>
            <a:r>
              <a:rPr lang="ru-RU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Оцени себя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779" y="1916832"/>
            <a:ext cx="1276942" cy="1368152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1838564"/>
            <a:ext cx="1155179" cy="1406304"/>
          </a:xfrm>
          <a:prstGeom prst="rect">
            <a:avLst/>
          </a:prstGeom>
          <a:noFill/>
        </p:spPr>
      </p:pic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28184" y="1916832"/>
            <a:ext cx="1165466" cy="1418828"/>
          </a:xfrm>
          <a:prstGeom prst="rect">
            <a:avLst/>
          </a:prstGeom>
          <a:noFill/>
        </p:spPr>
      </p:pic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5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782779"/>
            <a:ext cx="1371203" cy="1669289"/>
          </a:xfrm>
          <a:prstGeom prst="rect">
            <a:avLst/>
          </a:prstGeom>
          <a:noFill/>
        </p:spPr>
      </p:pic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5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861048"/>
            <a:ext cx="1512168" cy="1694864"/>
          </a:xfrm>
          <a:prstGeom prst="rect">
            <a:avLst/>
          </a:prstGeom>
          <a:noFill/>
        </p:spPr>
      </p:pic>
      <p:sp>
        <p:nvSpPr>
          <p:cNvPr id="61455" name="Rectangle 15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00424" y="3933056"/>
            <a:ext cx="1722206" cy="1513453"/>
          </a:xfrm>
          <a:prstGeom prst="rect">
            <a:avLst/>
          </a:prstGeom>
          <a:noFill/>
        </p:spPr>
      </p:pic>
      <p:sp>
        <p:nvSpPr>
          <p:cNvPr id="61458" name="Rectangle 18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8000" b="1" i="1" u="none" strike="noStrike" kern="10" cap="none" spc="0" normalizeH="0" baseline="0" noProof="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chemeClr val="accent5">
                    <a:lumMod val="5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Молодцы!</a:t>
            </a:r>
            <a:endParaRPr kumimoji="0" lang="ru-RU" sz="8000" b="1" i="1" u="none" strike="noStrike" kern="10" cap="none" spc="0" normalizeH="0" baseline="0" noProof="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chemeClr val="accent5">
                  <a:lumMod val="50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Закрепить понятие арифметического корня квадратного</a:t>
            </a:r>
          </a:p>
          <a:p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Изучить свойства и график «новой» функции</a:t>
            </a:r>
          </a:p>
          <a:p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Учиться наблюдать и делать выводы</a:t>
            </a:r>
          </a:p>
          <a:p>
            <a:r>
              <a:rPr lang="ru-RU" b="1" i="1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Увидеть, как знание алгебры помогает решать физические и геометрические задачи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Верно ли, что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1484784"/>
            <a:ext cx="4418673" cy="1296144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1484784"/>
            <a:ext cx="3888434" cy="1440160"/>
          </a:xfrm>
          <a:prstGeom prst="rect">
            <a:avLst/>
          </a:prstGeom>
          <a:noFill/>
        </p:spPr>
      </p:pic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17032"/>
            <a:ext cx="4399034" cy="1512168"/>
          </a:xfrm>
          <a:prstGeom prst="rect">
            <a:avLst/>
          </a:prstGeom>
          <a:noFill/>
        </p:spPr>
      </p:pic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717032"/>
            <a:ext cx="3469476" cy="1440160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Выберите верный ответ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Среди чисел                                             </a:t>
            </a:r>
          </a:p>
          <a:p>
            <a:pPr>
              <a:buNone/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иррациональное число это                                                             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1)                                      2)                         </a:t>
            </a:r>
          </a:p>
          <a:p>
            <a:pPr>
              <a:buNone/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3)                                     4) все эти числа</a:t>
            </a:r>
            <a:endParaRPr lang="ru-RU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2" y="1268760"/>
            <a:ext cx="4323930" cy="1512168"/>
          </a:xfrm>
          <a:prstGeom prst="rect">
            <a:avLst/>
          </a:prstGeom>
          <a:noFill/>
        </p:spPr>
      </p:pic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981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3428999"/>
            <a:ext cx="2088232" cy="1022807"/>
          </a:xfrm>
          <a:prstGeom prst="rect">
            <a:avLst/>
          </a:prstGeom>
          <a:noFill/>
        </p:spPr>
      </p:pic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428999"/>
            <a:ext cx="2088232" cy="1252939"/>
          </a:xfrm>
          <a:prstGeom prst="rect">
            <a:avLst/>
          </a:prstGeom>
          <a:noFill/>
        </p:spPr>
      </p:pic>
      <p:sp>
        <p:nvSpPr>
          <p:cNvPr id="6144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48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581128"/>
            <a:ext cx="1224136" cy="1452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Вычислите устно</a:t>
            </a:r>
            <a:endParaRPr lang="ru-RU" sz="36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1340767"/>
            <a:ext cx="1728192" cy="1462317"/>
          </a:xfrm>
          <a:prstGeom prst="rect">
            <a:avLst/>
          </a:prstGeom>
          <a:noFill/>
        </p:spPr>
      </p:pic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1261901"/>
            <a:ext cx="2448272" cy="1282427"/>
          </a:xfrm>
          <a:prstGeom prst="rect">
            <a:avLst/>
          </a:prstGeom>
          <a:noFill/>
        </p:spPr>
      </p:pic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2780928"/>
            <a:ext cx="1656184" cy="1656184"/>
          </a:xfrm>
          <a:prstGeom prst="rect">
            <a:avLst/>
          </a:prstGeom>
          <a:noFill/>
        </p:spPr>
      </p:pic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348880"/>
            <a:ext cx="1296144" cy="1927599"/>
          </a:xfrm>
          <a:prstGeom prst="rect">
            <a:avLst/>
          </a:prstGeom>
          <a:noFill/>
        </p:spPr>
      </p:pic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7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4509120"/>
            <a:ext cx="3299276" cy="1296144"/>
          </a:xfrm>
          <a:prstGeom prst="rect">
            <a:avLst/>
          </a:prstGeom>
          <a:noFill/>
        </p:spPr>
      </p:pic>
      <p:sp>
        <p:nvSpPr>
          <p:cNvPr id="62479" name="Rectangle 15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8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80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509120"/>
            <a:ext cx="3816424" cy="1499310"/>
          </a:xfrm>
          <a:prstGeom prst="rect">
            <a:avLst/>
          </a:prstGeom>
          <a:noFill/>
        </p:spPr>
      </p:pic>
      <p:sp>
        <p:nvSpPr>
          <p:cNvPr id="62482" name="Rectangle 18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8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2483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78446" y="2564904"/>
            <a:ext cx="205877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2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algn="ctr">
              <a:buNone/>
            </a:pPr>
            <a:r>
              <a:rPr lang="ru-RU" b="1" i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Найдите площадь 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фигуры: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87624" y="1700808"/>
            <a:ext cx="2016125" cy="2016125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317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5" name="Object 34"/>
          <p:cNvGraphicFramePr>
            <a:graphicFrameLocks noChangeAspect="1"/>
          </p:cNvGraphicFramePr>
          <p:nvPr/>
        </p:nvGraphicFramePr>
        <p:xfrm>
          <a:off x="1619672" y="3861048"/>
          <a:ext cx="863600" cy="620713"/>
        </p:xfrm>
        <a:graphic>
          <a:graphicData uri="http://schemas.openxmlformats.org/presentationml/2006/ole">
            <p:oleObj spid="_x0000_s1026" name="Формула" r:id="rId3" imgW="304536" imgH="215713" progId="Equation.3">
              <p:embed/>
            </p:oleObj>
          </a:graphicData>
        </a:graphic>
      </p:graphicFrame>
      <p:graphicFrame>
        <p:nvGraphicFramePr>
          <p:cNvPr id="6" name="Object 29"/>
          <p:cNvGraphicFramePr>
            <a:graphicFrameLocks noChangeAspect="1"/>
          </p:cNvGraphicFramePr>
          <p:nvPr/>
        </p:nvGraphicFramePr>
        <p:xfrm>
          <a:off x="251520" y="2348880"/>
          <a:ext cx="863600" cy="620713"/>
        </p:xfrm>
        <a:graphic>
          <a:graphicData uri="http://schemas.openxmlformats.org/presentationml/2006/ole">
            <p:oleObj spid="_x0000_s1027" name="Формула" r:id="rId4" imgW="304536" imgH="215713" progId="Equation.3">
              <p:embed/>
            </p:oleObj>
          </a:graphicData>
        </a:graphic>
      </p:graphicFrame>
      <p:grpSp>
        <p:nvGrpSpPr>
          <p:cNvPr id="7" name="Group 61"/>
          <p:cNvGrpSpPr>
            <a:grpSpLocks/>
          </p:cNvGrpSpPr>
          <p:nvPr/>
        </p:nvGrpSpPr>
        <p:grpSpPr bwMode="auto">
          <a:xfrm>
            <a:off x="1619672" y="2204864"/>
            <a:ext cx="1152525" cy="1008062"/>
            <a:chOff x="1111" y="2478"/>
            <a:chExt cx="544" cy="453"/>
          </a:xfrm>
        </p:grpSpPr>
        <p:sp>
          <p:nvSpPr>
            <p:cNvPr id="8" name="Rectangle 62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9" name="Object 63"/>
            <p:cNvGraphicFramePr>
              <a:graphicFrameLocks noChangeAspect="1"/>
            </p:cNvGraphicFramePr>
            <p:nvPr/>
          </p:nvGraphicFramePr>
          <p:xfrm>
            <a:off x="1224" y="2551"/>
            <a:ext cx="317" cy="322"/>
          </p:xfrm>
          <a:graphic>
            <a:graphicData uri="http://schemas.openxmlformats.org/presentationml/2006/ole">
              <p:oleObj spid="_x0000_s1028" name="Формула" r:id="rId5" imgW="177480" imgH="177480" progId="Equation.3">
                <p:embed/>
              </p:oleObj>
            </a:graphicData>
          </a:graphic>
        </p:graphicFrame>
      </p:grp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4643438" y="4292600"/>
            <a:ext cx="3240087" cy="19431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tint val="1372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13725"/>
                  <a:invGamma/>
                </a:schemeClr>
              </a:gs>
            </a:gsLst>
            <a:lin ang="0" scaled="1"/>
          </a:gradFill>
          <a:ln w="38100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6" name="Object 53"/>
          <p:cNvGraphicFramePr>
            <a:graphicFrameLocks noChangeAspect="1"/>
          </p:cNvGraphicFramePr>
          <p:nvPr/>
        </p:nvGraphicFramePr>
        <p:xfrm>
          <a:off x="5724525" y="6183313"/>
          <a:ext cx="863600" cy="657225"/>
        </p:xfrm>
        <a:graphic>
          <a:graphicData uri="http://schemas.openxmlformats.org/presentationml/2006/ole">
            <p:oleObj spid="_x0000_s1031" name="Формула" r:id="rId6" imgW="304560" imgH="228600" progId="Equation.3">
              <p:embed/>
            </p:oleObj>
          </a:graphicData>
        </a:graphic>
      </p:graphicFrame>
      <p:graphicFrame>
        <p:nvGraphicFramePr>
          <p:cNvPr id="17" name="Object 47"/>
          <p:cNvGraphicFramePr>
            <a:graphicFrameLocks noChangeAspect="1"/>
          </p:cNvGraphicFramePr>
          <p:nvPr/>
        </p:nvGraphicFramePr>
        <p:xfrm>
          <a:off x="3779838" y="5057775"/>
          <a:ext cx="863600" cy="657225"/>
        </p:xfrm>
        <a:graphic>
          <a:graphicData uri="http://schemas.openxmlformats.org/presentationml/2006/ole">
            <p:oleObj spid="_x0000_s1032" name="Формула" r:id="rId7" imgW="304560" imgH="228600" progId="Equation.3">
              <p:embed/>
            </p:oleObj>
          </a:graphicData>
        </a:graphic>
      </p:graphicFrame>
      <p:grpSp>
        <p:nvGrpSpPr>
          <p:cNvPr id="18" name="Group 67"/>
          <p:cNvGrpSpPr>
            <a:grpSpLocks/>
          </p:cNvGrpSpPr>
          <p:nvPr/>
        </p:nvGrpSpPr>
        <p:grpSpPr bwMode="auto">
          <a:xfrm>
            <a:off x="5724525" y="4797425"/>
            <a:ext cx="1152525" cy="1008063"/>
            <a:chOff x="1111" y="2478"/>
            <a:chExt cx="544" cy="453"/>
          </a:xfrm>
        </p:grpSpPr>
        <p:sp>
          <p:nvSpPr>
            <p:cNvPr id="19" name="Rectangle 68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0" name="Object 69"/>
            <p:cNvGraphicFramePr>
              <a:graphicFrameLocks noChangeAspect="1"/>
            </p:cNvGraphicFramePr>
            <p:nvPr/>
          </p:nvGraphicFramePr>
          <p:xfrm>
            <a:off x="1202" y="2551"/>
            <a:ext cx="362" cy="322"/>
          </p:xfrm>
          <a:graphic>
            <a:graphicData uri="http://schemas.openxmlformats.org/presentationml/2006/ole">
              <p:oleObj spid="_x0000_s1033" name="Формула" r:id="rId8" imgW="203040" imgH="177480" progId="Equation.3">
                <p:embed/>
              </p:oleObj>
            </a:graphicData>
          </a:graphic>
        </p:graphicFrame>
      </p:grpSp>
      <p:sp>
        <p:nvSpPr>
          <p:cNvPr id="21" name="AutoShape 9"/>
          <p:cNvSpPr>
            <a:spLocks noChangeArrowheads="1"/>
          </p:cNvSpPr>
          <p:nvPr/>
        </p:nvSpPr>
        <p:spPr bwMode="auto">
          <a:xfrm flipH="1">
            <a:off x="4140200" y="981075"/>
            <a:ext cx="4032250" cy="2520950"/>
          </a:xfrm>
          <a:prstGeom prst="rtTriangle">
            <a:avLst/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" name="Group 55"/>
          <p:cNvGrpSpPr>
            <a:grpSpLocks/>
          </p:cNvGrpSpPr>
          <p:nvPr/>
        </p:nvGrpSpPr>
        <p:grpSpPr bwMode="auto">
          <a:xfrm>
            <a:off x="5851525" y="3429000"/>
            <a:ext cx="1042988" cy="719138"/>
            <a:chOff x="1055" y="2478"/>
            <a:chExt cx="657" cy="453"/>
          </a:xfrm>
        </p:grpSpPr>
        <p:sp>
          <p:nvSpPr>
            <p:cNvPr id="23" name="Rectangle 56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4" name="Object 57"/>
            <p:cNvGraphicFramePr>
              <a:graphicFrameLocks noChangeAspect="1"/>
            </p:cNvGraphicFramePr>
            <p:nvPr/>
          </p:nvGraphicFramePr>
          <p:xfrm>
            <a:off x="1055" y="2506"/>
            <a:ext cx="657" cy="414"/>
          </p:xfrm>
          <a:graphic>
            <a:graphicData uri="http://schemas.openxmlformats.org/presentationml/2006/ole">
              <p:oleObj spid="_x0000_s1034" name="Формула" r:id="rId9" imgW="368280" imgH="228600" progId="Equation.3">
                <p:embed/>
              </p:oleObj>
            </a:graphicData>
          </a:graphic>
        </p:graphicFrame>
      </p:grpSp>
      <p:graphicFrame>
        <p:nvGraphicFramePr>
          <p:cNvPr id="25" name="Object 60"/>
          <p:cNvGraphicFramePr>
            <a:graphicFrameLocks noChangeAspect="1"/>
          </p:cNvGraphicFramePr>
          <p:nvPr/>
        </p:nvGraphicFramePr>
        <p:xfrm>
          <a:off x="8280400" y="2105025"/>
          <a:ext cx="863600" cy="657225"/>
        </p:xfrm>
        <a:graphic>
          <a:graphicData uri="http://schemas.openxmlformats.org/presentationml/2006/ole">
            <p:oleObj spid="_x0000_s1035" name="Формула" r:id="rId10" imgW="304560" imgH="228600" progId="Equation.3">
              <p:embed/>
            </p:oleObj>
          </a:graphicData>
        </a:graphic>
      </p:graphicFrame>
      <p:grpSp>
        <p:nvGrpSpPr>
          <p:cNvPr id="26" name="Group 64"/>
          <p:cNvGrpSpPr>
            <a:grpSpLocks/>
          </p:cNvGrpSpPr>
          <p:nvPr/>
        </p:nvGrpSpPr>
        <p:grpSpPr bwMode="auto">
          <a:xfrm>
            <a:off x="6300788" y="2276475"/>
            <a:ext cx="1152525" cy="1008063"/>
            <a:chOff x="1111" y="2478"/>
            <a:chExt cx="544" cy="453"/>
          </a:xfrm>
        </p:grpSpPr>
        <p:sp>
          <p:nvSpPr>
            <p:cNvPr id="27" name="Rectangle 65"/>
            <p:cNvSpPr>
              <a:spLocks noChangeArrowheads="1"/>
            </p:cNvSpPr>
            <p:nvPr/>
          </p:nvSpPr>
          <p:spPr bwMode="auto">
            <a:xfrm>
              <a:off x="1111" y="2478"/>
              <a:ext cx="544" cy="453"/>
            </a:xfrm>
            <a:prstGeom prst="rect">
              <a:avLst/>
            </a:prstGeom>
            <a:gradFill rotWithShape="1">
              <a:gsLst>
                <a:gs pos="0">
                  <a:srgbClr val="FFFF00">
                    <a:gamma/>
                    <a:tint val="0"/>
                    <a:invGamma/>
                  </a:srgbClr>
                </a:gs>
                <a:gs pos="100000">
                  <a:srgbClr val="FFFF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28" name="Object 66"/>
            <p:cNvGraphicFramePr>
              <a:graphicFrameLocks noChangeAspect="1"/>
            </p:cNvGraphicFramePr>
            <p:nvPr/>
          </p:nvGraphicFramePr>
          <p:xfrm>
            <a:off x="1202" y="2551"/>
            <a:ext cx="362" cy="322"/>
          </p:xfrm>
          <a:graphic>
            <a:graphicData uri="http://schemas.openxmlformats.org/presentationml/2006/ole">
              <p:oleObj spid="_x0000_s1036" name="Формула" r:id="rId11" imgW="203040" imgH="177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Площадь квадрата со стороной а равна 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Выразите сторону квадрата через </a:t>
            </a:r>
            <a:r>
              <a:rPr lang="en-US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32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pPr>
              <a:buNone/>
            </a:pPr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                                            </a:t>
            </a:r>
            <a:endParaRPr lang="ru-RU" dirty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                                     </a:t>
            </a:r>
          </a:p>
          <a:p>
            <a:endParaRPr lang="ru-RU" dirty="0" smtClean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                                           </a:t>
            </a:r>
            <a:endParaRPr lang="ru-RU" dirty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  <a:p>
            <a:pPr>
              <a:buNone/>
            </a:pPr>
            <a:r>
              <a:rPr lang="ru-RU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</a:rPr>
              <a:t>                                                </a:t>
            </a:r>
          </a:p>
          <a:p>
            <a:endParaRPr lang="ru-RU" dirty="0">
              <a:ln>
                <a:solidFill>
                  <a:schemeClr val="accent5">
                    <a:lumMod val="50000"/>
                  </a:schemeClr>
                </a:solidFill>
              </a:ln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719572" y="3320988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688" y="2276872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2807804" y="3320988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>
            <a:off x="1763688" y="4365104"/>
            <a:ext cx="208823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5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6" name="Формула" r:id="rId4" imgW="114120" imgH="215640" progId="Equation.3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2348880"/>
            <a:ext cx="2338820" cy="1008112"/>
          </a:xfrm>
          <a:prstGeom prst="rect">
            <a:avLst/>
          </a:prstGeom>
          <a:noFill/>
        </p:spPr>
      </p:pic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3717032"/>
            <a:ext cx="2243311" cy="1224136"/>
          </a:xfrm>
          <a:prstGeom prst="rect">
            <a:avLst/>
          </a:prstGeom>
          <a:noFill/>
        </p:spPr>
      </p:pic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72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Сколько секунд будет падать сосулька с крыши пятиэтажного дома, высота которого 20м?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;                                       ;</a:t>
            </a:r>
            <a:endParaRPr lang="ru-RU" dirty="0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6314" y="1628800"/>
            <a:ext cx="3812262" cy="2448272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2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4045568"/>
            <a:ext cx="2520280" cy="2047728"/>
          </a:xfrm>
          <a:prstGeom prst="rect">
            <a:avLst/>
          </a:prstGeom>
          <a:noFill/>
        </p:spPr>
      </p:pic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149080"/>
            <a:ext cx="2984012" cy="2016224"/>
          </a:xfrm>
          <a:prstGeom prst="rect">
            <a:avLst/>
          </a:prstGeom>
          <a:noFill/>
        </p:spPr>
      </p:pic>
      <p:sp>
        <p:nvSpPr>
          <p:cNvPr id="18447" name="Rectangle 15"/>
          <p:cNvSpPr>
            <a:spLocks noChangeArrowheads="1"/>
          </p:cNvSpPr>
          <p:nvPr/>
        </p:nvSpPr>
        <p:spPr bwMode="auto">
          <a:xfrm flipV="1">
            <a:off x="0" y="47440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8" name="Picture 1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21088"/>
            <a:ext cx="1667554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329</Words>
  <Application>Microsoft Office PowerPoint</Application>
  <PresentationFormat>Экран (4:3)</PresentationFormat>
  <Paragraphs>100</Paragraphs>
  <Slides>24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Тема Office</vt:lpstr>
      <vt:lpstr>Формула</vt:lpstr>
      <vt:lpstr>GraphC</vt:lpstr>
      <vt:lpstr>Слайд 1</vt:lpstr>
      <vt:lpstr>Слайд 2</vt:lpstr>
      <vt:lpstr>Слайд 3</vt:lpstr>
      <vt:lpstr>Верно ли, что</vt:lpstr>
      <vt:lpstr>Выберите верный ответ</vt:lpstr>
      <vt:lpstr>Вычислите устно</vt:lpstr>
      <vt:lpstr>Слайд 7</vt:lpstr>
      <vt:lpstr>Площадь квадрата со стороной а равна S. Выразите сторону квадрата через S.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График функции </vt:lpstr>
      <vt:lpstr>ФИЗКУЛЬТМИНУТКА </vt:lpstr>
      <vt:lpstr>Слайд 17</vt:lpstr>
      <vt:lpstr>Слайд 18</vt:lpstr>
      <vt:lpstr>Свойства функции   </vt:lpstr>
      <vt:lpstr>Слайд 20</vt:lpstr>
      <vt:lpstr>Слайд 21</vt:lpstr>
      <vt:lpstr>Закончи предложение</vt:lpstr>
      <vt:lpstr> Оцени себя</vt:lpstr>
      <vt:lpstr>Слайд 24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47</cp:revision>
  <dcterms:created xsi:type="dcterms:W3CDTF">2011-01-27T07:15:46Z</dcterms:created>
  <dcterms:modified xsi:type="dcterms:W3CDTF">2011-01-30T04:28:30Z</dcterms:modified>
</cp:coreProperties>
</file>