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66" r:id="rId4"/>
    <p:sldId id="267" r:id="rId5"/>
    <p:sldId id="268" r:id="rId6"/>
    <p:sldId id="269" r:id="rId7"/>
    <p:sldId id="264" r:id="rId8"/>
    <p:sldId id="265" r:id="rId9"/>
    <p:sldId id="270" r:id="rId10"/>
    <p:sldId id="272" r:id="rId11"/>
    <p:sldId id="275" r:id="rId12"/>
    <p:sldId id="273" r:id="rId13"/>
    <p:sldId id="276" r:id="rId14"/>
    <p:sldId id="274" r:id="rId15"/>
    <p:sldId id="278" r:id="rId16"/>
    <p:sldId id="25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74;&#1089;&#1077;&#1074;&#1072;\Desktop\5-6%20&#1082;&#1083;&#1072;&#1089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74;&#1089;&#1077;&#1074;&#1072;\Desktop\5-6%20&#1082;&#1083;&#1072;&#1089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6 класс1 четверть</c:v>
                </c:pt>
              </c:strCache>
            </c:strRef>
          </c:tx>
          <c:cat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cat>
          <c:val>
            <c:numRef>
              <c:f>Лист1!$B$3</c:f>
              <c:numCache>
                <c:formatCode>0.00%</c:formatCode>
                <c:ptCount val="1"/>
                <c:pt idx="0">
                  <c:v>0.95700000000000018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6 класс 2 четверть</c:v>
                </c:pt>
              </c:strCache>
            </c:strRef>
          </c:tx>
          <c:cat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cat>
          <c:val>
            <c:numRef>
              <c:f>Лист1!$B$4</c:f>
              <c:numCache>
                <c:formatCode>0%</c:formatCode>
                <c:ptCount val="1"/>
                <c:pt idx="0">
                  <c:v>0.87000000000000022</c:v>
                </c:pt>
              </c:numCache>
            </c:numRef>
          </c:val>
        </c:ser>
        <c:dLbls>
          <c:showVal val="1"/>
        </c:dLbls>
        <c:gapWidth val="75"/>
        <c:shape val="box"/>
        <c:axId val="56245632"/>
        <c:axId val="56288384"/>
        <c:axId val="0"/>
      </c:bar3DChart>
      <c:catAx>
        <c:axId val="56245632"/>
        <c:scaling>
          <c:orientation val="minMax"/>
        </c:scaling>
        <c:axPos val="b"/>
        <c:majorTickMark val="none"/>
        <c:tickLblPos val="nextTo"/>
        <c:crossAx val="56288384"/>
        <c:crosses val="autoZero"/>
        <c:auto val="1"/>
        <c:lblAlgn val="ctr"/>
        <c:lblOffset val="100"/>
      </c:catAx>
      <c:valAx>
        <c:axId val="56288384"/>
        <c:scaling>
          <c:orientation val="minMax"/>
        </c:scaling>
        <c:axPos val="l"/>
        <c:numFmt formatCode="0%" sourceLinked="1"/>
        <c:majorTickMark val="none"/>
        <c:tickLblPos val="nextTo"/>
        <c:crossAx val="56245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234175991159005"/>
          <c:y val="0.90699284741299024"/>
          <c:w val="0.52549178063268409"/>
          <c:h val="7.7284913789723922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Лист1!$F$2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Лист1!$G$1</c:f>
              <c:strCache>
                <c:ptCount val="1"/>
                <c:pt idx="0">
                  <c:v>качество знаний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0.75000000000000022</c:v>
                </c:pt>
              </c:numCache>
            </c:numRef>
          </c:val>
        </c:ser>
        <c:ser>
          <c:idx val="1"/>
          <c:order val="1"/>
          <c:tx>
            <c:strRef>
              <c:f>Лист1!$F$3</c:f>
              <c:strCache>
                <c:ptCount val="1"/>
                <c:pt idx="0">
                  <c:v>6 класс 1 четверть</c:v>
                </c:pt>
              </c:strCache>
            </c:strRef>
          </c:tx>
          <c:cat>
            <c:strRef>
              <c:f>Лист1!$G$1</c:f>
              <c:strCache>
                <c:ptCount val="1"/>
                <c:pt idx="0">
                  <c:v>качество знаний</c:v>
                </c:pt>
              </c:strCache>
            </c:strRef>
          </c:cat>
          <c:val>
            <c:numRef>
              <c:f>Лист1!$G$3</c:f>
              <c:numCache>
                <c:formatCode>0.00%</c:formatCode>
                <c:ptCount val="1"/>
                <c:pt idx="0">
                  <c:v>0.43500000000000011</c:v>
                </c:pt>
              </c:numCache>
            </c:numRef>
          </c:val>
        </c:ser>
        <c:ser>
          <c:idx val="2"/>
          <c:order val="2"/>
          <c:tx>
            <c:strRef>
              <c:f>Лист1!$F$4</c:f>
              <c:strCache>
                <c:ptCount val="1"/>
                <c:pt idx="0">
                  <c:v>6 класс 2 четверть</c:v>
                </c:pt>
              </c:strCache>
            </c:strRef>
          </c:tx>
          <c:cat>
            <c:strRef>
              <c:f>Лист1!$G$1</c:f>
              <c:strCache>
                <c:ptCount val="1"/>
                <c:pt idx="0">
                  <c:v>качество знаний</c:v>
                </c:pt>
              </c:strCache>
            </c:strRef>
          </c:cat>
          <c:val>
            <c:numRef>
              <c:f>Лист1!$G$4</c:f>
              <c:numCache>
                <c:formatCode>0%</c:formatCode>
                <c:ptCount val="1"/>
                <c:pt idx="0">
                  <c:v>0.35000000000000009</c:v>
                </c:pt>
              </c:numCache>
            </c:numRef>
          </c:val>
        </c:ser>
        <c:dLbls>
          <c:showVal val="1"/>
        </c:dLbls>
        <c:gapWidth val="75"/>
        <c:shape val="box"/>
        <c:axId val="56447360"/>
        <c:axId val="56448896"/>
        <c:axId val="0"/>
      </c:bar3DChart>
      <c:catAx>
        <c:axId val="56447360"/>
        <c:scaling>
          <c:orientation val="minMax"/>
        </c:scaling>
        <c:axPos val="b"/>
        <c:majorTickMark val="none"/>
        <c:tickLblPos val="nextTo"/>
        <c:crossAx val="56448896"/>
        <c:crosses val="autoZero"/>
        <c:auto val="1"/>
        <c:lblAlgn val="ctr"/>
        <c:lblOffset val="100"/>
      </c:catAx>
      <c:valAx>
        <c:axId val="56448896"/>
        <c:scaling>
          <c:orientation val="minMax"/>
        </c:scaling>
        <c:axPos val="l"/>
        <c:numFmt formatCode="0%" sourceLinked="1"/>
        <c:majorTickMark val="none"/>
        <c:tickLblPos val="nextTo"/>
        <c:crossAx val="56447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441907261592301"/>
          <c:y val="0.84220873432487686"/>
          <c:w val="0.75782852143482105"/>
          <c:h val="0.14390237678623524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Лист1!$B$27</c:f>
              <c:strCache>
                <c:ptCount val="1"/>
                <c:pt idx="0">
                  <c:v>Уровень развития мотивации учебной деятельности</c:v>
                </c:pt>
              </c:strCache>
            </c:strRef>
          </c:tx>
          <c:cat>
            <c:strRef>
              <c:f>Лист1!$A$28:$A$29</c:f>
              <c:strCache>
                <c:ptCount val="2"/>
                <c:pt idx="0">
                  <c:v>Познавательная мотивация</c:v>
                </c:pt>
                <c:pt idx="1">
                  <c:v>Социальная мотивация</c:v>
                </c:pt>
              </c:strCache>
            </c:strRef>
          </c:cat>
          <c:val>
            <c:numRef>
              <c:f>Лист1!$B$28:$B$29</c:f>
              <c:numCache>
                <c:formatCode>General</c:formatCode>
                <c:ptCount val="2"/>
                <c:pt idx="0">
                  <c:v>3.2</c:v>
                </c:pt>
                <c:pt idx="1">
                  <c:v>3.5</c:v>
                </c:pt>
              </c:numCache>
            </c:numRef>
          </c:val>
        </c:ser>
        <c:dLbls>
          <c:showVal val="1"/>
        </c:dLbls>
        <c:gapWidth val="75"/>
        <c:shape val="box"/>
        <c:axId val="56502912"/>
        <c:axId val="56508800"/>
        <c:axId val="0"/>
      </c:bar3DChart>
      <c:catAx>
        <c:axId val="56502912"/>
        <c:scaling>
          <c:orientation val="minMax"/>
        </c:scaling>
        <c:axPos val="b"/>
        <c:majorTickMark val="none"/>
        <c:tickLblPos val="nextTo"/>
        <c:crossAx val="56508800"/>
        <c:crosses val="autoZero"/>
        <c:auto val="1"/>
        <c:lblAlgn val="ctr"/>
        <c:lblOffset val="100"/>
      </c:catAx>
      <c:valAx>
        <c:axId val="56508800"/>
        <c:scaling>
          <c:orientation val="minMax"/>
        </c:scaling>
        <c:axPos val="l"/>
        <c:numFmt formatCode="General" sourceLinked="1"/>
        <c:majorTickMark val="none"/>
        <c:tickLblPos val="nextTo"/>
        <c:crossAx val="5650291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Лист1!$B$30</c:f>
              <c:strCache>
                <c:ptCount val="1"/>
                <c:pt idx="0">
                  <c:v>Познавательные мотивы</c:v>
                </c:pt>
              </c:strCache>
            </c:strRef>
          </c:tx>
          <c:cat>
            <c:strRef>
              <c:f>Лист1!$A$31:$A$33</c:f>
              <c:strCache>
                <c:ptCount val="3"/>
                <c:pt idx="0">
                  <c:v>Широкие познавательные мотивы</c:v>
                </c:pt>
                <c:pt idx="1">
                  <c:v>Учебно - познавательный мотивы</c:v>
                </c:pt>
                <c:pt idx="2">
                  <c:v>Мотивы самообразования</c:v>
                </c:pt>
              </c:strCache>
            </c:strRef>
          </c:cat>
          <c:val>
            <c:numRef>
              <c:f>Лист1!$B$31:$B$33</c:f>
              <c:numCache>
                <c:formatCode>General</c:formatCode>
                <c:ptCount val="3"/>
                <c:pt idx="0">
                  <c:v>3.2</c:v>
                </c:pt>
                <c:pt idx="1">
                  <c:v>3</c:v>
                </c:pt>
                <c:pt idx="2">
                  <c:v>3.4</c:v>
                </c:pt>
              </c:numCache>
            </c:numRef>
          </c:val>
        </c:ser>
        <c:dLbls>
          <c:showVal val="1"/>
        </c:dLbls>
        <c:gapWidth val="75"/>
        <c:shape val="box"/>
        <c:axId val="56533376"/>
        <c:axId val="56534912"/>
        <c:axId val="0"/>
      </c:bar3DChart>
      <c:catAx>
        <c:axId val="56533376"/>
        <c:scaling>
          <c:orientation val="minMax"/>
        </c:scaling>
        <c:axPos val="b"/>
        <c:majorTickMark val="none"/>
        <c:tickLblPos val="nextTo"/>
        <c:crossAx val="56534912"/>
        <c:crosses val="autoZero"/>
        <c:auto val="1"/>
        <c:lblAlgn val="ctr"/>
        <c:lblOffset val="100"/>
      </c:catAx>
      <c:valAx>
        <c:axId val="56534912"/>
        <c:scaling>
          <c:orientation val="minMax"/>
        </c:scaling>
        <c:axPos val="l"/>
        <c:numFmt formatCode="General" sourceLinked="1"/>
        <c:majorTickMark val="none"/>
        <c:tickLblPos val="nextTo"/>
        <c:crossAx val="5653337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Лист1!$B$34</c:f>
              <c:strCache>
                <c:ptCount val="1"/>
                <c:pt idx="0">
                  <c:v>Социальные мотивы</c:v>
                </c:pt>
              </c:strCache>
            </c:strRef>
          </c:tx>
          <c:cat>
            <c:strRef>
              <c:f>Лист1!$A$35:$A$37</c:f>
              <c:strCache>
                <c:ptCount val="3"/>
                <c:pt idx="0">
                  <c:v>Широкие социальные мотивы</c:v>
                </c:pt>
                <c:pt idx="1">
                  <c:v>Узкие социальные мотивы</c:v>
                </c:pt>
                <c:pt idx="2">
                  <c:v>Мотивы социального содрудничества</c:v>
                </c:pt>
              </c:strCache>
            </c:strRef>
          </c:cat>
          <c:val>
            <c:numRef>
              <c:f>Лист1!$B$35:$B$37</c:f>
              <c:numCache>
                <c:formatCode>General</c:formatCode>
                <c:ptCount val="3"/>
                <c:pt idx="0">
                  <c:v>3.5</c:v>
                </c:pt>
                <c:pt idx="1">
                  <c:v>3.5</c:v>
                </c:pt>
                <c:pt idx="2">
                  <c:v>3</c:v>
                </c:pt>
              </c:numCache>
            </c:numRef>
          </c:val>
        </c:ser>
        <c:dLbls>
          <c:showVal val="1"/>
        </c:dLbls>
        <c:gapWidth val="75"/>
        <c:shape val="box"/>
        <c:axId val="58460032"/>
        <c:axId val="58461568"/>
        <c:axId val="0"/>
      </c:bar3DChart>
      <c:catAx>
        <c:axId val="58460032"/>
        <c:scaling>
          <c:orientation val="minMax"/>
        </c:scaling>
        <c:axPos val="b"/>
        <c:majorTickMark val="none"/>
        <c:tickLblPos val="nextTo"/>
        <c:crossAx val="58461568"/>
        <c:crosses val="autoZero"/>
        <c:auto val="1"/>
        <c:lblAlgn val="ctr"/>
        <c:lblOffset val="100"/>
      </c:catAx>
      <c:valAx>
        <c:axId val="58461568"/>
        <c:scaling>
          <c:orientation val="minMax"/>
        </c:scaling>
        <c:axPos val="l"/>
        <c:numFmt formatCode="General" sourceLinked="1"/>
        <c:majorTickMark val="none"/>
        <c:tickLblPos val="nextTo"/>
        <c:crossAx val="58460032"/>
        <c:crosses val="autoZero"/>
        <c:crossBetween val="between"/>
      </c:valAx>
    </c:plotArea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8A268-45C4-4EBB-86A5-AB7DCE22465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ECBE1-E673-4F68-85BE-9A59A4F918C9}">
      <dgm:prSet/>
      <dgm:spPr/>
      <dgm:t>
        <a:bodyPr/>
        <a:lstStyle/>
        <a:p>
          <a:pPr rtl="0"/>
          <a:r>
            <a:rPr lang="ru-RU" b="0" i="0" baseline="0" dirty="0" smtClean="0"/>
            <a:t>Низкая учебная мотивация</a:t>
          </a:r>
          <a:endParaRPr lang="ru-RU" b="0" i="0" baseline="0" dirty="0"/>
        </a:p>
      </dgm:t>
    </dgm:pt>
    <dgm:pt modelId="{0AE720CB-4EAD-4C2E-85F2-CC8CBB9C748F}" type="parTrans" cxnId="{9C6BE879-1B52-4F7B-8549-A0490DA769AC}">
      <dgm:prSet/>
      <dgm:spPr/>
      <dgm:t>
        <a:bodyPr/>
        <a:lstStyle/>
        <a:p>
          <a:endParaRPr lang="ru-RU"/>
        </a:p>
      </dgm:t>
    </dgm:pt>
    <dgm:pt modelId="{6A9D7A01-BF13-4FB2-B7E0-8DC2ECA7C3BF}" type="sibTrans" cxnId="{9C6BE879-1B52-4F7B-8549-A0490DA769AC}">
      <dgm:prSet/>
      <dgm:spPr/>
      <dgm:t>
        <a:bodyPr/>
        <a:lstStyle/>
        <a:p>
          <a:endParaRPr lang="ru-RU"/>
        </a:p>
      </dgm:t>
    </dgm:pt>
    <dgm:pt modelId="{EB8D8749-8B51-4659-83BC-B002DE372017}" type="pres">
      <dgm:prSet presAssocID="{1748A268-45C4-4EBB-86A5-AB7DCE22465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91A2CD-1BB3-4064-A8C1-6B99FDB44753}" type="pres">
      <dgm:prSet presAssocID="{EA3ECBE1-E673-4F68-85BE-9A59A4F918C9}" presName="composite" presStyleCnt="0"/>
      <dgm:spPr/>
    </dgm:pt>
    <dgm:pt modelId="{E21BA16D-BB00-4C6D-9E83-32982F767FEE}" type="pres">
      <dgm:prSet presAssocID="{EA3ECBE1-E673-4F68-85BE-9A59A4F918C9}" presName="imgShp" presStyleLbl="fgImgPlace1" presStyleIdx="0" presStyleCnt="1" custLinFactNeighborX="-672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E2333E7-D520-4B49-ABA2-D68ADDCB0B08}" type="pres">
      <dgm:prSet presAssocID="{EA3ECBE1-E673-4F68-85BE-9A59A4F918C9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B63041-43E2-4AA3-B9E9-3BF46FEF9629}" type="presOf" srcId="{EA3ECBE1-E673-4F68-85BE-9A59A4F918C9}" destId="{7E2333E7-D520-4B49-ABA2-D68ADDCB0B08}" srcOrd="0" destOrd="0" presId="urn:microsoft.com/office/officeart/2005/8/layout/vList3"/>
    <dgm:cxn modelId="{E8B14F7C-258A-4663-81A4-454CC0A6D27C}" type="presOf" srcId="{1748A268-45C4-4EBB-86A5-AB7DCE224653}" destId="{EB8D8749-8B51-4659-83BC-B002DE372017}" srcOrd="0" destOrd="0" presId="urn:microsoft.com/office/officeart/2005/8/layout/vList3"/>
    <dgm:cxn modelId="{9C6BE879-1B52-4F7B-8549-A0490DA769AC}" srcId="{1748A268-45C4-4EBB-86A5-AB7DCE224653}" destId="{EA3ECBE1-E673-4F68-85BE-9A59A4F918C9}" srcOrd="0" destOrd="0" parTransId="{0AE720CB-4EAD-4C2E-85F2-CC8CBB9C748F}" sibTransId="{6A9D7A01-BF13-4FB2-B7E0-8DC2ECA7C3BF}"/>
    <dgm:cxn modelId="{CC20A6DD-18A2-41D0-BD89-4D2F7C9506C3}" type="presParOf" srcId="{EB8D8749-8B51-4659-83BC-B002DE372017}" destId="{4C91A2CD-1BB3-4064-A8C1-6B99FDB44753}" srcOrd="0" destOrd="0" presId="urn:microsoft.com/office/officeart/2005/8/layout/vList3"/>
    <dgm:cxn modelId="{7D8DC6B4-D143-4363-99D7-B4FDE8A75AA4}" type="presParOf" srcId="{4C91A2CD-1BB3-4064-A8C1-6B99FDB44753}" destId="{E21BA16D-BB00-4C6D-9E83-32982F767FEE}" srcOrd="0" destOrd="0" presId="urn:microsoft.com/office/officeart/2005/8/layout/vList3"/>
    <dgm:cxn modelId="{87E87EA1-6891-40BF-AF97-852DBF8C7286}" type="presParOf" srcId="{4C91A2CD-1BB3-4064-A8C1-6B99FDB44753}" destId="{7E2333E7-D520-4B49-ABA2-D68ADDCB0B0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52DB03-317B-4208-981E-41C63E5CD07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4098A5-B322-4D3D-ACA5-5000D18A6AE1}">
      <dgm:prSet/>
      <dgm:spPr/>
      <dgm:t>
        <a:bodyPr/>
        <a:lstStyle/>
        <a:p>
          <a:pPr rtl="0"/>
          <a:r>
            <a:rPr lang="ru-RU" b="0" i="0" baseline="0" dirty="0" smtClean="0"/>
            <a:t>Недобросовестное отношение  к учению</a:t>
          </a:r>
          <a:endParaRPr lang="ru-RU" b="0" i="0" baseline="0" dirty="0"/>
        </a:p>
      </dgm:t>
    </dgm:pt>
    <dgm:pt modelId="{6D4EE149-AE89-4AF0-93B6-199BC20023E1}" type="parTrans" cxnId="{1353648F-6F96-49E3-80BC-2F1038A24D2E}">
      <dgm:prSet/>
      <dgm:spPr/>
      <dgm:t>
        <a:bodyPr/>
        <a:lstStyle/>
        <a:p>
          <a:endParaRPr lang="ru-RU"/>
        </a:p>
      </dgm:t>
    </dgm:pt>
    <dgm:pt modelId="{D220D8B4-C263-4242-B78A-7A87FBB07819}" type="sibTrans" cxnId="{1353648F-6F96-49E3-80BC-2F1038A24D2E}">
      <dgm:prSet/>
      <dgm:spPr/>
      <dgm:t>
        <a:bodyPr/>
        <a:lstStyle/>
        <a:p>
          <a:endParaRPr lang="ru-RU"/>
        </a:p>
      </dgm:t>
    </dgm:pt>
    <dgm:pt modelId="{65C1D889-D138-408E-9F6A-65E6F7E9E272}" type="pres">
      <dgm:prSet presAssocID="{9152DB03-317B-4208-981E-41C63E5CD07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6AEE5E-FF07-41FA-A436-B14BACADD1CE}" type="pres">
      <dgm:prSet presAssocID="{0F4098A5-B322-4D3D-ACA5-5000D18A6AE1}" presName="composite" presStyleCnt="0"/>
      <dgm:spPr/>
    </dgm:pt>
    <dgm:pt modelId="{8536AC83-C8E0-4A0D-A03E-44CEA155F463}" type="pres">
      <dgm:prSet presAssocID="{0F4098A5-B322-4D3D-ACA5-5000D18A6AE1}" presName="imgShp" presStyleLbl="fgImgPlace1" presStyleIdx="0" presStyleCnt="1" custLinFactNeighborX="-3859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51546D1-3DEB-459E-93FC-9A13DEE880F2}" type="pres">
      <dgm:prSet presAssocID="{0F4098A5-B322-4D3D-ACA5-5000D18A6AE1}" presName="txShp" presStyleLbl="node1" presStyleIdx="0" presStyleCnt="1" custLinFactNeighborX="4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648F-6F96-49E3-80BC-2F1038A24D2E}" srcId="{9152DB03-317B-4208-981E-41C63E5CD073}" destId="{0F4098A5-B322-4D3D-ACA5-5000D18A6AE1}" srcOrd="0" destOrd="0" parTransId="{6D4EE149-AE89-4AF0-93B6-199BC20023E1}" sibTransId="{D220D8B4-C263-4242-B78A-7A87FBB07819}"/>
    <dgm:cxn modelId="{0964D41A-E186-42BD-90A0-65A827450A48}" type="presOf" srcId="{9152DB03-317B-4208-981E-41C63E5CD073}" destId="{65C1D889-D138-408E-9F6A-65E6F7E9E272}" srcOrd="0" destOrd="0" presId="urn:microsoft.com/office/officeart/2005/8/layout/vList3"/>
    <dgm:cxn modelId="{E3D768BA-FC33-4DDA-805C-A1FFE9FFAB57}" type="presOf" srcId="{0F4098A5-B322-4D3D-ACA5-5000D18A6AE1}" destId="{451546D1-3DEB-459E-93FC-9A13DEE880F2}" srcOrd="0" destOrd="0" presId="urn:microsoft.com/office/officeart/2005/8/layout/vList3"/>
    <dgm:cxn modelId="{A556DF6E-00B4-4558-979F-FCC9CCCEE5DC}" type="presParOf" srcId="{65C1D889-D138-408E-9F6A-65E6F7E9E272}" destId="{3F6AEE5E-FF07-41FA-A436-B14BACADD1CE}" srcOrd="0" destOrd="0" presId="urn:microsoft.com/office/officeart/2005/8/layout/vList3"/>
    <dgm:cxn modelId="{9DD2B737-64F9-4AF8-9EC4-555880683BEB}" type="presParOf" srcId="{3F6AEE5E-FF07-41FA-A436-B14BACADD1CE}" destId="{8536AC83-C8E0-4A0D-A03E-44CEA155F463}" srcOrd="0" destOrd="0" presId="urn:microsoft.com/office/officeart/2005/8/layout/vList3"/>
    <dgm:cxn modelId="{657C2F55-D6D4-4E78-B614-E4EB0539CB16}" type="presParOf" srcId="{3F6AEE5E-FF07-41FA-A436-B14BACADD1CE}" destId="{451546D1-3DEB-459E-93FC-9A13DEE880F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2D1FD7-0D44-4B77-BB77-07FD6B92A70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D2929-0F5F-4897-96EB-DED212F1131C}">
      <dgm:prSet/>
      <dgm:spPr/>
      <dgm:t>
        <a:bodyPr/>
        <a:lstStyle/>
        <a:p>
          <a:pPr rtl="0"/>
          <a:r>
            <a:rPr lang="ru-RU" b="0" i="0" baseline="0" dirty="0" smtClean="0"/>
            <a:t>Недостаточный контроль родителей</a:t>
          </a:r>
          <a:endParaRPr lang="ru-RU" b="0" i="0" baseline="0" dirty="0"/>
        </a:p>
      </dgm:t>
    </dgm:pt>
    <dgm:pt modelId="{AD4F6B23-3A52-46E6-84A5-D1C85FAD426E}" type="parTrans" cxnId="{89A88408-849E-41CF-BF7B-A0EC4C43FBB8}">
      <dgm:prSet/>
      <dgm:spPr/>
      <dgm:t>
        <a:bodyPr/>
        <a:lstStyle/>
        <a:p>
          <a:endParaRPr lang="ru-RU"/>
        </a:p>
      </dgm:t>
    </dgm:pt>
    <dgm:pt modelId="{C4C342BE-7240-479F-ABA5-F763A75091F1}" type="sibTrans" cxnId="{89A88408-849E-41CF-BF7B-A0EC4C43FBB8}">
      <dgm:prSet/>
      <dgm:spPr/>
      <dgm:t>
        <a:bodyPr/>
        <a:lstStyle/>
        <a:p>
          <a:endParaRPr lang="ru-RU"/>
        </a:p>
      </dgm:t>
    </dgm:pt>
    <dgm:pt modelId="{282D03A6-1D0D-4DDF-80C2-61B125777CC3}" type="pres">
      <dgm:prSet presAssocID="{7A2D1FD7-0D44-4B77-BB77-07FD6B92A70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B50610-1F72-48C4-88DF-E73AE1F2EAA0}" type="pres">
      <dgm:prSet presAssocID="{7C2D2929-0F5F-4897-96EB-DED212F1131C}" presName="composite" presStyleCnt="0"/>
      <dgm:spPr/>
    </dgm:pt>
    <dgm:pt modelId="{6A218A9F-8249-47A5-B149-3E5A5244F603}" type="pres">
      <dgm:prSet presAssocID="{7C2D2929-0F5F-4897-96EB-DED212F1131C}" presName="imgShp" presStyleLbl="fgImgPlace1" presStyleIdx="0" presStyleCnt="1" custLinFactNeighborX="-4439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9D028CA-319D-45AC-975D-D0E785B059DC}" type="pres">
      <dgm:prSet presAssocID="{7C2D2929-0F5F-4897-96EB-DED212F1131C}" presName="txShp" presStyleLbl="node1" presStyleIdx="0" presStyleCnt="1" custLinFactY="1" custLinFactNeighborX="215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5E2ABB-9864-42EB-BF28-8327D8EB75DC}" type="presOf" srcId="{7C2D2929-0F5F-4897-96EB-DED212F1131C}" destId="{19D028CA-319D-45AC-975D-D0E785B059DC}" srcOrd="0" destOrd="0" presId="urn:microsoft.com/office/officeart/2005/8/layout/vList3"/>
    <dgm:cxn modelId="{89A88408-849E-41CF-BF7B-A0EC4C43FBB8}" srcId="{7A2D1FD7-0D44-4B77-BB77-07FD6B92A703}" destId="{7C2D2929-0F5F-4897-96EB-DED212F1131C}" srcOrd="0" destOrd="0" parTransId="{AD4F6B23-3A52-46E6-84A5-D1C85FAD426E}" sibTransId="{C4C342BE-7240-479F-ABA5-F763A75091F1}"/>
    <dgm:cxn modelId="{AE0C108C-1EBD-48AD-B97B-F09F55C7A1FF}" type="presOf" srcId="{7A2D1FD7-0D44-4B77-BB77-07FD6B92A703}" destId="{282D03A6-1D0D-4DDF-80C2-61B125777CC3}" srcOrd="0" destOrd="0" presId="urn:microsoft.com/office/officeart/2005/8/layout/vList3"/>
    <dgm:cxn modelId="{EB458622-C8B9-427A-BD5B-6AE5E2D5103D}" type="presParOf" srcId="{282D03A6-1D0D-4DDF-80C2-61B125777CC3}" destId="{F0B50610-1F72-48C4-88DF-E73AE1F2EAA0}" srcOrd="0" destOrd="0" presId="urn:microsoft.com/office/officeart/2005/8/layout/vList3"/>
    <dgm:cxn modelId="{708145D2-9A5D-42C5-B6F3-1B02A8B534B9}" type="presParOf" srcId="{F0B50610-1F72-48C4-88DF-E73AE1F2EAA0}" destId="{6A218A9F-8249-47A5-B149-3E5A5244F603}" srcOrd="0" destOrd="0" presId="urn:microsoft.com/office/officeart/2005/8/layout/vList3"/>
    <dgm:cxn modelId="{29862078-9D65-4B52-BCFD-8BED84D1A360}" type="presParOf" srcId="{F0B50610-1F72-48C4-88DF-E73AE1F2EAA0}" destId="{19D028CA-319D-45AC-975D-D0E785B059D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2D1FD7-0D44-4B77-BB77-07FD6B92A70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D2929-0F5F-4897-96EB-DED212F1131C}">
      <dgm:prSet/>
      <dgm:spPr/>
      <dgm:t>
        <a:bodyPr/>
        <a:lstStyle/>
        <a:p>
          <a:pPr rtl="0"/>
          <a:r>
            <a:rPr lang="ru-RU" b="0" i="0" baseline="0" dirty="0" smtClean="0"/>
            <a:t>Отсутствие или недостаточное взаимопонимание учащихся и учителей</a:t>
          </a:r>
          <a:endParaRPr lang="ru-RU" b="0" i="0" baseline="0" dirty="0"/>
        </a:p>
      </dgm:t>
    </dgm:pt>
    <dgm:pt modelId="{AD4F6B23-3A52-46E6-84A5-D1C85FAD426E}" type="parTrans" cxnId="{89A88408-849E-41CF-BF7B-A0EC4C43FBB8}">
      <dgm:prSet/>
      <dgm:spPr/>
      <dgm:t>
        <a:bodyPr/>
        <a:lstStyle/>
        <a:p>
          <a:endParaRPr lang="ru-RU"/>
        </a:p>
      </dgm:t>
    </dgm:pt>
    <dgm:pt modelId="{C4C342BE-7240-479F-ABA5-F763A75091F1}" type="sibTrans" cxnId="{89A88408-849E-41CF-BF7B-A0EC4C43FBB8}">
      <dgm:prSet/>
      <dgm:spPr/>
      <dgm:t>
        <a:bodyPr/>
        <a:lstStyle/>
        <a:p>
          <a:endParaRPr lang="ru-RU"/>
        </a:p>
      </dgm:t>
    </dgm:pt>
    <dgm:pt modelId="{282D03A6-1D0D-4DDF-80C2-61B125777CC3}" type="pres">
      <dgm:prSet presAssocID="{7A2D1FD7-0D44-4B77-BB77-07FD6B92A70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B50610-1F72-48C4-88DF-E73AE1F2EAA0}" type="pres">
      <dgm:prSet presAssocID="{7C2D2929-0F5F-4897-96EB-DED212F1131C}" presName="composite" presStyleCnt="0"/>
      <dgm:spPr/>
    </dgm:pt>
    <dgm:pt modelId="{6A218A9F-8249-47A5-B149-3E5A5244F603}" type="pres">
      <dgm:prSet presAssocID="{7C2D2929-0F5F-4897-96EB-DED212F1131C}" presName="imgShp" presStyleLbl="fgImgPlace1" presStyleIdx="0" presStyleCnt="1" custLinFactNeighborX="-4439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9D028CA-319D-45AC-975D-D0E785B059DC}" type="pres">
      <dgm:prSet presAssocID="{7C2D2929-0F5F-4897-96EB-DED212F1131C}" presName="txShp" presStyleLbl="node1" presStyleIdx="0" presStyleCnt="1" custLinFactY="1" custLinFactNeighborX="215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FDDFBE-7089-445A-9221-B6FAEC0536C8}" type="presOf" srcId="{7C2D2929-0F5F-4897-96EB-DED212F1131C}" destId="{19D028CA-319D-45AC-975D-D0E785B059DC}" srcOrd="0" destOrd="0" presId="urn:microsoft.com/office/officeart/2005/8/layout/vList3"/>
    <dgm:cxn modelId="{E12AE2C9-194C-4B05-B272-60E42E6AB6EA}" type="presOf" srcId="{7A2D1FD7-0D44-4B77-BB77-07FD6B92A703}" destId="{282D03A6-1D0D-4DDF-80C2-61B125777CC3}" srcOrd="0" destOrd="0" presId="urn:microsoft.com/office/officeart/2005/8/layout/vList3"/>
    <dgm:cxn modelId="{89A88408-849E-41CF-BF7B-A0EC4C43FBB8}" srcId="{7A2D1FD7-0D44-4B77-BB77-07FD6B92A703}" destId="{7C2D2929-0F5F-4897-96EB-DED212F1131C}" srcOrd="0" destOrd="0" parTransId="{AD4F6B23-3A52-46E6-84A5-D1C85FAD426E}" sibTransId="{C4C342BE-7240-479F-ABA5-F763A75091F1}"/>
    <dgm:cxn modelId="{A9D0F9AB-4D53-4996-B860-D129C5E80A43}" type="presParOf" srcId="{282D03A6-1D0D-4DDF-80C2-61B125777CC3}" destId="{F0B50610-1F72-48C4-88DF-E73AE1F2EAA0}" srcOrd="0" destOrd="0" presId="urn:microsoft.com/office/officeart/2005/8/layout/vList3"/>
    <dgm:cxn modelId="{CEFB7FE7-485C-4644-AADA-C8FE8DFE987D}" type="presParOf" srcId="{F0B50610-1F72-48C4-88DF-E73AE1F2EAA0}" destId="{6A218A9F-8249-47A5-B149-3E5A5244F603}" srcOrd="0" destOrd="0" presId="urn:microsoft.com/office/officeart/2005/8/layout/vList3"/>
    <dgm:cxn modelId="{14E18FEC-7A86-4A19-A16F-8E67DF629C73}" type="presParOf" srcId="{F0B50610-1F72-48C4-88DF-E73AE1F2EAA0}" destId="{19D028CA-319D-45AC-975D-D0E785B059D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2333E7-D520-4B49-ABA2-D68ADDCB0B08}">
      <dsp:nvSpPr>
        <dsp:cNvPr id="0" name=""/>
        <dsp:cNvSpPr/>
      </dsp:nvSpPr>
      <dsp:spPr>
        <a:xfrm rot="10800000">
          <a:off x="1356964" y="0"/>
          <a:ext cx="4465589" cy="9286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528" tIns="102870" rIns="192024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baseline="0" dirty="0" smtClean="0"/>
            <a:t>Низкая учебная мотивация</a:t>
          </a:r>
          <a:endParaRPr lang="ru-RU" sz="2700" b="0" i="0" kern="1200" baseline="0" dirty="0"/>
        </a:p>
      </dsp:txBody>
      <dsp:txXfrm rot="10800000">
        <a:off x="1356964" y="0"/>
        <a:ext cx="4465589" cy="928694"/>
      </dsp:txXfrm>
    </dsp:sp>
    <dsp:sp modelId="{E21BA16D-BB00-4C6D-9E83-32982F767FEE}">
      <dsp:nvSpPr>
        <dsp:cNvPr id="0" name=""/>
        <dsp:cNvSpPr/>
      </dsp:nvSpPr>
      <dsp:spPr>
        <a:xfrm>
          <a:off x="267773" y="0"/>
          <a:ext cx="928694" cy="9286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1546D1-3DEB-459E-93FC-9A13DEE880F2}">
      <dsp:nvSpPr>
        <dsp:cNvPr id="0" name=""/>
        <dsp:cNvSpPr/>
      </dsp:nvSpPr>
      <dsp:spPr>
        <a:xfrm rot="10800000">
          <a:off x="2000254" y="0"/>
          <a:ext cx="5368208" cy="15716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044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baseline="0" dirty="0" smtClean="0"/>
            <a:t>Недобросовестное отношение  к учению</a:t>
          </a:r>
          <a:endParaRPr lang="ru-RU" sz="3300" b="0" i="0" kern="1200" baseline="0" dirty="0"/>
        </a:p>
      </dsp:txBody>
      <dsp:txXfrm rot="10800000">
        <a:off x="2000254" y="0"/>
        <a:ext cx="5368208" cy="1571628"/>
      </dsp:txXfrm>
    </dsp:sp>
    <dsp:sp modelId="{8536AC83-C8E0-4A0D-A03E-44CEA155F463}">
      <dsp:nvSpPr>
        <dsp:cNvPr id="0" name=""/>
        <dsp:cNvSpPr/>
      </dsp:nvSpPr>
      <dsp:spPr>
        <a:xfrm>
          <a:off x="352681" y="0"/>
          <a:ext cx="1571628" cy="15716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028CA-319D-45AC-975D-D0E785B059DC}">
      <dsp:nvSpPr>
        <dsp:cNvPr id="0" name=""/>
        <dsp:cNvSpPr/>
      </dsp:nvSpPr>
      <dsp:spPr>
        <a:xfrm rot="10800000">
          <a:off x="1475837" y="0"/>
          <a:ext cx="4418083" cy="1071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2529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/>
            <a:t>Недостаточный контроль родителей</a:t>
          </a:r>
          <a:endParaRPr lang="ru-RU" sz="2800" b="0" i="0" kern="1200" baseline="0" dirty="0"/>
        </a:p>
      </dsp:txBody>
      <dsp:txXfrm rot="10800000">
        <a:off x="1475837" y="0"/>
        <a:ext cx="4418083" cy="1071561"/>
      </dsp:txXfrm>
    </dsp:sp>
    <dsp:sp modelId="{6A218A9F-8249-47A5-B149-3E5A5244F603}">
      <dsp:nvSpPr>
        <dsp:cNvPr id="0" name=""/>
        <dsp:cNvSpPr/>
      </dsp:nvSpPr>
      <dsp:spPr>
        <a:xfrm>
          <a:off x="369182" y="0"/>
          <a:ext cx="1071561" cy="10715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D028CA-319D-45AC-975D-D0E785B059DC}">
      <dsp:nvSpPr>
        <dsp:cNvPr id="0" name=""/>
        <dsp:cNvSpPr/>
      </dsp:nvSpPr>
      <dsp:spPr>
        <a:xfrm rot="10800000">
          <a:off x="1779450" y="0"/>
          <a:ext cx="4940652" cy="17145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052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/>
            <a:t>Отсутствие или недостаточное взаимопонимание учащихся и учителей</a:t>
          </a:r>
          <a:endParaRPr lang="ru-RU" sz="2800" b="0" i="0" kern="1200" baseline="0" dirty="0"/>
        </a:p>
      </dsp:txBody>
      <dsp:txXfrm rot="10800000">
        <a:off x="1779450" y="0"/>
        <a:ext cx="4940652" cy="1714511"/>
      </dsp:txXfrm>
    </dsp:sp>
    <dsp:sp modelId="{6A218A9F-8249-47A5-B149-3E5A5244F603}">
      <dsp:nvSpPr>
        <dsp:cNvPr id="0" name=""/>
        <dsp:cNvSpPr/>
      </dsp:nvSpPr>
      <dsp:spPr>
        <a:xfrm>
          <a:off x="54612" y="0"/>
          <a:ext cx="1714511" cy="171451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3DE8B4-5F15-4270-8348-230E51CAF794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D30B27-535E-43D7-92DE-1468A5AD2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214290"/>
            <a:ext cx="5857916" cy="3681418"/>
          </a:xfrm>
        </p:spPr>
        <p:txBody>
          <a:bodyPr/>
          <a:lstStyle/>
          <a:p>
            <a:pPr algn="ctr"/>
            <a:r>
              <a:rPr lang="ru-RU" sz="6000" dirty="0" smtClean="0"/>
              <a:t>Успешность обучения: от чего она зависит?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357694"/>
            <a:ext cx="6215106" cy="2318028"/>
          </a:xfrm>
        </p:spPr>
        <p:txBody>
          <a:bodyPr>
            <a:normAutofit fontScale="92500"/>
          </a:bodyPr>
          <a:lstStyle/>
          <a:p>
            <a:pPr algn="l"/>
            <a:r>
              <a:rPr lang="ru-RU" sz="2800" dirty="0" smtClean="0"/>
              <a:t>Успех в учении – это единственный источник внутренних сил, рождающих энергию для преодоления трудностей, желания учиться.</a:t>
            </a:r>
          </a:p>
          <a:p>
            <a:r>
              <a:rPr lang="ru-RU" sz="2800" dirty="0" smtClean="0"/>
              <a:t>В.А. Сухомлинский</a:t>
            </a:r>
          </a:p>
          <a:p>
            <a:pPr algn="l"/>
            <a:endParaRPr lang="ru-RU" dirty="0"/>
          </a:p>
        </p:txBody>
      </p:sp>
      <p:pic>
        <p:nvPicPr>
          <p:cNvPr id="4" name="Рисунок 3" descr="f44b56a4ea5e5db0d97a3ae2802c353b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146" t="4500" r="19512" b="8499"/>
          <a:stretch>
            <a:fillRect/>
          </a:stretch>
        </p:blipFill>
        <p:spPr>
          <a:xfrm>
            <a:off x="0" y="1000108"/>
            <a:ext cx="2641974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Уровень мотивации учебной деятельности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6143668" cy="128588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Познавательные мотивы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7239000" cy="4071966"/>
          </a:xfrm>
        </p:spPr>
        <p:txBody>
          <a:bodyPr>
            <a:noAutofit/>
          </a:bodyPr>
          <a:lstStyle/>
          <a:p>
            <a:r>
              <a:rPr lang="ru-RU" sz="4400" dirty="0" smtClean="0"/>
              <a:t>Широкие познавательные мотивы</a:t>
            </a:r>
          </a:p>
          <a:p>
            <a:r>
              <a:rPr lang="ru-RU" sz="4400" dirty="0" err="1" smtClean="0"/>
              <a:t>Учебно</a:t>
            </a:r>
            <a:r>
              <a:rPr lang="ru-RU" sz="4400" dirty="0" smtClean="0"/>
              <a:t> - познавательные мотивы</a:t>
            </a:r>
          </a:p>
          <a:p>
            <a:r>
              <a:rPr lang="ru-RU" sz="4400" dirty="0" smtClean="0"/>
              <a:t>Мотивы самообразования</a:t>
            </a:r>
            <a:endParaRPr lang="ru-RU" sz="4400" dirty="0"/>
          </a:p>
        </p:txBody>
      </p:sp>
      <p:pic>
        <p:nvPicPr>
          <p:cNvPr id="5" name="Рисунок 4" descr="маркова а.к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14290"/>
            <a:ext cx="1857388" cy="243937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Познавательные мотивы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7239000" cy="5170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7358082" y="1071546"/>
            <a:ext cx="1571628" cy="1571628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Социальные мотивы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770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/>
              <a:t>Широкие социальные мотивы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Узкие социальные мотивы или позиционные</a:t>
            </a:r>
          </a:p>
          <a:p>
            <a:pPr>
              <a:lnSpc>
                <a:spcPct val="150000"/>
              </a:lnSpc>
            </a:pPr>
            <a:r>
              <a:rPr lang="ru-RU" sz="4000" dirty="0" smtClean="0"/>
              <a:t>Мотивы социального сотрудничества</a:t>
            </a:r>
            <a:endParaRPr lang="ru-RU" sz="4000" dirty="0"/>
          </a:p>
        </p:txBody>
      </p:sp>
      <p:pic>
        <p:nvPicPr>
          <p:cNvPr id="5" name="Рисунок 4" descr="маркова а.к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3643314"/>
            <a:ext cx="1857388" cy="243937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143636" y="621508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А.К.Маркова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Социальные мотивы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7239000" cy="5170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7286644" y="1214422"/>
            <a:ext cx="1571628" cy="1571628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Поможем детям учится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2852936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Несколько полезных советов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251[0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996952"/>
            <a:ext cx="2394198" cy="319613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4000504"/>
            <a:ext cx="7572428" cy="26146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   «Дети должны делать то, что, хотят, а хотеть они должны то, что хочет педагог»</a:t>
            </a:r>
          </a:p>
          <a:p>
            <a:pPr algn="r"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Жан-Жак Руссо</a:t>
            </a:r>
          </a:p>
          <a:p>
            <a:endParaRPr lang="ru-RU" dirty="0"/>
          </a:p>
        </p:txBody>
      </p:sp>
      <p:pic>
        <p:nvPicPr>
          <p:cNvPr id="6" name="Содержимое 5" descr="жан- жак руссо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42852"/>
            <a:ext cx="2857500" cy="3781425"/>
          </a:xfr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242048" cy="171450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Критерии успешности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2928934"/>
            <a:ext cx="3663316" cy="4572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Успеваемость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357686" y="3286124"/>
            <a:ext cx="3520440" cy="153827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Учебная</a:t>
            </a:r>
          </a:p>
          <a:p>
            <a:r>
              <a:rPr lang="ru-RU" sz="4000" dirty="0" smtClean="0"/>
              <a:t> мотивация</a:t>
            </a:r>
            <a:endParaRPr lang="ru-RU" sz="4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143372" y="2143116"/>
            <a:ext cx="1785950" cy="1000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2143108" y="2143116"/>
            <a:ext cx="2071702" cy="5715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ans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857628"/>
            <a:ext cx="2119314" cy="282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r"/>
            <a:r>
              <a:rPr lang="ru-RU" sz="5400" dirty="0" smtClean="0"/>
              <a:t>Наши успехи</a:t>
            </a:r>
            <a:endParaRPr lang="ru-RU" sz="5400" dirty="0"/>
          </a:p>
        </p:txBody>
      </p:sp>
      <p:pic>
        <p:nvPicPr>
          <p:cNvPr id="5" name="Рисунок 4" descr="ques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85728"/>
            <a:ext cx="1714512" cy="1593488"/>
          </a:xfrm>
          <a:prstGeom prst="rect">
            <a:avLst/>
          </a:prstGeom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86314" y="128586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Успеваемость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5400" dirty="0" smtClean="0"/>
              <a:t>Наши успехи</a:t>
            </a:r>
            <a:endParaRPr lang="ru-RU" sz="4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57686" y="157161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Качество Знаний</a:t>
            </a:r>
            <a:endParaRPr lang="ru-RU" sz="2400" b="1" dirty="0"/>
          </a:p>
        </p:txBody>
      </p:sp>
      <p:pic>
        <p:nvPicPr>
          <p:cNvPr id="7" name="Рисунок 6" descr="ques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290"/>
            <a:ext cx="1857388" cy="1726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ru-RU" sz="5400" dirty="0" smtClean="0"/>
              <a:t>Наши успехи</a:t>
            </a:r>
            <a:endParaRPr lang="ru-RU" sz="5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239000" cy="4533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067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класс</a:t>
                      </a:r>
                    </a:p>
                    <a:p>
                      <a:pPr algn="ctr"/>
                      <a:r>
                        <a:rPr lang="ru-RU" dirty="0" smtClean="0"/>
                        <a:t>1 четверть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класс</a:t>
                      </a:r>
                    </a:p>
                    <a:p>
                      <a:pPr algn="ctr"/>
                      <a:r>
                        <a:rPr lang="ru-RU" dirty="0" smtClean="0"/>
                        <a:t>2 четверть</a:t>
                      </a:r>
                      <a:endParaRPr lang="ru-RU" dirty="0"/>
                    </a:p>
                  </a:txBody>
                  <a:tcPr/>
                </a:tc>
              </a:tr>
              <a:tr h="90678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 «5»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90678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 «4» и «5»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90678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 одной «3»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90678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Неуспевающие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1172574093R7CiUB.jpg"/>
          <p:cNvPicPr>
            <a:picLocks noChangeAspect="1"/>
          </p:cNvPicPr>
          <p:nvPr/>
        </p:nvPicPr>
        <p:blipFill>
          <a:blip r:embed="rId2" cstate="print"/>
          <a:srcRect l="10714" r="14286" b="14667"/>
          <a:stretch>
            <a:fillRect/>
          </a:stretch>
        </p:blipFill>
        <p:spPr>
          <a:xfrm>
            <a:off x="500034" y="142852"/>
            <a:ext cx="2000264" cy="1360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72066" y="3789040"/>
            <a:ext cx="4071934" cy="105726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Причины</a:t>
            </a:r>
            <a:endParaRPr lang="ru-RU" sz="60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835696" y="5445224"/>
            <a:ext cx="6592214" cy="105726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неуспеваемости</a:t>
            </a:r>
            <a:endParaRPr kumimoji="0" lang="ru-RU" sz="6000" b="1" i="0" u="none" strike="noStrike" kern="1200" cap="all" spc="0" normalizeH="0" baseline="0" noProof="0" dirty="0">
              <a:ln w="500">
                <a:solidFill>
                  <a:schemeClr val="tx2">
                    <a:shade val="10000"/>
                    <a:satMod val="135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questi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512" r="3512"/>
          <a:stretch>
            <a:fillRect/>
          </a:stretch>
        </p:blipFill>
        <p:spPr/>
      </p:pic>
      <p:pic>
        <p:nvPicPr>
          <p:cNvPr id="10" name="Рисунок 9" descr="answer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2924" y="280368"/>
            <a:ext cx="2307468" cy="307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642910" y="357166"/>
          <a:ext cx="6715172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571472" y="1500174"/>
          <a:ext cx="8072494" cy="1571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428596" y="3429000"/>
          <a:ext cx="6643734" cy="107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214414" y="4857760"/>
          <a:ext cx="7429552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001056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Мотивация учения – 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это внутренняя потребность ученика 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       учиться.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 descr="ed09e71b-d104-43e8-9a40-0a1f049a3e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617621"/>
            <a:ext cx="2428892" cy="3968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5267340" cy="1928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Мотивы</a:t>
            </a:r>
            <a:br>
              <a:rPr lang="ru-RU" sz="6600" dirty="0" smtClean="0"/>
            </a:br>
            <a:r>
              <a:rPr lang="ru-RU" sz="6600" dirty="0" smtClean="0"/>
              <a:t>учения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7239000" cy="4214842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Познавательные мотивы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5400" dirty="0" smtClean="0"/>
              <a:t>Социальные мотивы</a:t>
            </a:r>
          </a:p>
          <a:p>
            <a:pPr>
              <a:buNone/>
            </a:pPr>
            <a:endParaRPr lang="ru-RU" sz="5400" dirty="0"/>
          </a:p>
        </p:txBody>
      </p:sp>
      <p:pic>
        <p:nvPicPr>
          <p:cNvPr id="5" name="Рисунок 4" descr="Л.И.Божович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14290"/>
            <a:ext cx="2409825" cy="3276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572264" y="371475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Л.И. </a:t>
            </a:r>
            <a:r>
              <a:rPr lang="ru-RU" dirty="0" err="1" smtClean="0"/>
              <a:t>Божович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349</TotalTime>
  <Words>184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Успешность обучения: от чего она зависит?</vt:lpstr>
      <vt:lpstr>Критерии успешности</vt:lpstr>
      <vt:lpstr>Наши успехи</vt:lpstr>
      <vt:lpstr>Наши успехи</vt:lpstr>
      <vt:lpstr>Наши успехи</vt:lpstr>
      <vt:lpstr>Причины</vt:lpstr>
      <vt:lpstr>Слайд 7</vt:lpstr>
      <vt:lpstr>Слайд 8</vt:lpstr>
      <vt:lpstr>Мотивы учения</vt:lpstr>
      <vt:lpstr>Уровень мотивации учебной деятельности</vt:lpstr>
      <vt:lpstr>Познавательные мотивы</vt:lpstr>
      <vt:lpstr>Познавательные мотивы</vt:lpstr>
      <vt:lpstr>Социальные мотивы</vt:lpstr>
      <vt:lpstr>Социальные мотивы</vt:lpstr>
      <vt:lpstr>Поможем детям учится</vt:lpstr>
      <vt:lpstr>Слайд 16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Овсева</cp:lastModifiedBy>
  <cp:revision>41</cp:revision>
  <dcterms:created xsi:type="dcterms:W3CDTF">2011-01-19T09:38:39Z</dcterms:created>
  <dcterms:modified xsi:type="dcterms:W3CDTF">2011-02-13T07:01:53Z</dcterms:modified>
</cp:coreProperties>
</file>