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80" r:id="rId9"/>
    <p:sldId id="265" r:id="rId10"/>
    <p:sldId id="266" r:id="rId11"/>
    <p:sldId id="267" r:id="rId12"/>
    <p:sldId id="268" r:id="rId13"/>
    <p:sldId id="269" r:id="rId14"/>
    <p:sldId id="270" r:id="rId15"/>
    <p:sldId id="281" r:id="rId16"/>
    <p:sldId id="271" r:id="rId17"/>
    <p:sldId id="272" r:id="rId18"/>
    <p:sldId id="282" r:id="rId19"/>
    <p:sldId id="273" r:id="rId20"/>
    <p:sldId id="283" r:id="rId21"/>
    <p:sldId id="284" r:id="rId22"/>
    <p:sldId id="285" r:id="rId23"/>
    <p:sldId id="286" r:id="rId24"/>
    <p:sldId id="274" r:id="rId25"/>
    <p:sldId id="275" r:id="rId26"/>
    <p:sldId id="276" r:id="rId27"/>
    <p:sldId id="277" r:id="rId28"/>
    <p:sldId id="278" r:id="rId29"/>
    <p:sldId id="287" r:id="rId30"/>
    <p:sldId id="279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FB"/>
    <a:srgbClr val="F7FEFF"/>
    <a:srgbClr val="FF6699"/>
    <a:srgbClr val="FF3399"/>
    <a:srgbClr val="660066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2420938"/>
            <a:ext cx="9144000" cy="2303462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6699"/>
          </a:solidFill>
          <a:ln w="9525">
            <a:solidFill>
              <a:srgbClr val="FF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2133600"/>
            <a:ext cx="9144000" cy="23034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660066"/>
          </a:solid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32313"/>
            <a:ext cx="6400800" cy="14890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E14C1A-BF95-40FB-8C54-2EEB719DAC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1844675"/>
            <a:ext cx="9144000" cy="23034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42C53-6C6C-4269-8297-FD10047F9D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D6F4F-C15A-455E-852C-8D0F7FAAF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AC10FD-52C8-4BB2-A626-30BAAF97C1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4D8AE9-6898-4342-AB59-4452C38D7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90A69-61E4-4E25-A924-FC54296C2F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D34F-2A07-4B5B-8DAE-DF5387A011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85881-CF1F-405D-B387-3986A5CF74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8E238-D6B0-4AAF-BDD9-0C49E6B23C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8D01E-9D99-4BD8-818B-D2A07E7B4C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379AA-67B4-4CEC-B5D0-978820FFBA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3D0AA-3A6B-4E94-AA37-63D56CE5DD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6B190-4E8A-44D9-AD98-9F03364F8F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156255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59563" y="5013325"/>
            <a:ext cx="2314575" cy="12858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95288" y="1484313"/>
            <a:ext cx="8353425" cy="4681537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0" y="-26988"/>
            <a:ext cx="9144000" cy="2276476"/>
            <a:chOff x="0" y="-17"/>
            <a:chExt cx="5760" cy="1434"/>
          </a:xfrm>
        </p:grpSpPr>
        <p:sp>
          <p:nvSpPr>
            <p:cNvPr id="1043" name="AutoShape 19"/>
            <p:cNvSpPr>
              <a:spLocks noChangeArrowheads="1"/>
            </p:cNvSpPr>
            <p:nvPr userDrawn="1"/>
          </p:nvSpPr>
          <p:spPr bwMode="auto">
            <a:xfrm>
              <a:off x="0" y="164"/>
              <a:ext cx="5760" cy="125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6699"/>
            </a:solidFill>
            <a:ln w="9525">
              <a:solidFill>
                <a:srgbClr val="FF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AutoShape 18"/>
            <p:cNvSpPr>
              <a:spLocks noChangeArrowheads="1"/>
            </p:cNvSpPr>
            <p:nvPr userDrawn="1"/>
          </p:nvSpPr>
          <p:spPr bwMode="auto">
            <a:xfrm>
              <a:off x="0" y="73"/>
              <a:ext cx="5760" cy="125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AutoShape 13"/>
            <p:cNvSpPr>
              <a:spLocks noChangeArrowheads="1"/>
            </p:cNvSpPr>
            <p:nvPr userDrawn="1"/>
          </p:nvSpPr>
          <p:spPr bwMode="auto">
            <a:xfrm>
              <a:off x="0" y="-17"/>
              <a:ext cx="5760" cy="125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1FA0A2D-D408-41D4-AD64-DF4ECCE913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928802"/>
            <a:ext cx="7772400" cy="2957532"/>
          </a:xfrm>
        </p:spPr>
        <p:txBody>
          <a:bodyPr/>
          <a:lstStyle/>
          <a:p>
            <a:r>
              <a:rPr lang="ru-RU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ПРОГРАММА РАЗВИТИЯ</a:t>
            </a:r>
            <a:br>
              <a:rPr lang="ru-RU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ГООУ «Зеленоборский детский дом» </a:t>
            </a:r>
            <a:br>
              <a:rPr lang="ru-RU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 2010 – 2012 годы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Характеристика контингента воспитанников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8686800" cy="4352925"/>
          </a:xfrm>
        </p:spPr>
        <p:txBody>
          <a:bodyPr/>
          <a:lstStyle/>
          <a:p>
            <a:r>
              <a:rPr lang="ru-RU" sz="2800" b="1" dirty="0"/>
              <a:t>В  детском доме воспитывается </a:t>
            </a:r>
            <a:r>
              <a:rPr lang="ru-RU" sz="2800" b="1" dirty="0" smtClean="0"/>
              <a:t>  </a:t>
            </a:r>
            <a:r>
              <a:rPr lang="ru-RU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44</a:t>
            </a:r>
            <a:r>
              <a:rPr lang="ru-RU" sz="2800" b="1" dirty="0" smtClean="0"/>
              <a:t> </a:t>
            </a:r>
            <a:r>
              <a:rPr lang="ru-RU" sz="2800" b="1" dirty="0"/>
              <a:t>воспитанника. Анализ контингента воспитанников показывает, что только 20 % являются круглыми сиротами,  2 % по  заявлению  матери. 78 % детей составляют категорию социальных сирот. </a:t>
            </a:r>
          </a:p>
          <a:p>
            <a:r>
              <a:rPr lang="ru-RU" sz="2800" b="1" dirty="0"/>
              <a:t>Воспитанники детского дома имеют негативный семейный опыт межличностного общения, асоциального поведения.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Основные проблемы воспитанников: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357430"/>
            <a:ext cx="8372476" cy="31972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а) </a:t>
            </a:r>
            <a:r>
              <a:rPr lang="ru-RU" sz="2000" b="1" i="1" dirty="0"/>
              <a:t>Психологического характера</a:t>
            </a:r>
            <a:r>
              <a:rPr lang="ru-RU" sz="2000" b="1" dirty="0"/>
              <a:t> – тревожность, вялость эмоциональной сферы, слабое развитие коммуникативной сферы, преобладание защитных  форм поведения в конфликтных ситуациях, часто </a:t>
            </a:r>
            <a:r>
              <a:rPr lang="ru-RU" sz="2000" b="1" dirty="0" smtClean="0"/>
              <a:t>агрессия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б) </a:t>
            </a:r>
            <a:r>
              <a:rPr lang="ru-RU" sz="2000" b="1" i="1" dirty="0"/>
              <a:t>Социального характера</a:t>
            </a:r>
            <a:r>
              <a:rPr lang="ru-RU" sz="2000" b="1" dirty="0"/>
              <a:t> – низкая активность, неуверенность в ценностных ориентирах, часто потребительское отношение (мне должны), слабо развитые навыки самообслуживания.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в) </a:t>
            </a:r>
            <a:r>
              <a:rPr lang="ru-RU" sz="2000" b="1" i="1" dirty="0"/>
              <a:t>Педагогического характера</a:t>
            </a:r>
            <a:r>
              <a:rPr lang="ru-RU" sz="2000" b="1" dirty="0"/>
              <a:t> – асоциальное поведение, опыт употребления алкоголя, курения, употребление нецензурных выражений, негативные последствия прежней жизни в семье; неумение, часто нежелание учиться.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Материальная база детского </a:t>
            </a:r>
            <a: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дома</a:t>
            </a:r>
            <a:endParaRPr lang="ru-RU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000240"/>
            <a:ext cx="8229600" cy="4352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dirty="0"/>
              <a:t>В детском доме оборудовано  4 группы, в каждой есть спальные комнаты, игровая, туалетное помещение,  бытовая  и  сушилка. Имеются библиотека, медицинский кабинет, столовая, кухня, прачечная, склады для одежды и продуктов,  служебные кабинеты для педагогов, актовый  зал, дискотека,  тренажерный  зал, швейный  класс.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Материальная база   детского дома включает в себя всю необходимую технику и оборудование для проживания и воспитания детей: телевизоры, холодильники, компьютеры,   видеокамеру, фотоаппарат, спортивные  тренажёры, велосипеды, музыкальные инструменты. Детский дом располагает 2 автотранспортными средствами.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Особенности образовательного </a:t>
            </a:r>
            <a: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процесса</a:t>
            </a:r>
            <a:endParaRPr lang="ru-RU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071678"/>
            <a:ext cx="8472518" cy="4352925"/>
          </a:xfrm>
        </p:spPr>
        <p:txBody>
          <a:bodyPr/>
          <a:lstStyle/>
          <a:p>
            <a:r>
              <a:rPr lang="ru-RU" sz="2800" b="1" dirty="0"/>
              <a:t>Воспитанники школьного возраста обучаются в 1 – 11 классах общеобразовательных  6, 18  школах.</a:t>
            </a:r>
          </a:p>
          <a:p>
            <a:r>
              <a:rPr lang="ru-RU" sz="2800" b="1" dirty="0"/>
              <a:t>С педагогическими коллективами школ установлено тесное </a:t>
            </a:r>
            <a:r>
              <a:rPr lang="ru-RU" sz="2800" b="1" dirty="0" err="1"/>
              <a:t>взаимосотрудничество</a:t>
            </a:r>
            <a:r>
              <a:rPr lang="ru-RU" sz="2800" b="1" dirty="0"/>
              <a:t> для успешной организации работы школьников, усвоения ими учебных программ,  создания положительного  микроклимата в классах.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7158" y="285728"/>
            <a:ext cx="77860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Воспитательная деятельность </a:t>
            </a:r>
            <a:endParaRPr lang="ru-RU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  <a:p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в </a:t>
            </a: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детском доме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00034" y="1857364"/>
            <a:ext cx="73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планируется по следующим основным направлениям: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00034" y="2428868"/>
            <a:ext cx="1863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+mn-lt"/>
              </a:rPr>
              <a:t>нравственное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00034" y="2857496"/>
            <a:ext cx="18501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+mn-lt"/>
              </a:rPr>
              <a:t>эстетическое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00034" y="3214686"/>
            <a:ext cx="1311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+mn-lt"/>
              </a:rPr>
              <a:t>трудовое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071802" y="2571744"/>
            <a:ext cx="2138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+mn-lt"/>
              </a:rPr>
              <a:t>патриотическое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071802" y="2928934"/>
            <a:ext cx="35321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latin typeface="+mn-lt"/>
              </a:rPr>
              <a:t>сохранение и укрепление здоровья воспитанников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57158" y="3714752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+mn-lt"/>
              </a:rPr>
              <a:t>Разработаны и внедрены в воспитательный процесс  программы </a:t>
            </a:r>
            <a:r>
              <a:rPr lang="ru-RU" sz="1600" b="1" dirty="0" smtClean="0">
                <a:latin typeface="+mn-lt"/>
              </a:rPr>
              <a:t>по  </a:t>
            </a:r>
            <a:r>
              <a:rPr lang="ru-RU" sz="1600" b="1" dirty="0">
                <a:latin typeface="+mn-lt"/>
              </a:rPr>
              <a:t>подготовке к будущей самостоятельной жизни воспитанников детского дома  «Я хозяин», программа  по  коррекции  недостатков  личностного  развития,  на  снятие  вторичных  дефектов  и  наслоений,  осложняющих  процесс  интеграции  подростка  в  общество «Я  другой».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28596" y="5214950"/>
            <a:ext cx="82868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Приоритетным направлением в воспитательной работе является развитие  индивидуальных творческих способностей.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 этой целью работают  объединения по </a:t>
            </a:r>
            <a: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интересам</a:t>
            </a:r>
            <a:endParaRPr lang="ru-RU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0034" y="592933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kern="0" dirty="0">
                <a:latin typeface="+mn-lt"/>
              </a:rPr>
              <a:t> </a:t>
            </a:r>
            <a:r>
              <a:rPr lang="ru-RU" b="1" kern="0" dirty="0" smtClean="0">
                <a:latin typeface="+mn-lt"/>
              </a:rPr>
              <a:t>    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Большое  значение  в  детском  доме  уделяется  оздоровительной  работе  по  этому  направлению  в  детском  доме  ведутся занятия   по  общей  физической  подготовке.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0" y="2928934"/>
            <a:ext cx="85153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/>
              <a:t>       Вторым </a:t>
            </a:r>
            <a:r>
              <a:rPr lang="ru-RU" sz="1800" dirty="0"/>
              <a:t>важным аспектом  в развитии творческих способностей подростков является  занятие кружка «Лоскуток &amp;  </a:t>
            </a:r>
            <a:r>
              <a:rPr lang="ru-RU" sz="1800" dirty="0" err="1"/>
              <a:t>лоскуток</a:t>
            </a:r>
            <a:r>
              <a:rPr lang="ru-RU" sz="1800" dirty="0"/>
              <a:t>».  Изделия, изготовленные воспитанниками, удивляют своей необычностью, оригинальностью исполнения, высоким качеством. В течение всего пребывания в детском доме девочки и некоторые мальчики являются активными участниками кружка, на занятиях которого  происходит развитие  необходимых качеств личности: терпения, усидчивости, умения моделировать, планировать последовательность работы, выбирать материал, цвет, предвидеть результаты труда, воплощать замысел в получении конечного продукта.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28596" y="2000240"/>
            <a:ext cx="8286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latin typeface="+mn-lt"/>
              </a:rPr>
              <a:t>Эстетическое  </a:t>
            </a:r>
            <a:r>
              <a:rPr lang="ru-RU" dirty="0">
                <a:latin typeface="+mn-lt"/>
              </a:rPr>
              <a:t>воспитание  детей  осуществляется  по программам  кружка  по  вокалу «ВЕСЕЛЫЙ  МИКРОФОН»,  по  музыкальному  воспитанию  «Музыка  всюду  слышна»,  «Мир  танца».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Социальный заказ и ожидаемые результаты развития детского </a:t>
            </a:r>
            <a:r>
              <a:rPr lang="ru-RU" sz="32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дома</a:t>
            </a:r>
            <a:endParaRPr lang="ru-RU" sz="32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500306"/>
            <a:ext cx="8358246" cy="329883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  Социальный заказ мы понимаем  как </a:t>
            </a:r>
            <a:r>
              <a:rPr lang="ru-RU" sz="2800" dirty="0" err="1"/>
              <a:t>спрогнозируемый</a:t>
            </a:r>
            <a:r>
              <a:rPr lang="ru-RU" sz="2800" dirty="0"/>
              <a:t> комплекс общих требований общества к воспитаннику ко времени выпуска его из детского дома как компетентной, социально-интегрированной и мобильной личности, способной к полноценному и эффективному участию в общественной и профессиональной </a:t>
            </a:r>
            <a:r>
              <a:rPr lang="ru-RU" sz="2800" dirty="0" smtClean="0"/>
              <a:t>жизнедеятельности</a:t>
            </a:r>
            <a:endParaRPr lang="ru-RU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Концепция развития детского дома.</a:t>
            </a:r>
            <a:br>
              <a:rPr lang="ru-RU" sz="3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Миссия детского дома.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1678"/>
            <a:ext cx="8786842" cy="322739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Процесс </a:t>
            </a:r>
            <a:r>
              <a:rPr lang="ru-RU" sz="2400" b="1" dirty="0"/>
              <a:t>развития должен способствовать главной цели работы детского дома: психологической реабилитации и социальной адаптации детей-сирот и детей, оставшихся без попечения родителей, и её конечному результату: подготовить воспитанника детского дома, способного самоопределяться по отношению к окружающему миру, занять достойное место в обществе, обрести своё собственное лицо. </a:t>
            </a:r>
            <a:endParaRPr lang="ru-RU" sz="2400" b="1" dirty="0" smtClean="0"/>
          </a:p>
          <a:p>
            <a:pPr>
              <a:spcBef>
                <a:spcPts val="0"/>
              </a:spcBef>
            </a:pPr>
            <a:r>
              <a:rPr lang="ru-RU" sz="2400" b="1" dirty="0" smtClean="0"/>
              <a:t>Должны </a:t>
            </a:r>
            <a:r>
              <a:rPr lang="ru-RU" sz="2400" b="1" dirty="0"/>
              <a:t>создать детский дом личностного роста – это главный ориентир, который определяет  развитие детского дома.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00024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n-lt"/>
              </a:rPr>
              <a:t>В определении перспектив развития детского дома мы исходим из того, что развитие, как таковое, не должно заменять функционирование, которое позволяет добиваться стабильных результатов благодаря  устоявшимся условиям работы: в целом удовлетворительному состоянию программно-методического и материального обеспечения и уже сформировавшемуся кадровому составу. Развитие детского дома должно органически входить в систему наших ценностей, традиций и устоявшемуся укладу детского дома.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Основные цели </a:t>
            </a:r>
            <a:r>
              <a:rPr lang="ru-RU" sz="4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развития</a:t>
            </a:r>
            <a:endParaRPr lang="ru-RU" sz="48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357430"/>
            <a:ext cx="8501122" cy="292895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b="1" dirty="0"/>
              <a:t>Приоритетными идеями, которые позволяют раскрыть сущность основных направлений развития детского дома, являются: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Идея обновления воспитательного процесса посредством модернизации основных компонентов образовательной практики (содержания, технологий).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Идея личностного роста всех субъектов воспитательного процесса.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Идея воспитания детей посредством приоритетного направления: развития творческих способностей по интересам, эстетического вкуса, духовной направленности.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Идея построения </a:t>
            </a:r>
            <a:r>
              <a:rPr lang="ru-RU" sz="1800" b="1" dirty="0" err="1"/>
              <a:t>здоровьесберегающей</a:t>
            </a:r>
            <a:r>
              <a:rPr lang="ru-RU" sz="1800" b="1" dirty="0"/>
              <a:t> среды в детском доме.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Идея </a:t>
            </a:r>
            <a:r>
              <a:rPr lang="ru-RU" sz="1800" b="1" dirty="0" err="1"/>
              <a:t>медико-социально-психолого-педагогического</a:t>
            </a:r>
            <a:r>
              <a:rPr lang="ru-RU" sz="1800" b="1" dirty="0"/>
              <a:t> сопровождения воспитанников.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Идея совершенствования работы по патронатному воспитанию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Паспорт программы развития детского дома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428868"/>
            <a:ext cx="8372476" cy="2197097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dirty="0"/>
              <a:t>   Настоящая программа определяет стратегию развития детского дома и действия по её реализации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Выстраивая концепцию развития детского дома, мы ориентируемся на два взаимосвязанных аспекта: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6"/>
            <a:ext cx="8929718" cy="185738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личностный рост воспитанника и создание воспитательно-образовательной среды, способствующей  духовному, нравственному, эстетическому и физическому развитию воспитанников.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000504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Это логично подвело нас к определению предвосхищаемого образа выпускника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78632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как компетентной, социально интегрированной и мобильной личности, способной к полноценному и эффективному участию в общественной и профессиональной жизнедеятельности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928802"/>
            <a:ext cx="371477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sz="1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+mn-lt"/>
              </a:rPr>
              <a:t>Компетенции: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+mn-lt"/>
              </a:rPr>
              <a:t>деятельно-коммуникативные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+mn-lt"/>
              </a:rPr>
              <a:t>ценностно-ориентированные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7148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Мы определили такие его составляющие, как компетенции и качества личности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8934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+mn-lt"/>
              </a:rPr>
              <a:t>Деятельно-коммуникативные компетенции проявляются в способности выпускников к сотрудничеству и творчеству для достижения конкретных задач, в умении управлять собой, анализировать и организовывать деятельность, принимать рациональные решения. </a:t>
            </a:r>
            <a:endParaRPr lang="ru-RU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000372"/>
            <a:ext cx="4143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+mn-lt"/>
              </a:rPr>
              <a:t>Ценностно-ориентированные компетенции включают знания о нормах поведения, общечеловеческих ценностях, традициях культуры, систему отношений к миру, к себе, к обществу, основанную на потребностях, мотивах, эмоционально-ценностных  ориентациях личности.</a:t>
            </a:r>
            <a:endParaRPr lang="ru-RU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285992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+mn-lt"/>
              </a:rPr>
              <a:t>Показателями  </a:t>
            </a:r>
            <a:r>
              <a:rPr lang="ru-RU" b="1" dirty="0" err="1" smtClean="0">
                <a:solidFill>
                  <a:schemeClr val="accent2"/>
                </a:solidFill>
                <a:latin typeface="+mn-lt"/>
              </a:rPr>
              <a:t>сформированности</a:t>
            </a:r>
            <a:r>
              <a:rPr lang="ru-RU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+mn-lt"/>
              </a:rPr>
              <a:t>выделенных </a:t>
            </a:r>
            <a:r>
              <a:rPr lang="ru-RU" b="1" dirty="0" smtClean="0">
                <a:solidFill>
                  <a:schemeClr val="accent2"/>
                </a:solidFill>
                <a:latin typeface="+mn-lt"/>
              </a:rPr>
              <a:t>компетенций </a:t>
            </a:r>
            <a:r>
              <a:rPr lang="ru-RU" b="1" dirty="0">
                <a:solidFill>
                  <a:schemeClr val="accent2"/>
                </a:solidFill>
                <a:latin typeface="+mn-lt"/>
              </a:rPr>
              <a:t>являются следующие качества личности:</a:t>
            </a:r>
          </a:p>
          <a:p>
            <a:r>
              <a:rPr lang="ru-RU" b="1" dirty="0">
                <a:solidFill>
                  <a:schemeClr val="accent2"/>
                </a:solidFill>
                <a:latin typeface="+mn-lt"/>
              </a:rPr>
              <a:t>- духовность, гуманистическая направленность, толерантность;</a:t>
            </a:r>
          </a:p>
          <a:p>
            <a:r>
              <a:rPr lang="ru-RU" b="1" dirty="0">
                <a:solidFill>
                  <a:schemeClr val="accent2"/>
                </a:solidFill>
                <a:latin typeface="+mn-lt"/>
              </a:rPr>
              <a:t>- мобильность, самостоятельность в принятии решений, ответственность, способность к сознательному выбору;</a:t>
            </a:r>
          </a:p>
          <a:p>
            <a:r>
              <a:rPr lang="ru-RU" b="1" dirty="0">
                <a:solidFill>
                  <a:schemeClr val="accent2"/>
                </a:solidFill>
                <a:latin typeface="+mn-lt"/>
              </a:rPr>
              <a:t>- коммуникабельность, социальная активность, умение сотрудничать</a:t>
            </a:r>
            <a:r>
              <a:rPr lang="ru-RU" b="1" dirty="0" smtClean="0">
                <a:solidFill>
                  <a:schemeClr val="accent2"/>
                </a:solidFill>
                <a:latin typeface="+mn-lt"/>
              </a:rPr>
              <a:t>.</a:t>
            </a:r>
            <a:endParaRPr lang="ru-RU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429132"/>
            <a:ext cx="828680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  <a:latin typeface="+mn-lt"/>
              </a:rPr>
              <a:t>Таким образом, развитие детского дома ориентируется на создание воспитательно-образовательной среды,  которая максимально будет способствовать становлению выпускника как  компетентной, социально-интегрированной и мобильной личности, способной к полноценному и эффективному участию в общественной и профессиональной  жизнедеятельности.</a:t>
            </a:r>
            <a:endParaRPr lang="ru-RU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2357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направления реализации программы развития детского дома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285992"/>
            <a:ext cx="8218488" cy="820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 smtClean="0"/>
              <a:t>Модернизация </a:t>
            </a:r>
            <a:r>
              <a:rPr lang="ru-RU" sz="1600" dirty="0"/>
              <a:t>содержательной и технологической сторон образовательного процесса.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Цель: Совершенствование образовательного процесса, определяющего личностный рост воспитанника и возможность его полноценного участия в общественной и профессиональной жизнедеятельности.</a:t>
            </a:r>
          </a:p>
        </p:txBody>
      </p:sp>
      <p:graphicFrame>
        <p:nvGraphicFramePr>
          <p:cNvPr id="18474" name="Group 42"/>
          <p:cNvGraphicFramePr>
            <a:graphicFrameLocks noGrp="1"/>
          </p:cNvGraphicFramePr>
          <p:nvPr>
            <p:ph sz="half" idx="2"/>
          </p:nvPr>
        </p:nvGraphicFramePr>
        <p:xfrm>
          <a:off x="500034" y="3571876"/>
          <a:ext cx="8215370" cy="2468880"/>
        </p:xfrm>
        <a:graphic>
          <a:graphicData uri="http://schemas.openxmlformats.org/drawingml/2006/table">
            <a:tbl>
              <a:tblPr/>
              <a:tblGrid>
                <a:gridCol w="3429024"/>
                <a:gridCol w="4786346"/>
              </a:tblGrid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Задачи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Условия решения поставленных задач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Обновление содержания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Образовательного процесса.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Внедрение инновационных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воспитательных технологий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    Апробация и внедрение новых современных воспитательных технологий.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    Разработка методических материалов для новых форм организации воспитательного процесса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5214974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Направление 1.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447199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Направление 2. </a:t>
            </a:r>
          </a:p>
        </p:txBody>
      </p:sp>
      <p:graphicFrame>
        <p:nvGraphicFramePr>
          <p:cNvPr id="19542" name="Group 86"/>
          <p:cNvGraphicFramePr>
            <a:graphicFrameLocks noGrp="1"/>
          </p:cNvGraphicFramePr>
          <p:nvPr>
            <p:ph idx="1"/>
          </p:nvPr>
        </p:nvGraphicFramePr>
        <p:xfrm>
          <a:off x="428596" y="3440082"/>
          <a:ext cx="8229600" cy="2948601"/>
        </p:xfrm>
        <a:graphic>
          <a:graphicData uri="http://schemas.openxmlformats.org/drawingml/2006/table">
            <a:tbl>
              <a:tblPr/>
              <a:tblGrid>
                <a:gridCol w="2463800"/>
                <a:gridCol w="5765800"/>
              </a:tblGrid>
              <a:tr h="2673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Задачи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Условия решения поставленных задач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24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Повышение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профессионального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мастерства педагогов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 Участие педагогов в курсах повышения квалификации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 Проведение в рамках методического объединения педагогов семинаров  по  обмену  опытом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3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Совершенствование научно-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методической службы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детского дома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Разработка индивидуальных творческих проектов педагогов и их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защита.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3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Укрепление материальной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базы детского дома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Создание  методического  кабинета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185934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n-lt"/>
              </a:rPr>
              <a:t>Создание условий, обеспечивающих личностный </a:t>
            </a:r>
            <a:r>
              <a:rPr lang="ru-RU" sz="1600" b="1" dirty="0" smtClean="0">
                <a:solidFill>
                  <a:srgbClr val="FCF6FB"/>
                </a:solidFill>
                <a:latin typeface="+mn-lt"/>
              </a:rPr>
              <a:t>рост всех субъектов </a:t>
            </a:r>
            <a:r>
              <a:rPr lang="ru-RU" sz="1600" b="1" dirty="0" smtClean="0">
                <a:latin typeface="+mn-lt"/>
              </a:rPr>
              <a:t>образовательного процесса.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Цель: Достижение положительной динамики развития личностных качеств и ключевых компетенций воспитанников и профессиональной компетенции педагогов, способствующих общественной и профессиональной жизнедеятельности выпускников детского дома</a:t>
            </a:r>
            <a:endParaRPr lang="ru-RU" sz="1600" b="1" dirty="0"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000240"/>
            <a:ext cx="8358246" cy="1143000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chemeClr val="accent2"/>
                </a:solidFill>
                <a:latin typeface="+mn-lt"/>
              </a:rPr>
              <a:t>Совершенствование </a:t>
            </a:r>
            <a:r>
              <a:rPr lang="ru-RU" sz="1600" b="1" dirty="0">
                <a:solidFill>
                  <a:schemeClr val="accent2"/>
                </a:solidFill>
                <a:latin typeface="+mn-lt"/>
              </a:rPr>
              <a:t>образовательного процесса</a:t>
            </a:r>
            <a:br>
              <a:rPr lang="ru-RU" sz="1600" b="1" dirty="0">
                <a:solidFill>
                  <a:schemeClr val="accent2"/>
                </a:solidFill>
                <a:latin typeface="+mn-lt"/>
              </a:rPr>
            </a:br>
            <a:r>
              <a:rPr lang="ru-RU" sz="1600" b="1" dirty="0">
                <a:solidFill>
                  <a:schemeClr val="accent2"/>
                </a:solidFill>
                <a:latin typeface="+mn-lt"/>
              </a:rPr>
              <a:t>Цель:</a:t>
            </a:r>
            <a:r>
              <a:rPr lang="ru-RU" sz="1600" dirty="0">
                <a:solidFill>
                  <a:schemeClr val="accent2"/>
                </a:solidFill>
                <a:latin typeface="+mn-lt"/>
              </a:rPr>
              <a:t> Становление воспитанника как компетентной, социально интегрированной личности на основе развития индивидуальных творческих способностей по интересам, эстетического вкуса, духовно-нравственной направленности</a:t>
            </a:r>
          </a:p>
        </p:txBody>
      </p:sp>
      <p:graphicFrame>
        <p:nvGraphicFramePr>
          <p:cNvPr id="20574" name="Group 94"/>
          <p:cNvGraphicFramePr>
            <a:graphicFrameLocks noGrp="1"/>
          </p:cNvGraphicFramePr>
          <p:nvPr>
            <p:ph idx="1"/>
          </p:nvPr>
        </p:nvGraphicFramePr>
        <p:xfrm>
          <a:off x="457200" y="3294800"/>
          <a:ext cx="8229600" cy="2831364"/>
        </p:xfrm>
        <a:graphic>
          <a:graphicData uri="http://schemas.openxmlformats.org/drawingml/2006/table">
            <a:tbl>
              <a:tblPr/>
              <a:tblGrid>
                <a:gridCol w="1900222"/>
                <a:gridCol w="6329378"/>
              </a:tblGrid>
              <a:tr h="2199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Задачи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Условия решения поставленных задач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45">
                <a:tc rowSpan="8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Совершенствовать  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детском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доме  систему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дополнительного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образования,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обеспечивающей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развитие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индивидуальных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творческих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особенностей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воспитанников  по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направлениям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Разработать методику работы по созданию ситуации успеха воспитанников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Приобщение детей к художественному музыкальному творчеству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Создание концертных программ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Активное участие в концертной деятельности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Подготовка одарённых детей к учёбе в музыкальной школе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Воспитание трудолюбия, взаимной ответственности, коллективизма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взаимовыручки и дружбы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Социальная адаптация детей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Проведение тематических литературных праздников, викторин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428604"/>
            <a:ext cx="4257897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Направление 3.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5992"/>
            <a:ext cx="8229600" cy="41753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Сохранение </a:t>
            </a:r>
            <a:r>
              <a:rPr lang="ru-RU" sz="2000" b="1" dirty="0">
                <a:solidFill>
                  <a:schemeClr val="accent2"/>
                </a:solidFill>
                <a:latin typeface="+mn-lt"/>
              </a:rPr>
              <a:t>и укрепление здоровья воспитанников</a:t>
            </a:r>
            <a:br>
              <a:rPr lang="ru-RU" sz="2000" b="1" dirty="0">
                <a:solidFill>
                  <a:schemeClr val="accent2"/>
                </a:solidFill>
                <a:latin typeface="+mn-lt"/>
              </a:rPr>
            </a:br>
            <a:r>
              <a:rPr lang="ru-RU" sz="2000" b="1" dirty="0">
                <a:solidFill>
                  <a:schemeClr val="accent2"/>
                </a:solidFill>
                <a:latin typeface="+mn-lt"/>
              </a:rPr>
              <a:t>Цель:</a:t>
            </a:r>
            <a:r>
              <a:rPr lang="ru-RU" sz="2000" dirty="0">
                <a:solidFill>
                  <a:schemeClr val="accent2"/>
                </a:solidFill>
                <a:latin typeface="+mn-lt"/>
              </a:rPr>
              <a:t> Обеспечение полноценного психофизического развития </a:t>
            </a:r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воспитанников</a:t>
            </a:r>
            <a:endParaRPr lang="ru-RU" sz="2000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21583" name="Group 79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2987040"/>
        </p:xfrm>
        <a:graphic>
          <a:graphicData uri="http://schemas.openxmlformats.org/drawingml/2006/table">
            <a:tbl>
              <a:tblPr/>
              <a:tblGrid>
                <a:gridCol w="2463800"/>
                <a:gridCol w="5765800"/>
              </a:tblGrid>
              <a:tr h="2155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Задачи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Условия решения поставленных задач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471"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Внедрение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технологий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здоровьесбережения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и  создание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здоровьесберегающей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среды  в детском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доме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1. Комплексное обследование детей, поступающих в детский дом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2. Мониторинг состояния здоровья воспитанников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3. Создание банка данных о состоянии здоровья детей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4. Диагностика интеллектуальной, эмоционально-волевой сферы воспитанников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15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5. Организация и проведение контроля выполнения санитарных правил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357166"/>
            <a:ext cx="4658648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Направление 4.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000240"/>
            <a:ext cx="8229600" cy="774720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Обеспечение </a:t>
            </a:r>
            <a:r>
              <a:rPr lang="ru-RU" sz="1400" b="1" dirty="0" err="1">
                <a:solidFill>
                  <a:schemeClr val="accent2"/>
                </a:solidFill>
              </a:rPr>
              <a:t>медико-психолого-педагогического</a:t>
            </a:r>
            <a:r>
              <a:rPr lang="ru-RU" sz="1400" b="1" dirty="0">
                <a:solidFill>
                  <a:schemeClr val="accent2"/>
                </a:solidFill>
              </a:rPr>
              <a:t> сопровождения воспитанников</a:t>
            </a:r>
            <a:br>
              <a:rPr lang="ru-RU" sz="1400" b="1" dirty="0">
                <a:solidFill>
                  <a:schemeClr val="accent2"/>
                </a:solidFill>
              </a:rPr>
            </a:br>
            <a:r>
              <a:rPr lang="ru-RU" sz="1400" b="1" dirty="0">
                <a:solidFill>
                  <a:schemeClr val="accent2"/>
                </a:solidFill>
              </a:rPr>
              <a:t>Цель:</a:t>
            </a:r>
            <a:r>
              <a:rPr lang="ru-RU" sz="1400" dirty="0">
                <a:solidFill>
                  <a:schemeClr val="accent2"/>
                </a:solidFill>
              </a:rPr>
              <a:t> Сопровождение развития социально-адаптированной личности воспитанника, способной к самопознанию, самосовершенствованию в самостоятельной жизни</a:t>
            </a:r>
          </a:p>
        </p:txBody>
      </p:sp>
      <p:graphicFrame>
        <p:nvGraphicFramePr>
          <p:cNvPr id="26819" name="Group 195"/>
          <p:cNvGraphicFramePr>
            <a:graphicFrameLocks noGrp="1"/>
          </p:cNvGraphicFramePr>
          <p:nvPr>
            <p:ph idx="1"/>
          </p:nvPr>
        </p:nvGraphicFramePr>
        <p:xfrm>
          <a:off x="428596" y="2786058"/>
          <a:ext cx="8229600" cy="3657600"/>
        </p:xfrm>
        <a:graphic>
          <a:graphicData uri="http://schemas.openxmlformats.org/drawingml/2006/table">
            <a:tbl>
              <a:tblPr/>
              <a:tblGrid>
                <a:gridCol w="3714776"/>
                <a:gridCol w="4514824"/>
              </a:tblGrid>
              <a:tr h="2247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Условия решения поставленных задач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335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Определение наиболее эффективных форм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 методов работы специалистов в процессе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социально-психологического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сопровождения развития детей-сирот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Повышение профессионального методического уровня педагогов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через участие в курсах повышения квалификации, научно-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практических конференциях, семинарах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Выработка и внедрение методических рекомендаций по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медико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социально-психолого-педагогическому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сопровождению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Работа социально-педагогической мастерской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97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Выявление проблем адаптации воспитанника 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детском доме (проблем общения,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учебной адаптации, нарушение форм и правил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поведения)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Диагностические исследования, анкетирование, наблюдение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педагога-психолога, воспитателей, социального педагога,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медицинских сотрудников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95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Выявление и устранение психологических причин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нарушений межличностных отношений со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сверстниками, воспитателями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Разработка и проведение  системы эффективных психологических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занятий с воспитанниками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1538" y="285728"/>
            <a:ext cx="414183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Направление 5.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3115"/>
          <a:ext cx="8229600" cy="4297680"/>
        </p:xfrm>
        <a:graphic>
          <a:graphicData uri="http://schemas.openxmlformats.org/drawingml/2006/table">
            <a:tbl>
              <a:tblPr/>
              <a:tblGrid>
                <a:gridCol w="3143272"/>
                <a:gridCol w="5086328"/>
              </a:tblGrid>
              <a:tr h="246430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Профилактика возможного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неблагоприятного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психического здоровья детей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Создание благоприятных условий жизнедеятельности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Наблюдение и занятия с детьми врача-психиатра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Индивидуальная работа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Оказание своевременно-коррекционной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развивающей помощи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детям,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имеющим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проблемы и нарушения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психическом развитии, поведении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Консультирование, индивидуальные занятия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Проведение цикла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тренинговых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занятий по проблемам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717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Осуществление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социально-правовой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защиты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несовершеннолетних воспитанников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Проведение цикла занятий с воспитанниками по правовым вопросам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Решение вопросов воспитанников в отношении приобретения статуса ребёнка-сироты, сохранения и получения жилья, оформления документов, паспортов, гражданства, получение алиментов, пенсий.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rowSpan="5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Проведение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профориентационной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работы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направленной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повышение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уровня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готовности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самостоятельной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жизни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Анкетирование по теме «Профессия»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Проведение игр из цикла «Мир профессий»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Экскурсии на предприятия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 Экскурсии на ярмарки вакансий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 Индивидуальная работа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Законодательная база для разработки программы развития: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060575"/>
            <a:ext cx="8412193" cy="39608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b="1" dirty="0"/>
              <a:t>Конвенция о правах ребёнка.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dirty="0"/>
              <a:t>Закон РФ «Об основных  гарантиях прав ребёнка».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dirty="0"/>
              <a:t>Закон РФ «Об образовании».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dirty="0"/>
              <a:t>Закон РФ «Об утверждении  Федеральной программы развития образования».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dirty="0"/>
              <a:t>Закон Мурманской области «Об образовании в Мурманской области».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dirty="0"/>
              <a:t>Закон Мурманской области «О дополнительных гарантиях по  социальной  поддержке  детей-сирот и детей, оставшихся без попечения родителей, лиц,  из  числа  детей – сирот,  оставшихся  без  попечения  родителей»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571612"/>
            <a:ext cx="8229600" cy="1071570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/>
                </a:solidFill>
              </a:rPr>
              <a:t>Реализация  </a:t>
            </a:r>
            <a:r>
              <a:rPr lang="ru-RU" sz="1400" b="1" dirty="0">
                <a:solidFill>
                  <a:schemeClr val="accent2"/>
                </a:solidFill>
              </a:rPr>
              <a:t>права  ребенка  жить  в  семье</a:t>
            </a:r>
            <a:br>
              <a:rPr lang="ru-RU" sz="1400" b="1" dirty="0">
                <a:solidFill>
                  <a:schemeClr val="accent2"/>
                </a:solidFill>
              </a:rPr>
            </a:br>
            <a:r>
              <a:rPr lang="ru-RU" sz="1400" b="1" dirty="0">
                <a:solidFill>
                  <a:schemeClr val="accent2"/>
                </a:solidFill>
              </a:rPr>
              <a:t>Цель:</a:t>
            </a:r>
            <a:r>
              <a:rPr lang="ru-RU" sz="1400" dirty="0">
                <a:solidFill>
                  <a:schemeClr val="accent2"/>
                </a:solidFill>
              </a:rPr>
              <a:t> Предоставление ребёнку возможности найти семью, испытать защиту конкретных людей, сформировать представление о семейных обычаях, традициях, устоях</a:t>
            </a:r>
          </a:p>
        </p:txBody>
      </p:sp>
      <p:graphicFrame>
        <p:nvGraphicFramePr>
          <p:cNvPr id="22628" name="Group 100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8229600" cy="4065107"/>
        </p:xfrm>
        <a:graphic>
          <a:graphicData uri="http://schemas.openxmlformats.org/drawingml/2006/table">
            <a:tbl>
              <a:tblPr/>
              <a:tblGrid>
                <a:gridCol w="2463800"/>
                <a:gridCol w="5765800"/>
              </a:tblGrid>
              <a:tr h="2733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Условия решения поставленных задач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58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Реализация прав ребёнка на воспитание в семье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Разработка и реализация методики поиска и подбора замещающих  родителей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Использование при подборе родителей средств массовой информации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Разработка  плана  подготовки  ребенка  к  жизни  в  семье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Оформить информационный стенд для кандидатов  замещающие  родители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378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Защита прав и интересов ребёнка, оставшегося без попечения родителей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Разработка и реализация плана защиты и сопровождения воспитанников, находящихся в  замещающей  семье,  в  кровной  семье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Проведение мониторинга воспитания детей в замещающей  семье,  в  кровной  семье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Организация семинаров, творческих встреч, клуба замещающих  семей с целью психологической и практической помощи замещающим  родителей, обмена опытом в работе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 Организация  школы  приемных  родителей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642918"/>
            <a:ext cx="454118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Направление 6.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Цель программы: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143116"/>
            <a:ext cx="8229600" cy="37004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/>
              <a:t>   - Психологическая реабилитация и социальная адаптация детей-сирот. </a:t>
            </a:r>
          </a:p>
          <a:p>
            <a:pPr>
              <a:buFontTx/>
              <a:buNone/>
            </a:pPr>
            <a:r>
              <a:rPr lang="ru-RU" sz="2800" b="1" dirty="0"/>
              <a:t>- Создание воспитательно-образовательной среды, способствующей реабилитации и социальной адаптации детей-сирот и детей, оставшихся без попечения родителей, их духовно-нравственному, эстетическому и физическому развитию.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Основные задачи программы: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928802"/>
            <a:ext cx="8229600" cy="31972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обеспечить право ребёнка на достойную жизнь, образование и качественное воспитание;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 сохранить и укрепить физическое и психологическое здоровье воспитанников;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формировать у детей культуру здорового образа жизни;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способствовать формированию основ культуры общения, построения межличностных отношений, нравственной позиции воспитанников;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создать необходимые условия для проявления творческой индивидуальности </a:t>
            </a:r>
            <a:r>
              <a:rPr lang="ru-RU" sz="2400" b="1" dirty="0" smtClean="0"/>
              <a:t>детей</a:t>
            </a:r>
            <a:endParaRPr lang="ru-RU" sz="2400" b="1" dirty="0"/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05038"/>
            <a:ext cx="8218487" cy="1157287"/>
          </a:xfrm>
        </p:spPr>
        <p:txBody>
          <a:bodyPr/>
          <a:lstStyle/>
          <a:p>
            <a:r>
              <a:rPr lang="ru-RU" sz="66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Анализ ситуации и концептуальные основания программы развития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Информационная справка о детском доме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8443914" cy="43529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      В  </a:t>
            </a:r>
            <a:r>
              <a:rPr lang="ru-RU" sz="1400" dirty="0"/>
              <a:t>августе  1989 года  был  образован  детский  дом  № 6  для  умственно-отсталых  детей  на  основании  Приказа  областного  управления  образования  № 172  от  25.05.1989 года.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    29.11.1993 года </a:t>
            </a:r>
            <a:r>
              <a:rPr lang="ru-RU" sz="1400" dirty="0" smtClean="0"/>
              <a:t>- </a:t>
            </a:r>
            <a:r>
              <a:rPr lang="ru-RU" sz="1400" dirty="0"/>
              <a:t>муниципальный  специальный  (коррекционный)   детский  дом  № 6  для  умственно-отсталых  детей-сирот  и  детей,   оставшихся  без  попечения  родителей  в  соответствии  с  Постановлением  главы  администрации  г.Кандалакши  № 883  от  29.11.1993 года  и  ст.1 Устава.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   С  </a:t>
            </a:r>
            <a:r>
              <a:rPr lang="ru-RU" sz="1400" dirty="0" smtClean="0"/>
              <a:t>04.05.2001 </a:t>
            </a:r>
            <a:r>
              <a:rPr lang="ru-RU" sz="1400" dirty="0"/>
              <a:t>года  детский  дом  № 6  </a:t>
            </a:r>
            <a:r>
              <a:rPr lang="ru-RU" sz="1400" dirty="0" smtClean="0"/>
              <a:t>-муниципальное  </a:t>
            </a:r>
            <a:r>
              <a:rPr lang="ru-RU" sz="1400" dirty="0"/>
              <a:t>образовательное  учреждение  для  детей-сирот  и  детей,  оставшихся  без  попечения  родителей,  с  отклонением  в  развитии  (постановление  Главы  муниципального  образования  г.Кандалакши  с  подведомственной  территорией  № 431  от  4.05.2001 года,  раздел  1 п.1.1.  Устава).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   С  01.09.2002 года </a:t>
            </a:r>
            <a:r>
              <a:rPr lang="ru-RU" sz="1400" dirty="0" smtClean="0"/>
              <a:t>-муниципальное  </a:t>
            </a:r>
            <a:r>
              <a:rPr lang="ru-RU" sz="1400" dirty="0"/>
              <a:t>образовательное  учреждение  для  детей-сирот  и  детей,  оставшихся  без  попечения  родителей,  детский  дом  № 6  (сокращенное  наименование  МОУ  детский  дом  № 6)  постановление  главы  муниципального  образования  г. Кандалакша  с  подведомственной  территорией  № 1037  от  19.11.2002 года.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  </a:t>
            </a:r>
            <a:r>
              <a:rPr lang="ru-RU" sz="1400" dirty="0" smtClean="0"/>
              <a:t>С  </a:t>
            </a:r>
            <a:r>
              <a:rPr lang="ru-RU" sz="1400" dirty="0"/>
              <a:t>01.04.2008 года  </a:t>
            </a:r>
            <a:r>
              <a:rPr lang="ru-RU" sz="1400" dirty="0" smtClean="0"/>
              <a:t>государственное  </a:t>
            </a:r>
            <a:r>
              <a:rPr lang="ru-RU" sz="1400" dirty="0"/>
              <a:t>областное  образовательное  учреждение  для  детей-сирот  и  детей,  оставшихся  без  попечения  родителей,  «Зеленоборский  детский  дом»  (сокращенное  наименование  ГООУ  «Зеленоборский  детский  дом»)  постановление  Правительства  Мурманской  области  № 122-ПП от 21.03.2008 года.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229600" cy="315596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 «Зеленоборский  детский  дом»  является  правопреемником  архивных  документов:   общеобразовательной  школы-интерната  № 1,  детского  дома  № 6  для  умственно-отсталых  детей,  муниципального  коррекционного  детского  дома  № 6,   МОУ  детский  дом  № 6  и  ГООУ «Зеленоборский  детский  дом».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«Зеленоборский детский  дом»  (ранее  школа-интернат  № 1)  с  момента  образования  по  настоящее  время  расположен  в  </a:t>
            </a:r>
            <a:r>
              <a:rPr lang="ru-RU" sz="2000" b="1" dirty="0" err="1" smtClean="0"/>
              <a:t>пгт.Зеленоборский</a:t>
            </a:r>
            <a:r>
              <a:rPr lang="ru-RU" sz="2000" b="1" dirty="0" smtClean="0"/>
              <a:t>  Мурманской  области,  что  территориально  относится  к  району  Крайнего Севера.</a:t>
            </a:r>
            <a:endParaRPr lang="ru-RU" sz="20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Характеристика педагогического коллектива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143380"/>
            <a:ext cx="44958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700213"/>
            <a:ext cx="4147018" cy="2443167"/>
          </a:xfrm>
          <a:noFill/>
          <a:ln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714487"/>
            <a:ext cx="4000528" cy="246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7_Simple_lines_1">
  <a:themeElements>
    <a:clrScheme name="Другая 13">
      <a:dk1>
        <a:srgbClr val="842F73"/>
      </a:dk1>
      <a:lt1>
        <a:srgbClr val="99FF99"/>
      </a:lt1>
      <a:dk2>
        <a:srgbClr val="E2AFD8"/>
      </a:dk2>
      <a:lt2>
        <a:srgbClr val="D487C4"/>
      </a:lt2>
      <a:accent1>
        <a:srgbClr val="DC1AC5"/>
      </a:accent1>
      <a:accent2>
        <a:srgbClr val="8E56CC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imple_lines_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mple_line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_line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_line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_line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_line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_line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_line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_line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_line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_line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_line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_line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47_Simple_lines_1</Template>
  <TotalTime>94</TotalTime>
  <Words>2162</Words>
  <Application>Microsoft Office PowerPoint</Application>
  <PresentationFormat>Экран (4:3)</PresentationFormat>
  <Paragraphs>226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47_Simple_lines_1</vt:lpstr>
      <vt:lpstr>ПРОГРАММА РАЗВИТИЯ ГООУ «Зеленоборский детский дом»  на 2010 – 2012 годы</vt:lpstr>
      <vt:lpstr>Паспорт программы развития детского дома </vt:lpstr>
      <vt:lpstr>Законодательная база для разработки программы развития:</vt:lpstr>
      <vt:lpstr>Цель программы: </vt:lpstr>
      <vt:lpstr>Основные задачи программы:</vt:lpstr>
      <vt:lpstr>Анализ ситуации и концептуальные основания программы развития</vt:lpstr>
      <vt:lpstr>Информационная справка о детском доме</vt:lpstr>
      <vt:lpstr>Слайд 8</vt:lpstr>
      <vt:lpstr>Характеристика педагогического коллектива </vt:lpstr>
      <vt:lpstr>Характеристика контингента воспитанников</vt:lpstr>
      <vt:lpstr>Основные проблемы воспитанников:</vt:lpstr>
      <vt:lpstr>Материальная база детского дома</vt:lpstr>
      <vt:lpstr>Особенности образовательного процесса</vt:lpstr>
      <vt:lpstr>Слайд 14</vt:lpstr>
      <vt:lpstr>С этой целью работают  объединения по интересам</vt:lpstr>
      <vt:lpstr>Социальный заказ и ожидаемые результаты развития детского дома</vt:lpstr>
      <vt:lpstr>Концепция развития детского дома. Миссия детского дома.</vt:lpstr>
      <vt:lpstr>Слайд 18</vt:lpstr>
      <vt:lpstr>Основные цели развития</vt:lpstr>
      <vt:lpstr>Выстраивая концепцию развития детского дома, мы ориентируемся на два взаимосвязанных аспекта:</vt:lpstr>
      <vt:lpstr>Слайд 21</vt:lpstr>
      <vt:lpstr>Слайд 22</vt:lpstr>
      <vt:lpstr>Слайд 23</vt:lpstr>
      <vt:lpstr>Направление 1.</vt:lpstr>
      <vt:lpstr>Направление 2. </vt:lpstr>
      <vt:lpstr>Совершенствование образовательного процесса Цель: Становление воспитанника как компетентной, социально интегрированной личности на основе развития индивидуальных творческих способностей по интересам, эстетического вкуса, духовно-нравственной направленности</vt:lpstr>
      <vt:lpstr>Сохранение и укрепление здоровья воспитанников Цель: Обеспечение полноценного психофизического развития воспитанников</vt:lpstr>
      <vt:lpstr>Обеспечение медико-психолого-педагогического сопровождения воспитанников Цель: Сопровождение развития социально-адаптированной личности воспитанника, способной к самопознанию, самосовершенствованию в самостоятельной жизни</vt:lpstr>
      <vt:lpstr>Слайд 29</vt:lpstr>
      <vt:lpstr>Реализация  права  ребенка  жить  в  семье Цель: Предоставление ребёнку возможности найти семью, испытать защиту конкретных людей, сформировать представление о семейных обычаях, традициях, устоях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ГООУ «Зеленоборский детский дом»  на 2010 – 2012 годы</dc:title>
  <dc:creator>user</dc:creator>
  <cp:lastModifiedBy>user</cp:lastModifiedBy>
  <cp:revision>10</cp:revision>
  <dcterms:created xsi:type="dcterms:W3CDTF">2010-04-15T16:38:20Z</dcterms:created>
  <dcterms:modified xsi:type="dcterms:W3CDTF">2010-04-15T18:12:45Z</dcterms:modified>
</cp:coreProperties>
</file>