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75" r:id="rId3"/>
    <p:sldId id="287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59" r:id="rId12"/>
    <p:sldId id="289" r:id="rId13"/>
    <p:sldId id="288" r:id="rId14"/>
    <p:sldId id="263" r:id="rId15"/>
    <p:sldId id="265" r:id="rId16"/>
    <p:sldId id="264" r:id="rId17"/>
    <p:sldId id="268" r:id="rId18"/>
    <p:sldId id="271" r:id="rId19"/>
    <p:sldId id="272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38" autoAdjust="0"/>
    <p:restoredTop sz="94660"/>
  </p:normalViewPr>
  <p:slideViewPr>
    <p:cSldViewPr>
      <p:cViewPr varScale="1">
        <p:scale>
          <a:sx n="66" d="100"/>
          <a:sy n="66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01122" cy="335758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Коммуникативные умения и социализация школьников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714752"/>
            <a:ext cx="6877693" cy="25717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Заместитель директора по УР </a:t>
            </a:r>
          </a:p>
          <a:p>
            <a:pPr algn="l"/>
            <a:r>
              <a:rPr lang="ru-RU" dirty="0" smtClean="0"/>
              <a:t>МОУ «СОШ № 15 с углублённым изучением отдельных </a:t>
            </a:r>
          </a:p>
          <a:p>
            <a:pPr algn="l"/>
            <a:r>
              <a:rPr lang="ru-RU" dirty="0" smtClean="0"/>
              <a:t>предметов   ЗМР РТ»</a:t>
            </a:r>
          </a:p>
          <a:p>
            <a:pPr algn="l"/>
            <a:r>
              <a:rPr lang="ru-RU" dirty="0" smtClean="0"/>
              <a:t>Николаева И.П.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Хранение информации:</a:t>
            </a:r>
          </a:p>
          <a:p>
            <a:endParaRPr lang="ru-RU" sz="3200" b="1" dirty="0" smtClean="0"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1. На </a:t>
            </a:r>
            <a:r>
              <a:rPr lang="ru-RU" sz="3200" b="1" dirty="0" smtClean="0">
                <a:latin typeface="+mj-lt"/>
              </a:rPr>
              <a:t>т</a:t>
            </a:r>
            <a:r>
              <a:rPr lang="ru-RU" sz="3200" dirty="0" smtClean="0">
                <a:latin typeface="+mj-lt"/>
              </a:rPr>
              <a:t>радиционных носителях:</a:t>
            </a:r>
          </a:p>
          <a:p>
            <a:pPr algn="l"/>
            <a:r>
              <a:rPr lang="ru-RU" sz="3200" dirty="0" smtClean="0">
                <a:latin typeface="+mj-lt"/>
              </a:rPr>
              <a:t>- на бумаге</a:t>
            </a:r>
          </a:p>
          <a:p>
            <a:pPr algn="l"/>
            <a:r>
              <a:rPr lang="ru-RU" sz="3200" dirty="0" smtClean="0">
                <a:latin typeface="+mj-lt"/>
              </a:rPr>
              <a:t>- в памяти</a:t>
            </a:r>
          </a:p>
          <a:p>
            <a:pPr algn="l"/>
            <a:r>
              <a:rPr lang="ru-RU" sz="3200" dirty="0" smtClean="0">
                <a:latin typeface="+mj-lt"/>
              </a:rPr>
              <a:t>- на видео-, аудиокассетах</a:t>
            </a:r>
          </a:p>
          <a:p>
            <a:pPr algn="l"/>
            <a:r>
              <a:rPr lang="ru-RU" sz="3200" dirty="0" smtClean="0">
                <a:latin typeface="+mj-lt"/>
              </a:rPr>
              <a:t>- фотографии</a:t>
            </a:r>
          </a:p>
          <a:p>
            <a:pPr algn="r"/>
            <a:r>
              <a:rPr lang="ru-RU" sz="3200" dirty="0" smtClean="0">
                <a:latin typeface="+mj-lt"/>
              </a:rPr>
              <a:t>2. На компьютерных носителях:</a:t>
            </a:r>
          </a:p>
          <a:p>
            <a:pPr algn="r"/>
            <a:r>
              <a:rPr lang="ru-RU" sz="3200" dirty="0" smtClean="0">
                <a:latin typeface="+mj-lt"/>
              </a:rPr>
              <a:t>- дискеты, винчестеры, </a:t>
            </a:r>
            <a:r>
              <a:rPr lang="en-US" sz="3200" dirty="0" smtClean="0">
                <a:latin typeface="+mj-lt"/>
              </a:rPr>
              <a:t>CD</a:t>
            </a:r>
            <a:r>
              <a:rPr lang="ru-RU" sz="3200" dirty="0" smtClean="0">
                <a:latin typeface="+mj-lt"/>
              </a:rPr>
              <a:t>-</a:t>
            </a:r>
            <a:r>
              <a:rPr lang="en-US" sz="3200" dirty="0" smtClean="0">
                <a:latin typeface="+mj-lt"/>
              </a:rPr>
              <a:t>ROM</a:t>
            </a:r>
            <a:r>
              <a:rPr lang="ru-RU" sz="3200" dirty="0" smtClean="0">
                <a:latin typeface="+mj-lt"/>
              </a:rPr>
              <a:t> и др.</a:t>
            </a:r>
          </a:p>
          <a:p>
            <a:pPr algn="r"/>
            <a:r>
              <a:rPr lang="ru-RU" sz="3200" dirty="0" smtClean="0">
                <a:latin typeface="+mj-lt"/>
              </a:rPr>
              <a:t>- использование ПО (ОС, СУБД и др.)</a:t>
            </a:r>
          </a:p>
          <a:p>
            <a:pPr algn="l"/>
            <a:endParaRPr lang="ru-RU" sz="3200" dirty="0" smtClean="0"/>
          </a:p>
          <a:p>
            <a:pPr algn="l"/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71678"/>
            <a:ext cx="236993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7166"/>
            <a:ext cx="8143932" cy="6143668"/>
          </a:xfrm>
        </p:spPr>
        <p:txBody>
          <a:bodyPr/>
          <a:lstStyle/>
          <a:p>
            <a:pPr algn="l"/>
            <a:r>
              <a:rPr lang="ru-RU" sz="3600" i="1" dirty="0" smtClean="0">
                <a:latin typeface="+mj-lt"/>
              </a:rPr>
              <a:t>Коммуникативная компетенция – одна из важнейших характеристик личности.</a:t>
            </a:r>
          </a:p>
          <a:p>
            <a:pPr algn="l"/>
            <a:endParaRPr lang="ru-RU" sz="3600" i="1" dirty="0" smtClean="0">
              <a:latin typeface="+mj-lt"/>
            </a:endParaRPr>
          </a:p>
          <a:p>
            <a:pPr algn="l"/>
            <a:endParaRPr lang="ru-RU" sz="3600" i="1" dirty="0" smtClean="0">
              <a:latin typeface="+mj-lt"/>
            </a:endParaRPr>
          </a:p>
          <a:p>
            <a:r>
              <a:rPr lang="ru-RU" sz="3600" i="1" dirty="0" smtClean="0">
                <a:latin typeface="+mj-lt"/>
              </a:rPr>
              <a:t> </a:t>
            </a:r>
          </a:p>
          <a:p>
            <a:r>
              <a:rPr lang="ru-RU" sz="3600" i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Как показывает практика, учащиеся, оканчивая школу, не всегда в должной мере владеют навыками в коммуникации.</a:t>
            </a:r>
            <a:endParaRPr lang="ru-RU" sz="3600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8592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Основные причины:</a:t>
            </a:r>
          </a:p>
          <a:p>
            <a:endParaRPr lang="ru-RU" sz="3200" dirty="0" smtClean="0">
              <a:latin typeface="+mj-lt"/>
            </a:endParaRPr>
          </a:p>
          <a:p>
            <a:pPr lvl="0" algn="l"/>
            <a:r>
              <a:rPr lang="ru-RU" sz="3200" i="1" dirty="0" smtClean="0">
                <a:latin typeface="+mj-lt"/>
              </a:rPr>
              <a:t> - недостаточное привлечение возможностей различных средств обучения в работу по формированию коммуникативных умений </a:t>
            </a:r>
          </a:p>
          <a:p>
            <a:pPr lvl="0" algn="l"/>
            <a:endParaRPr lang="ru-RU" sz="3200" dirty="0" smtClean="0">
              <a:latin typeface="+mj-lt"/>
            </a:endParaRPr>
          </a:p>
          <a:p>
            <a:pPr lvl="0" algn="l"/>
            <a:r>
              <a:rPr lang="ru-RU" sz="3200" i="1" dirty="0" smtClean="0">
                <a:latin typeface="+mj-lt"/>
              </a:rPr>
              <a:t> - отсутствие в обучении ситуаций, стимулирующих речевую активность школьников, позволяющих детям более осознанно и свободно пользоваться языком в учебных и других целях.</a:t>
            </a:r>
            <a:endParaRPr lang="ru-RU" sz="3200" dirty="0" smtClean="0">
              <a:latin typeface="+mj-lt"/>
            </a:endParaRPr>
          </a:p>
          <a:p>
            <a:pPr algn="l"/>
            <a:endParaRPr lang="ru-RU" sz="3200" dirty="0" smtClean="0"/>
          </a:p>
          <a:p>
            <a:pPr algn="l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501122" cy="61436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Коммуникативная компетентность 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– </a:t>
            </a:r>
            <a:endParaRPr lang="ru-RU" sz="3200" dirty="0" smtClean="0">
              <a:latin typeface="+mj-lt"/>
            </a:endParaRPr>
          </a:p>
          <a:p>
            <a:pPr algn="l"/>
            <a:endParaRPr lang="ru-RU" sz="3200" dirty="0" smtClean="0"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это индивидуальная </a:t>
            </a:r>
          </a:p>
          <a:p>
            <a:pPr algn="l"/>
            <a:r>
              <a:rPr lang="ru-RU" sz="3200" dirty="0" smtClean="0">
                <a:latin typeface="+mj-lt"/>
              </a:rPr>
              <a:t>способность человека </a:t>
            </a:r>
          </a:p>
          <a:p>
            <a:pPr algn="l"/>
            <a:r>
              <a:rPr lang="ru-RU" sz="3200" dirty="0" smtClean="0">
                <a:latin typeface="+mj-lt"/>
              </a:rPr>
              <a:t>организовать свою </a:t>
            </a:r>
          </a:p>
          <a:p>
            <a:pPr algn="l"/>
            <a:r>
              <a:rPr lang="ru-RU" sz="3200" dirty="0" smtClean="0">
                <a:latin typeface="+mj-lt"/>
              </a:rPr>
              <a:t>деятельность по общению </a:t>
            </a:r>
          </a:p>
          <a:p>
            <a:pPr algn="l"/>
            <a:r>
              <a:rPr lang="ru-RU" sz="3200" dirty="0" smtClean="0">
                <a:latin typeface="+mj-lt"/>
              </a:rPr>
              <a:t>в её продуктивных и </a:t>
            </a:r>
          </a:p>
          <a:p>
            <a:pPr algn="l"/>
            <a:r>
              <a:rPr lang="ru-RU" sz="3200" dirty="0" smtClean="0">
                <a:latin typeface="+mj-lt"/>
              </a:rPr>
              <a:t>рецептивных видах, </a:t>
            </a:r>
          </a:p>
          <a:p>
            <a:pPr algn="l"/>
            <a:r>
              <a:rPr lang="ru-RU" sz="3200" dirty="0" smtClean="0">
                <a:latin typeface="+mj-lt"/>
              </a:rPr>
              <a:t>используя языковые и иные средства в соответствии с конкретной ситуацией общения.</a:t>
            </a:r>
          </a:p>
          <a:p>
            <a:pPr algn="l"/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571612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Выделяют три группы </a:t>
            </a:r>
          </a:p>
          <a:p>
            <a:pPr lvl="0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базовых коммуникативных умений : </a:t>
            </a:r>
          </a:p>
          <a:p>
            <a:pPr lvl="0"/>
            <a:endParaRPr lang="ru-RU" sz="3200" dirty="0" smtClean="0"/>
          </a:p>
          <a:p>
            <a:pPr lvl="1" algn="l"/>
            <a:r>
              <a:rPr lang="ru-RU" sz="3200" dirty="0" smtClean="0">
                <a:latin typeface="+mj-lt"/>
              </a:rPr>
              <a:t>- умения межличностной коммуникации</a:t>
            </a:r>
          </a:p>
          <a:p>
            <a:pPr lvl="1" algn="l"/>
            <a:r>
              <a:rPr lang="ru-RU" sz="3200" dirty="0" smtClean="0">
                <a:latin typeface="+mj-lt"/>
              </a:rPr>
              <a:t>- умения восприятия и понимания друг    друга </a:t>
            </a:r>
          </a:p>
          <a:p>
            <a:pPr algn="l"/>
            <a:r>
              <a:rPr lang="ru-RU" sz="3200" dirty="0" smtClean="0">
                <a:latin typeface="+mj-lt"/>
              </a:rPr>
              <a:t>                       - умения межличностного</a:t>
            </a:r>
          </a:p>
          <a:p>
            <a:pPr algn="l"/>
            <a:r>
              <a:rPr lang="ru-RU" sz="3200" dirty="0" smtClean="0">
                <a:latin typeface="+mj-lt"/>
              </a:rPr>
              <a:t>                          </a:t>
            </a:r>
            <a:r>
              <a:rPr lang="ru-RU" sz="3200" dirty="0" smtClean="0"/>
              <a:t>взаимодействия</a:t>
            </a:r>
          </a:p>
          <a:p>
            <a:pPr algn="l"/>
            <a:endParaRPr lang="ru-RU" sz="6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43380"/>
            <a:ext cx="21669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858280" cy="6286544"/>
          </a:xfrm>
        </p:spPr>
        <p:txBody>
          <a:bodyPr>
            <a:noAutofit/>
          </a:bodyPr>
          <a:lstStyle/>
          <a:p>
            <a:pPr lvl="0" algn="l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Умения межличностной коммуникации</a:t>
            </a:r>
            <a:endParaRPr lang="ru-RU" sz="3200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         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включают в себя:</a:t>
            </a:r>
          </a:p>
          <a:p>
            <a:pPr algn="l"/>
            <a:endParaRPr lang="ru-RU" sz="3200" dirty="0" smtClean="0">
              <a:solidFill>
                <a:schemeClr val="tx2">
                  <a:lumMod val="25000"/>
                </a:schemeClr>
              </a:solidFill>
            </a:endParaRPr>
          </a:p>
          <a:p>
            <a:pPr lvl="0" algn="l"/>
            <a:endParaRPr lang="ru-RU" sz="3200" dirty="0" smtClean="0">
              <a:latin typeface="+mj-lt"/>
            </a:endParaRPr>
          </a:p>
          <a:p>
            <a:pPr lvl="1" algn="l"/>
            <a:r>
              <a:rPr lang="ru-RU" sz="3200" dirty="0" smtClean="0">
                <a:latin typeface="+mj-lt"/>
              </a:rPr>
              <a:t>- умение передавать информацию </a:t>
            </a:r>
          </a:p>
          <a:p>
            <a:pPr lvl="1" algn="l"/>
            <a:r>
              <a:rPr lang="ru-RU" sz="3200" dirty="0" smtClean="0">
                <a:latin typeface="+mj-lt"/>
              </a:rPr>
              <a:t>- умение пользоваться вербальными и невербальными средствами передачи информации </a:t>
            </a:r>
          </a:p>
          <a:p>
            <a:pPr lvl="1" algn="l"/>
            <a:r>
              <a:rPr lang="ru-RU" sz="3200" dirty="0" smtClean="0">
                <a:latin typeface="+mj-lt"/>
              </a:rPr>
              <a:t>- умение организовывать и поддерживать диалог</a:t>
            </a:r>
          </a:p>
          <a:p>
            <a:pPr lvl="1" algn="l"/>
            <a:r>
              <a:rPr lang="ru-RU" sz="3200" dirty="0" smtClean="0">
                <a:latin typeface="+mj-lt"/>
              </a:rPr>
              <a:t>- умение активно слушать. </a:t>
            </a:r>
          </a:p>
          <a:p>
            <a:pPr algn="l"/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857232"/>
            <a:ext cx="2143140" cy="15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8858280" cy="6072230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                  Среди </a:t>
            </a:r>
            <a:r>
              <a:rPr lang="ru-RU" sz="3200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перцептивных</a:t>
            </a:r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умений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</a:p>
          <a:p>
            <a:pPr lvl="0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                 важное значение имеют: </a:t>
            </a:r>
          </a:p>
          <a:p>
            <a:pPr lvl="0"/>
            <a:endParaRPr lang="ru-RU" sz="3200" dirty="0" smtClean="0">
              <a:latin typeface="+mj-lt"/>
            </a:endParaRPr>
          </a:p>
          <a:p>
            <a:pPr lvl="0"/>
            <a:endParaRPr lang="ru-RU" sz="3200" dirty="0" smtClean="0">
              <a:latin typeface="+mj-lt"/>
            </a:endParaRPr>
          </a:p>
          <a:p>
            <a:pPr lvl="1" algn="l"/>
            <a:r>
              <a:rPr lang="ru-RU" sz="3200" dirty="0" smtClean="0">
                <a:latin typeface="+mj-lt"/>
              </a:rPr>
              <a:t>- умение ориентироваться в </a:t>
            </a:r>
            <a:r>
              <a:rPr lang="ru-RU" sz="3200" dirty="0" err="1" smtClean="0">
                <a:latin typeface="+mj-lt"/>
              </a:rPr>
              <a:t>коммуника-тивной</a:t>
            </a:r>
            <a:r>
              <a:rPr lang="ru-RU" sz="3200" dirty="0" smtClean="0">
                <a:latin typeface="+mj-lt"/>
              </a:rPr>
              <a:t> ситуации взаимодействия </a:t>
            </a:r>
          </a:p>
          <a:p>
            <a:pPr lvl="1" algn="l"/>
            <a:r>
              <a:rPr lang="ru-RU" sz="3200" dirty="0" smtClean="0">
                <a:latin typeface="+mj-lt"/>
              </a:rPr>
              <a:t>- умение распознавать скрытые мотивы и психологические защиты партнёра</a:t>
            </a:r>
          </a:p>
          <a:p>
            <a:pPr lvl="1" algn="l"/>
            <a:r>
              <a:rPr lang="ru-RU" sz="3200" dirty="0" smtClean="0">
                <a:latin typeface="+mj-lt"/>
              </a:rPr>
              <a:t>- умение понимать эмоциональное состояние партнёра. </a:t>
            </a:r>
          </a:p>
          <a:p>
            <a:pPr algn="l"/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Для перехода на более высокий уровень </a:t>
            </a:r>
            <a:r>
              <a:rPr lang="ru-RU" sz="3200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сформированности</a:t>
            </a:r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коммуникативных умений необходимо:</a:t>
            </a:r>
          </a:p>
          <a:p>
            <a:pPr algn="l"/>
            <a:endParaRPr lang="ru-RU" sz="3200" dirty="0" smtClean="0">
              <a:latin typeface="+mj-lt"/>
            </a:endParaRPr>
          </a:p>
          <a:p>
            <a:pPr marL="514350" indent="-514350" algn="l"/>
            <a:r>
              <a:rPr lang="ru-RU" sz="3200" dirty="0" smtClean="0">
                <a:latin typeface="+mj-lt"/>
              </a:rPr>
              <a:t>1. Создавать положительную мотивацию на основе внутренних потребностей, предыдущего индивидуального опыта общения и коммуникативных способностей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501122" cy="607223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+mj-lt"/>
              </a:rPr>
              <a:t>2. Расширять коммуникативную базу в рамках уроков путем использования системы упражнений, в которых формирование коммуникативных умений будет рассматриваться как специальная педагогическая и дидактическая задача</a:t>
            </a:r>
          </a:p>
          <a:p>
            <a:pPr algn="l"/>
            <a:endParaRPr lang="ru-RU" sz="3200" dirty="0" smtClean="0"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3. Погружать учащихся в коммуникативную деятельность через организацию работы в диалоговых режимах с применением информационных технологий</a:t>
            </a:r>
          </a:p>
          <a:p>
            <a:pPr algn="l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+mj-lt"/>
              </a:rPr>
              <a:t>4. Конструировать «образ Я» посредством рефлексивных заданий, рассматривая это как условие формирования коммуникативных умений на продуктивном и творческом уровнях.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42942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«Образование – это то, что остаётся у человека, когда он забудет всё, чему его учили». А. </a:t>
            </a:r>
            <a:r>
              <a:rPr lang="ru-RU" sz="3200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Энштейн</a:t>
            </a:r>
            <a:endParaRPr lang="ru-RU" sz="3200" b="1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algn="l"/>
            <a:endParaRPr lang="ru-RU" sz="3200" b="1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algn="l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                     Коммуникация</a:t>
            </a:r>
            <a:r>
              <a:rPr lang="ru-RU" sz="3200" dirty="0" smtClean="0">
                <a:latin typeface="+mj-lt"/>
              </a:rPr>
              <a:t>  - это такое</a:t>
            </a:r>
            <a:endParaRPr lang="ru-RU" sz="3200" b="1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algn="l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                    </a:t>
            </a:r>
            <a:r>
              <a:rPr lang="ru-RU" sz="3200" dirty="0" smtClean="0">
                <a:latin typeface="+mj-lt"/>
              </a:rPr>
              <a:t>социальное взаимодействие,         </a:t>
            </a:r>
            <a:endParaRPr lang="ru-RU" sz="3200" b="1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                    при котором происходит</a:t>
            </a:r>
          </a:p>
          <a:p>
            <a:pPr algn="l"/>
            <a:r>
              <a:rPr lang="ru-RU" sz="3200" dirty="0" smtClean="0">
                <a:latin typeface="+mj-lt"/>
              </a:rPr>
              <a:t>                    </a:t>
            </a:r>
            <a:r>
              <a:rPr lang="ru-RU" sz="3200" dirty="0" smtClean="0"/>
              <a:t>обмен информацией</a:t>
            </a:r>
            <a:endParaRPr lang="ru-RU" sz="3200" dirty="0" smtClean="0"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                    с помощью</a:t>
            </a:r>
            <a:r>
              <a:rPr lang="ru-RU" sz="3200" dirty="0" smtClean="0"/>
              <a:t> вербальных</a:t>
            </a:r>
            <a:endParaRPr lang="ru-RU" sz="3200" dirty="0" smtClean="0"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                    и невербальных</a:t>
            </a:r>
            <a:r>
              <a:rPr lang="ru-RU" sz="3200" dirty="0" smtClean="0"/>
              <a:t> средств.</a:t>
            </a:r>
            <a:endParaRPr lang="ru-RU" sz="3200" b="1" dirty="0" smtClean="0">
              <a:latin typeface="+mj-lt"/>
            </a:endParaRPr>
          </a:p>
          <a:p>
            <a:pPr algn="l"/>
            <a:r>
              <a:rPr lang="ru-RU" sz="3200" b="1" dirty="0" smtClean="0">
                <a:latin typeface="+mj-lt"/>
              </a:rPr>
              <a:t>                   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01122" cy="3357586"/>
          </a:xfrm>
        </p:spPr>
        <p:txBody>
          <a:bodyPr>
            <a:normAutofit/>
          </a:bodyPr>
          <a:lstStyle/>
          <a:p>
            <a:r>
              <a:rPr lang="ru-RU" sz="5400" smtClean="0"/>
              <a:t>Благодарю </a:t>
            </a:r>
            <a:br>
              <a:rPr lang="ru-RU" sz="5400" smtClean="0"/>
            </a:br>
            <a:r>
              <a:rPr lang="ru-RU" sz="5400" smtClean="0"/>
              <a:t>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Умения</a:t>
            </a:r>
            <a:r>
              <a:rPr lang="ru-RU" sz="3200" b="1" dirty="0" smtClean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-  это главная характеристика учебной деятельности школьника (включающая наряду с ними знания и навыки) - </a:t>
            </a:r>
            <a:r>
              <a:rPr lang="ru-RU" sz="3200" b="1" dirty="0" smtClean="0">
                <a:latin typeface="+mj-lt"/>
              </a:rPr>
              <a:t>освоенный субъектом способ выполнения действия.</a:t>
            </a:r>
          </a:p>
          <a:p>
            <a:pPr algn="l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Социализация</a:t>
            </a:r>
            <a:r>
              <a:rPr lang="ru-RU" sz="3200" b="1" dirty="0" smtClean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– процесс интеграции индивида в общество, в разнообразные типы социальных сообществ путём усвоения элементов культуры, социальных норм и ценностей, на основе которых формируются социально значимые черты личности.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Коммуникативные умения</a:t>
            </a:r>
            <a:endParaRPr lang="ru-RU" sz="32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857364"/>
            <a:ext cx="285752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умения хранить информацию</a:t>
            </a:r>
            <a:endParaRPr lang="ru-RU" sz="2800" dirty="0"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57884" y="1857364"/>
            <a:ext cx="271464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Умения обрабатывать информацию</a:t>
            </a:r>
            <a:endParaRPr lang="ru-RU" sz="2800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4214818"/>
            <a:ext cx="314327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Умения передавать информацию</a:t>
            </a:r>
            <a:endParaRPr lang="ru-RU" sz="2800" dirty="0">
              <a:latin typeface="+mj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3438" y="928670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3571868" y="928670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143240" y="2428868"/>
            <a:ext cx="307183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01122" cy="628654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Приём и передача информации предполагают умения:</a:t>
            </a:r>
          </a:p>
          <a:p>
            <a:pPr algn="l"/>
            <a:endParaRPr lang="ru-RU" sz="3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l"/>
            <a:r>
              <a:rPr lang="ru-RU" sz="3200" dirty="0" smtClean="0">
                <a:solidFill>
                  <a:schemeClr val="tx1"/>
                </a:solidFill>
                <a:latin typeface="+mj-lt"/>
              </a:rPr>
              <a:t>1. слушать</a:t>
            </a:r>
          </a:p>
          <a:p>
            <a:pPr algn="l"/>
            <a:r>
              <a:rPr lang="ru-RU" sz="3200" dirty="0" smtClean="0">
                <a:latin typeface="+mj-lt"/>
              </a:rPr>
              <a:t>2. читать</a:t>
            </a:r>
          </a:p>
          <a:p>
            <a:pPr algn="l"/>
            <a:r>
              <a:rPr lang="ru-RU" sz="3200" dirty="0" smtClean="0">
                <a:latin typeface="+mj-lt"/>
              </a:rPr>
              <a:t>3. получать числовую информацию</a:t>
            </a:r>
          </a:p>
          <a:p>
            <a:pPr algn="l"/>
            <a:r>
              <a:rPr lang="ru-RU" sz="3200" dirty="0" smtClean="0">
                <a:latin typeface="+mj-lt"/>
              </a:rPr>
              <a:t>4. получать графическую информацию</a:t>
            </a:r>
          </a:p>
          <a:p>
            <a:pPr algn="l"/>
            <a:r>
              <a:rPr lang="ru-RU" sz="3200" dirty="0" smtClean="0">
                <a:latin typeface="+mj-lt"/>
              </a:rPr>
              <a:t>5. читать жесты и позы</a:t>
            </a:r>
          </a:p>
          <a:p>
            <a:pPr algn="l"/>
            <a:r>
              <a:rPr lang="ru-RU" sz="3200" dirty="0" smtClean="0">
                <a:latin typeface="+mj-lt"/>
              </a:rPr>
              <a:t>6. читать мимику лица и моторику тела</a:t>
            </a:r>
          </a:p>
          <a:p>
            <a:pPr algn="l"/>
            <a:r>
              <a:rPr lang="ru-RU" sz="3200" dirty="0" smtClean="0">
                <a:latin typeface="+mj-lt"/>
              </a:rPr>
              <a:t>7. различать интонацию</a:t>
            </a:r>
          </a:p>
          <a:p>
            <a:pPr algn="l"/>
            <a:r>
              <a:rPr lang="ru-RU" sz="3200" dirty="0" smtClean="0">
                <a:latin typeface="+mj-lt"/>
              </a:rPr>
              <a:t>8. говорить</a:t>
            </a:r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857232"/>
            <a:ext cx="24170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2865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А также:</a:t>
            </a:r>
            <a:endParaRPr lang="ru-RU" sz="3200" b="1" dirty="0" smtClean="0"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9. писать</a:t>
            </a:r>
          </a:p>
          <a:p>
            <a:pPr algn="l"/>
            <a:r>
              <a:rPr lang="ru-RU" sz="3200" dirty="0" smtClean="0">
                <a:latin typeface="+mj-lt"/>
              </a:rPr>
              <a:t>10. передавать числовую информацию</a:t>
            </a:r>
          </a:p>
          <a:p>
            <a:pPr algn="l"/>
            <a:r>
              <a:rPr lang="ru-RU" sz="3200" dirty="0" smtClean="0">
                <a:latin typeface="+mj-lt"/>
              </a:rPr>
              <a:t>11. передавать графическую информацию</a:t>
            </a:r>
          </a:p>
          <a:p>
            <a:pPr algn="l"/>
            <a:r>
              <a:rPr lang="ru-RU" sz="3200" dirty="0" smtClean="0">
                <a:latin typeface="+mj-lt"/>
              </a:rPr>
              <a:t>12. передавать информацию посредством жестом</a:t>
            </a:r>
          </a:p>
          <a:p>
            <a:pPr algn="l"/>
            <a:r>
              <a:rPr lang="ru-RU" sz="3200" dirty="0" smtClean="0">
                <a:latin typeface="+mj-lt"/>
              </a:rPr>
              <a:t>13. передавать информацию мимикой и пантомимикой</a:t>
            </a:r>
          </a:p>
          <a:p>
            <a:pPr algn="l"/>
            <a:r>
              <a:rPr lang="ru-RU" sz="3200" dirty="0" smtClean="0">
                <a:latin typeface="+mj-lt"/>
              </a:rPr>
              <a:t>14. передавать информацию </a:t>
            </a:r>
          </a:p>
          <a:p>
            <a:pPr algn="l"/>
            <a:r>
              <a:rPr lang="ru-RU" sz="3200" dirty="0" smtClean="0">
                <a:latin typeface="+mj-lt"/>
              </a:rPr>
              <a:t>интонацией</a:t>
            </a:r>
          </a:p>
          <a:p>
            <a:pPr algn="l"/>
            <a:endParaRPr lang="ru-RU" sz="3200" b="1" dirty="0" smtClean="0"/>
          </a:p>
          <a:p>
            <a:pPr algn="l"/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429132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501122" cy="62865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Обработка информации предполагает умения:</a:t>
            </a:r>
          </a:p>
          <a:p>
            <a:endParaRPr lang="ru-RU" sz="3200" b="1" dirty="0" smtClean="0">
              <a:latin typeface="+mj-lt"/>
            </a:endParaRPr>
          </a:p>
          <a:p>
            <a:pPr marL="514350" indent="-514350" algn="l"/>
            <a:r>
              <a:rPr lang="ru-RU" sz="3200" dirty="0" smtClean="0">
                <a:latin typeface="+mj-lt"/>
              </a:rPr>
              <a:t>1. Искать в традиционных источниках</a:t>
            </a:r>
          </a:p>
          <a:p>
            <a:pPr algn="l"/>
            <a:r>
              <a:rPr lang="ru-RU" sz="3200" dirty="0" smtClean="0">
                <a:latin typeface="+mj-lt"/>
              </a:rPr>
              <a:t>                        - в алфавитном каталоге</a:t>
            </a:r>
          </a:p>
          <a:p>
            <a:pPr algn="l"/>
            <a:r>
              <a:rPr lang="ru-RU" sz="3200" dirty="0" smtClean="0">
                <a:latin typeface="+mj-lt"/>
              </a:rPr>
              <a:t>                        - в предметном каталоге</a:t>
            </a:r>
          </a:p>
          <a:p>
            <a:pPr algn="l"/>
            <a:r>
              <a:rPr lang="ru-RU" sz="3200" dirty="0" smtClean="0">
                <a:latin typeface="+mj-lt"/>
              </a:rPr>
              <a:t>            - в каталоге вторичных</a:t>
            </a:r>
            <a:r>
              <a:rPr lang="ru-RU" sz="3200" dirty="0" smtClean="0"/>
              <a:t> источников</a:t>
            </a:r>
            <a:endParaRPr lang="ru-RU" sz="3200" dirty="0" smtClean="0"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                        </a:t>
            </a:r>
            <a:r>
              <a:rPr lang="ru-RU" sz="3200" dirty="0" smtClean="0"/>
              <a:t>- в словарях</a:t>
            </a:r>
            <a:endParaRPr lang="ru-RU" sz="3200" dirty="0" smtClean="0"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                        </a:t>
            </a:r>
            <a:r>
              <a:rPr lang="ru-RU" sz="3200" dirty="0" smtClean="0"/>
              <a:t>- в энциклопедиях</a:t>
            </a:r>
            <a:endParaRPr lang="ru-RU" sz="3200" dirty="0" smtClean="0"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                       </a:t>
            </a:r>
          </a:p>
          <a:p>
            <a:pPr marL="514350" indent="-514350" algn="l"/>
            <a:r>
              <a:rPr lang="ru-RU" sz="3200" dirty="0" smtClean="0"/>
              <a:t>      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501122" cy="64294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А также:</a:t>
            </a:r>
          </a:p>
          <a:p>
            <a:pPr algn="l"/>
            <a:r>
              <a:rPr lang="ru-RU" sz="3200" dirty="0" smtClean="0">
                <a:latin typeface="+mj-lt"/>
              </a:rPr>
              <a:t>2. Искать в компьютерных источниках</a:t>
            </a:r>
          </a:p>
          <a:p>
            <a:pPr algn="l"/>
            <a:r>
              <a:rPr lang="ru-RU" sz="3200" dirty="0" smtClean="0">
                <a:latin typeface="+mj-lt"/>
              </a:rPr>
              <a:t>- в сети Интернет</a:t>
            </a:r>
          </a:p>
          <a:p>
            <a:pPr algn="l"/>
            <a:r>
              <a:rPr lang="ru-RU" sz="3200" dirty="0" smtClean="0">
                <a:latin typeface="+mj-lt"/>
              </a:rPr>
              <a:t>- в электронных книгах</a:t>
            </a:r>
          </a:p>
          <a:p>
            <a:pPr algn="l"/>
            <a:r>
              <a:rPr lang="ru-RU" sz="3200" dirty="0" smtClean="0">
                <a:latin typeface="+mj-lt"/>
              </a:rPr>
              <a:t>- в электронных каталогах, архивах</a:t>
            </a:r>
          </a:p>
          <a:p>
            <a:pPr algn="l"/>
            <a:r>
              <a:rPr lang="ru-RU" sz="3200" dirty="0" smtClean="0">
                <a:latin typeface="+mj-lt"/>
              </a:rPr>
              <a:t>- с помощью поисковых программ</a:t>
            </a:r>
          </a:p>
          <a:p>
            <a:pPr algn="l"/>
            <a:r>
              <a:rPr lang="ru-RU" sz="3200" dirty="0" smtClean="0">
                <a:latin typeface="+mj-lt"/>
              </a:rPr>
              <a:t>- в базах данных</a:t>
            </a:r>
          </a:p>
          <a:p>
            <a:pPr algn="r"/>
            <a:r>
              <a:rPr lang="ru-RU" sz="3200" dirty="0" smtClean="0">
                <a:latin typeface="+mj-lt"/>
              </a:rPr>
              <a:t>3. Искать в других источниках</a:t>
            </a:r>
          </a:p>
          <a:p>
            <a:pPr algn="r"/>
            <a:r>
              <a:rPr lang="ru-RU" sz="3200" dirty="0" smtClean="0">
                <a:latin typeface="+mj-lt"/>
              </a:rPr>
              <a:t>- в социуме</a:t>
            </a:r>
          </a:p>
          <a:p>
            <a:pPr algn="r"/>
            <a:r>
              <a:rPr lang="ru-RU" sz="3200" dirty="0" smtClean="0">
                <a:latin typeface="+mj-lt"/>
              </a:rPr>
              <a:t>- в радиовещании, телевещании</a:t>
            </a:r>
          </a:p>
          <a:p>
            <a:pPr algn="r"/>
            <a:r>
              <a:rPr lang="ru-RU" sz="3200" dirty="0" smtClean="0">
                <a:latin typeface="+mj-lt"/>
              </a:rPr>
              <a:t>- в аудио-, видеоисточниках</a:t>
            </a:r>
          </a:p>
          <a:p>
            <a:pPr algn="l"/>
            <a:endParaRPr lang="ru-RU" sz="3200" dirty="0" smtClean="0"/>
          </a:p>
          <a:p>
            <a:pPr algn="l"/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86322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501122" cy="628654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В том числе перерабатывать:</a:t>
            </a:r>
          </a:p>
          <a:p>
            <a:pPr algn="l"/>
            <a:endParaRPr lang="ru-RU" sz="3200" b="1" dirty="0" smtClean="0">
              <a:latin typeface="+mj-lt"/>
            </a:endParaRPr>
          </a:p>
          <a:p>
            <a:pPr algn="l"/>
            <a:r>
              <a:rPr lang="ru-RU" sz="3200" dirty="0" smtClean="0">
                <a:latin typeface="+mj-lt"/>
              </a:rPr>
              <a:t>- на основе анализа</a:t>
            </a:r>
          </a:p>
          <a:p>
            <a:pPr algn="l"/>
            <a:r>
              <a:rPr lang="ru-RU" sz="3200" dirty="0" smtClean="0">
                <a:latin typeface="+mj-lt"/>
              </a:rPr>
              <a:t>- на основе синтеза</a:t>
            </a:r>
          </a:p>
          <a:p>
            <a:pPr algn="l"/>
            <a:r>
              <a:rPr lang="ru-RU" sz="3200" dirty="0" smtClean="0">
                <a:latin typeface="+mj-lt"/>
              </a:rPr>
              <a:t>- на основе сравнения</a:t>
            </a:r>
          </a:p>
          <a:p>
            <a:pPr algn="l"/>
            <a:r>
              <a:rPr lang="ru-RU" sz="3200" dirty="0" smtClean="0">
                <a:latin typeface="+mj-lt"/>
              </a:rPr>
              <a:t>- на основе семантического свертывания</a:t>
            </a:r>
          </a:p>
          <a:p>
            <a:pPr algn="l"/>
            <a:r>
              <a:rPr lang="ru-RU" sz="3200" dirty="0" smtClean="0">
                <a:latin typeface="+mj-lt"/>
              </a:rPr>
              <a:t>- на основе лексического свертывания</a:t>
            </a:r>
          </a:p>
          <a:p>
            <a:pPr algn="l"/>
            <a:r>
              <a:rPr lang="ru-RU" sz="3200" dirty="0" smtClean="0">
                <a:latin typeface="+mj-lt"/>
              </a:rPr>
              <a:t>- на основе классификации</a:t>
            </a:r>
          </a:p>
          <a:p>
            <a:pPr algn="l"/>
            <a:r>
              <a:rPr lang="ru-RU" sz="3200" dirty="0" smtClean="0">
                <a:latin typeface="+mj-lt"/>
              </a:rPr>
              <a:t>- на основе систематизации</a:t>
            </a:r>
          </a:p>
          <a:p>
            <a:pPr algn="l"/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00108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LuckyTie</Template>
  <TotalTime>253</TotalTime>
  <Words>679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LuckyTie</vt:lpstr>
      <vt:lpstr>Коммуникативные умения и социализация 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Благодарю 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Коммуникативные умения и социализация</dc:title>
  <dc:creator>Customer</dc:creator>
  <cp:lastModifiedBy>Customer</cp:lastModifiedBy>
  <cp:revision>28</cp:revision>
  <dcterms:created xsi:type="dcterms:W3CDTF">2010-10-17T12:57:24Z</dcterms:created>
  <dcterms:modified xsi:type="dcterms:W3CDTF">2011-01-23T09:10:55Z</dcterms:modified>
</cp:coreProperties>
</file>