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slides/slide76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slides/slide7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slides/slide70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s/slide79.xml" ContentType="application/vnd.openxmlformats-officedocument.presentationml.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slides/slide68.xml" ContentType="application/vnd.openxmlformats-officedocument.presentationml.slide+xml"/>
  <Override PartName="/ppt/slides/slide7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s/slide66.xml" ContentType="application/vnd.openxmlformats-officedocument.presentationml.slide+xml"/>
  <Override PartName="/ppt/slides/slide7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slides/slide64.xml" ContentType="application/vnd.openxmlformats-officedocument.presentationml.slide+xml"/>
  <Override PartName="/ppt/slides/slide7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s/slide62.xml" ContentType="application/vnd.openxmlformats-officedocument.presentationml.slide+xml"/>
  <Override PartName="/ppt/slides/slide71.xml" ContentType="application/vnd.openxmlformats-officedocument.presentationml.slide+xml"/>
  <Override PartName="/ppt/slides/slide80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0.xml" ContentType="application/vnd.openxmlformats-officedocument.presentationml.slideLayout+xml"/>
  <Default Extension="gif" ContentType="image/gif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slides/slide69.xml" ContentType="application/vnd.openxmlformats-officedocument.presentationml.slide+xml"/>
  <Override PartName="/ppt/slides/slide78.xml" ContentType="application/vnd.openxmlformats-officedocument.presentationml.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s/slide67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s/slide74.xml" ContentType="application/vnd.openxmlformats-officedocument.presentationml.slide+xml"/>
  <Override PartName="/ppt/slideLayouts/slideLayout4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Default Extension="wmf" ContentType="image/x-wmf"/>
  <Default Extension="rels" ContentType="application/vnd.openxmlformats-package.relationship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88" r:id="rId1"/>
  </p:sldMasterIdLst>
  <p:notesMasterIdLst>
    <p:notesMasterId r:id="rId82"/>
  </p:notesMasterIdLst>
  <p:sldIdLst>
    <p:sldId id="256" r:id="rId2"/>
    <p:sldId id="292" r:id="rId3"/>
    <p:sldId id="293" r:id="rId4"/>
    <p:sldId id="322" r:id="rId5"/>
    <p:sldId id="323" r:id="rId6"/>
    <p:sldId id="324" r:id="rId7"/>
    <p:sldId id="325" r:id="rId8"/>
    <p:sldId id="326" r:id="rId9"/>
    <p:sldId id="327" r:id="rId10"/>
    <p:sldId id="328" r:id="rId11"/>
    <p:sldId id="301" r:id="rId12"/>
    <p:sldId id="358" r:id="rId13"/>
    <p:sldId id="329" r:id="rId14"/>
    <p:sldId id="257" r:id="rId15"/>
    <p:sldId id="354" r:id="rId16"/>
    <p:sldId id="330" r:id="rId17"/>
    <p:sldId id="302" r:id="rId18"/>
    <p:sldId id="331" r:id="rId19"/>
    <p:sldId id="332" r:id="rId20"/>
    <p:sldId id="352" r:id="rId21"/>
    <p:sldId id="333" r:id="rId22"/>
    <p:sldId id="334" r:id="rId23"/>
    <p:sldId id="336" r:id="rId24"/>
    <p:sldId id="335" r:id="rId25"/>
    <p:sldId id="337" r:id="rId26"/>
    <p:sldId id="353" r:id="rId27"/>
    <p:sldId id="338" r:id="rId28"/>
    <p:sldId id="303" r:id="rId29"/>
    <p:sldId id="304" r:id="rId30"/>
    <p:sldId id="305" r:id="rId31"/>
    <p:sldId id="306" r:id="rId32"/>
    <p:sldId id="307" r:id="rId33"/>
    <p:sldId id="308" r:id="rId34"/>
    <p:sldId id="309" r:id="rId35"/>
    <p:sldId id="310" r:id="rId36"/>
    <p:sldId id="311" r:id="rId37"/>
    <p:sldId id="312" r:id="rId38"/>
    <p:sldId id="313" r:id="rId39"/>
    <p:sldId id="314" r:id="rId40"/>
    <p:sldId id="339" r:id="rId41"/>
    <p:sldId id="258" r:id="rId42"/>
    <p:sldId id="359" r:id="rId43"/>
    <p:sldId id="315" r:id="rId44"/>
    <p:sldId id="316" r:id="rId45"/>
    <p:sldId id="317" r:id="rId46"/>
    <p:sldId id="318" r:id="rId47"/>
    <p:sldId id="319" r:id="rId48"/>
    <p:sldId id="320" r:id="rId49"/>
    <p:sldId id="355" r:id="rId50"/>
    <p:sldId id="340" r:id="rId51"/>
    <p:sldId id="341" r:id="rId52"/>
    <p:sldId id="342" r:id="rId53"/>
    <p:sldId id="343" r:id="rId54"/>
    <p:sldId id="344" r:id="rId55"/>
    <p:sldId id="345" r:id="rId56"/>
    <p:sldId id="346" r:id="rId57"/>
    <p:sldId id="347" r:id="rId58"/>
    <p:sldId id="348" r:id="rId59"/>
    <p:sldId id="349" r:id="rId60"/>
    <p:sldId id="350" r:id="rId61"/>
    <p:sldId id="351" r:id="rId62"/>
    <p:sldId id="356" r:id="rId63"/>
    <p:sldId id="259" r:id="rId64"/>
    <p:sldId id="260" r:id="rId65"/>
    <p:sldId id="261" r:id="rId66"/>
    <p:sldId id="262" r:id="rId67"/>
    <p:sldId id="263" r:id="rId68"/>
    <p:sldId id="264" r:id="rId69"/>
    <p:sldId id="265" r:id="rId70"/>
    <p:sldId id="266" r:id="rId71"/>
    <p:sldId id="267" r:id="rId72"/>
    <p:sldId id="268" r:id="rId73"/>
    <p:sldId id="269" r:id="rId74"/>
    <p:sldId id="270" r:id="rId75"/>
    <p:sldId id="271" r:id="rId76"/>
    <p:sldId id="272" r:id="rId77"/>
    <p:sldId id="273" r:id="rId78"/>
    <p:sldId id="287" r:id="rId79"/>
    <p:sldId id="361" r:id="rId80"/>
    <p:sldId id="288" r:id="rId8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900" autoAdjust="0"/>
    <p:restoredTop sz="94669" autoAdjust="0"/>
  </p:normalViewPr>
  <p:slideViewPr>
    <p:cSldViewPr>
      <p:cViewPr varScale="1">
        <p:scale>
          <a:sx n="83" d="100"/>
          <a:sy n="83" d="100"/>
        </p:scale>
        <p:origin x="-1086" y="-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67" d="100"/>
          <a:sy n="67" d="100"/>
        </p:scale>
        <p:origin x="-2748" y="-96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84" Type="http://schemas.openxmlformats.org/officeDocument/2006/relationships/viewProps" Target="viewProp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notesMaster" Target="notesMasters/notesMaster1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theme" Target="theme/theme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9FC9ECB-F4D0-4EFA-B87D-417DE6C2065D}" type="datetimeFigureOut">
              <a:rPr lang="ru-RU" smtClean="0"/>
              <a:pPr/>
              <a:t>28.01.2011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381CE81-D167-435C-A85A-38D4A73C24FE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81CE81-D167-435C-A85A-38D4A73C24FE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81CE81-D167-435C-A85A-38D4A73C24FE}" type="slidenum">
              <a:rPr lang="ru-RU" smtClean="0"/>
              <a:pPr/>
              <a:t>14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 bwMode="ltGray">
          <a:xfrm>
            <a:off x="0" y="0"/>
            <a:ext cx="9143999" cy="513543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3355848"/>
            <a:ext cx="8077200" cy="1673352"/>
          </a:xfrm>
        </p:spPr>
        <p:txBody>
          <a:bodyPr vert="horz" lIns="91440" tIns="0" rIns="45720" bIns="0" rtlCol="0" anchor="t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85800" y="1828800"/>
            <a:ext cx="8077200" cy="1499616"/>
          </a:xfrm>
        </p:spPr>
        <p:txBody>
          <a:bodyPr lIns="118872" tIns="0" rIns="45720" bIns="0" anchor="b"/>
          <a:lstStyle>
            <a:lvl1pPr marL="0" indent="0" algn="l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F384E8-1830-43F2-A837-CEB216DA5B8C}" type="datetimeFigureOut">
              <a:rPr lang="ru-RU" smtClean="0"/>
              <a:pPr/>
              <a:t>28.01.2011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CCDB28-E9A6-4930-A7FE-37DC465C972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0" y="5128334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F384E8-1830-43F2-A837-CEB216DA5B8C}" type="datetimeFigureOut">
              <a:rPr lang="ru-RU" smtClean="0"/>
              <a:pPr/>
              <a:t>28.01.2011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CCDB28-E9A6-4930-A7FE-37DC465C972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 bwMode="invGray">
          <a:xfrm>
            <a:off x="6598920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108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 bwMode="ltGray">
          <a:xfrm>
            <a:off x="6647687" y="0"/>
            <a:ext cx="2514601" cy="685800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274640"/>
            <a:ext cx="1905000" cy="5851525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F384E8-1830-43F2-A837-CEB216DA5B8C}" type="datetimeFigureOut">
              <a:rPr lang="ru-RU" smtClean="0"/>
              <a:pPr/>
              <a:t>28.01.2011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640597" y="6377459"/>
            <a:ext cx="3836404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CCDB28-E9A6-4930-A7FE-37DC465C972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252728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F384E8-1830-43F2-A837-CEB216DA5B8C}" type="datetimeFigureOut">
              <a:rPr lang="ru-RU" smtClean="0"/>
              <a:pPr/>
              <a:t>28.01.2011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CCDB28-E9A6-4930-A7FE-37DC465C972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 bwMode="ltGray">
          <a:xfrm>
            <a:off x="0" y="1"/>
            <a:ext cx="9144000" cy="260252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invGray">
          <a:xfrm>
            <a:off x="0" y="2602520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49808" y="118872"/>
            <a:ext cx="8013192" cy="1636776"/>
          </a:xfrm>
        </p:spPr>
        <p:txBody>
          <a:bodyPr vert="horz" lIns="91440" tIns="0" rIns="91440" bIns="0" rtlCol="0" anchor="b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40664" y="1828800"/>
            <a:ext cx="8022336" cy="685800"/>
          </a:xfrm>
        </p:spPr>
        <p:txBody>
          <a:bodyPr lIns="146304" tIns="0" rIns="45720" bIns="0" anchor="t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F384E8-1830-43F2-A837-CEB216DA5B8C}" type="datetimeFigureOut">
              <a:rPr lang="ru-RU" smtClean="0"/>
              <a:pPr/>
              <a:t>28.01.2011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CCDB28-E9A6-4930-A7FE-37DC465C972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773936"/>
            <a:ext cx="4038600" cy="4623816"/>
          </a:xfrm>
        </p:spPr>
        <p:txBody>
          <a:bodyPr lIns="9144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773936"/>
            <a:ext cx="4038600" cy="462381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F384E8-1830-43F2-A837-CEB216DA5B8C}" type="datetimeFigureOut">
              <a:rPr lang="ru-RU" smtClean="0"/>
              <a:pPr/>
              <a:t>28.01.2011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CCDB28-E9A6-4930-A7FE-37DC465C972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98987"/>
            <a:ext cx="4040188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449512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698987"/>
            <a:ext cx="4041775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449512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F384E8-1830-43F2-A837-CEB216DA5B8C}" type="datetimeFigureOut">
              <a:rPr lang="ru-RU" smtClean="0"/>
              <a:pPr/>
              <a:t>28.01.2011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CCDB28-E9A6-4930-A7FE-37DC465C972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F384E8-1830-43F2-A837-CEB216DA5B8C}" type="datetimeFigureOut">
              <a:rPr lang="ru-RU" smtClean="0"/>
              <a:pPr/>
              <a:t>28.01.2011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CCDB28-E9A6-4930-A7FE-37DC465C972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F384E8-1830-43F2-A837-CEB216DA5B8C}" type="datetimeFigureOut">
              <a:rPr lang="ru-RU" smtClean="0"/>
              <a:pPr/>
              <a:t>28.01.2011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CCDB28-E9A6-4930-A7FE-37DC465C972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7838" y="152400"/>
            <a:ext cx="2523744" cy="978408"/>
          </a:xfrm>
        </p:spPr>
        <p:txBody>
          <a:bodyPr vert="horz" lIns="73152" rIns="45720" bIns="0" rtlCol="0" anchor="b">
            <a:normAutofit/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19377" y="1743133"/>
            <a:ext cx="5920641" cy="455888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67838" y="1730018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F384E8-1830-43F2-A837-CEB216DA5B8C}" type="datetimeFigureOut">
              <a:rPr lang="ru-RU" smtClean="0"/>
              <a:pPr/>
              <a:t>28.01.2011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CCDB28-E9A6-4930-A7FE-37DC465C972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2" name="Прямоугольник 11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4592" y="155448"/>
            <a:ext cx="2525150" cy="978408"/>
          </a:xfrm>
        </p:spPr>
        <p:txBody>
          <a:bodyPr lIns="73152" bIns="0" anchor="b"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903805" y="1484808"/>
            <a:ext cx="6247397" cy="5373192"/>
          </a:xfrm>
          <a:solidFill>
            <a:schemeClr val="bg2">
              <a:shade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64592" y="1728216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164592" y="1170432"/>
            <a:ext cx="2523744" cy="201168"/>
          </a:xfrm>
        </p:spPr>
        <p:txBody>
          <a:bodyPr/>
          <a:lstStyle/>
          <a:p>
            <a:fld id="{A3F384E8-1830-43F2-A837-CEB216DA5B8C}" type="datetimeFigureOut">
              <a:rPr lang="ru-RU" smtClean="0"/>
              <a:pPr/>
              <a:t>28.01.2011</a:t>
            </a:fld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 bwMode="invGray"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035808" y="1170432"/>
            <a:ext cx="5193792" cy="201168"/>
          </a:xfrm>
        </p:spPr>
        <p:txBody>
          <a:bodyPr/>
          <a:lstStyle>
            <a:lvl1pPr>
              <a:defRPr>
                <a:solidFill>
                  <a:schemeClr val="bg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339328" y="1170432"/>
            <a:ext cx="733864" cy="201168"/>
          </a:xfrm>
        </p:spPr>
        <p:txBody>
          <a:bodyPr/>
          <a:lstStyle/>
          <a:p>
            <a:fld id="{D4CCDB28-E9A6-4930-A7FE-37DC465C972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 bwMode="invGray">
          <a:xfrm>
            <a:off x="0" y="1435895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7" name="Прямоугольник 6"/>
          <p:cNvSpPr/>
          <p:nvPr/>
        </p:nvSpPr>
        <p:spPr bwMode="ltGray">
          <a:xfrm>
            <a:off x="0" y="0"/>
            <a:ext cx="9143999" cy="1433733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51062"/>
          </a:xfrm>
          <a:prstGeom prst="rect">
            <a:avLst/>
          </a:prstGeom>
        </p:spPr>
        <p:txBody>
          <a:bodyPr vert="horz" lIns="91440" rIns="45720" rtlCol="0" anchor="ctr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775191"/>
            <a:ext cx="8229600" cy="4625609"/>
          </a:xfrm>
          <a:prstGeom prst="rect">
            <a:avLst/>
          </a:prstGeom>
        </p:spPr>
        <p:txBody>
          <a:bodyPr vert="horz" lIns="54864" tIns="91440" rtlCol="0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476999"/>
            <a:ext cx="2133600" cy="274320"/>
          </a:xfrm>
          <a:prstGeom prst="rect">
            <a:avLst/>
          </a:prstGeom>
        </p:spPr>
        <p:txBody>
          <a:bodyPr vert="horz" lIns="109728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A3F384E8-1830-43F2-A837-CEB216DA5B8C}" type="datetimeFigureOut">
              <a:rPr lang="ru-RU" smtClean="0"/>
              <a:pPr/>
              <a:t>28.01.2011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2640596" y="6476999"/>
            <a:ext cx="5507719" cy="274320"/>
          </a:xfrm>
          <a:prstGeom prst="rect">
            <a:avLst/>
          </a:prstGeom>
        </p:spPr>
        <p:txBody>
          <a:bodyPr vert="horz" lIns="45720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204396" y="6476999"/>
            <a:ext cx="733864" cy="274320"/>
          </a:xfrm>
          <a:prstGeom prst="rect">
            <a:avLst/>
          </a:prstGeom>
        </p:spPr>
        <p:txBody>
          <a:bodyPr vert="horz" bIns="0" rtlCol="0" anchor="b"/>
          <a:lstStyle>
            <a:lvl1pPr algn="r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D4CCDB28-E9A6-4930-A7FE-37DC465C972C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89" r:id="rId1"/>
    <p:sldLayoutId id="2147483890" r:id="rId2"/>
    <p:sldLayoutId id="2147483891" r:id="rId3"/>
    <p:sldLayoutId id="2147483892" r:id="rId4"/>
    <p:sldLayoutId id="2147483893" r:id="rId5"/>
    <p:sldLayoutId id="2147483894" r:id="rId6"/>
    <p:sldLayoutId id="2147483895" r:id="rId7"/>
    <p:sldLayoutId id="2147483896" r:id="rId8"/>
    <p:sldLayoutId id="2147483897" r:id="rId9"/>
    <p:sldLayoutId id="2147483898" r:id="rId10"/>
    <p:sldLayoutId id="2147483899" r:id="rId11"/>
  </p:sldLayoutIdLst>
  <p:txStyles>
    <p:titleStyle>
      <a:lvl1pPr algn="l" rtl="0" eaLnBrk="1" latinLnBrk="0" hangingPunct="1">
        <a:spcBef>
          <a:spcPct val="0"/>
        </a:spcBef>
        <a:buNone/>
        <a:defRPr kumimoji="0" sz="4500" b="1" kern="1200">
          <a:solidFill>
            <a:schemeClr val="accent1">
              <a:satMod val="150000"/>
            </a:schemeClr>
          </a:solidFill>
          <a:effectLst/>
          <a:latin typeface="+mj-lt"/>
          <a:ea typeface="+mj-ea"/>
          <a:cs typeface="+mj-cs"/>
        </a:defRPr>
      </a:lvl1pPr>
      <a:extLst/>
    </p:titleStyle>
    <p:bodyStyle>
      <a:lvl1pPr marL="438912" indent="-320040" algn="l" rtl="0" eaLnBrk="1" latinLnBrk="0" hangingPunct="1">
        <a:spcBef>
          <a:spcPts val="0"/>
        </a:spcBef>
        <a:buClr>
          <a:schemeClr val="accent1"/>
        </a:buClr>
        <a:buSzPct val="80000"/>
        <a:buFont typeface="Wingdings 2"/>
        <a:buChar char="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31520" indent="-27432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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3"/>
        </a:buClr>
        <a:buFont typeface="Arial"/>
        <a:buChar char="▪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16152" indent="-182880" algn="l" rtl="0" eaLnBrk="1" latinLnBrk="0" hangingPunct="1">
        <a:spcBef>
          <a:spcPct val="20000"/>
        </a:spcBef>
        <a:buClr>
          <a:schemeClr val="accent4"/>
        </a:buClr>
        <a:buFont typeface="Arial"/>
        <a:buChar char="▪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26464" indent="-182880" algn="l" rtl="0" eaLnBrk="1" latinLnBrk="0" hangingPunct="1">
        <a:spcBef>
          <a:spcPct val="20000"/>
        </a:spcBef>
        <a:buClr>
          <a:schemeClr val="accent5"/>
        </a:buClr>
        <a:buFont typeface="Wingdings 3"/>
        <a:buChar char=""/>
        <a:defRPr kumimoji="0" lang="en-US" sz="2000" kern="1200" smtClean="0">
          <a:solidFill>
            <a:schemeClr val="tx1"/>
          </a:solidFill>
          <a:latin typeface="+mn-lt"/>
          <a:ea typeface="+mn-ea"/>
          <a:cs typeface="+mn-cs"/>
        </a:defRPr>
      </a:lvl5pPr>
      <a:lvl6pPr marL="1627632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ct val="20000"/>
        </a:spcBef>
        <a:buClr>
          <a:schemeClr val="accent1"/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ct val="20000"/>
        </a:spcBef>
        <a:buClr>
          <a:schemeClr val="accent2"/>
        </a:buClr>
        <a:buFont typeface="Wingdings 2" pitchFamily="18" charset="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231136" indent="-182880" algn="l" rtl="0" eaLnBrk="1" latinLnBrk="0" hangingPunct="1">
        <a:spcBef>
          <a:spcPct val="20000"/>
        </a:spcBef>
        <a:buClr>
          <a:schemeClr val="accent3"/>
        </a:buClr>
        <a:buFont typeface="Wingdings 2" pitchFamily="18" charset="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image" Target="../media/image12.jpeg"/><Relationship Id="rId7" Type="http://schemas.openxmlformats.org/officeDocument/2006/relationships/image" Target="../media/image14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talks.mark-itt.ru/forums/icons/forum_pictures/000440/440003.jpg" TargetMode="External"/><Relationship Id="rId5" Type="http://schemas.openxmlformats.org/officeDocument/2006/relationships/image" Target="../media/image13.jpeg"/><Relationship Id="rId4" Type="http://schemas.openxmlformats.org/officeDocument/2006/relationships/hyperlink" Target="http://talks.mark-itt.ru/forums/icons/forum_pictures/000377/377071.jpg" TargetMode="Externa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gif"/><Relationship Id="rId7" Type="http://schemas.openxmlformats.org/officeDocument/2006/relationships/image" Target="../media/image21.gif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wmf"/><Relationship Id="rId5" Type="http://schemas.openxmlformats.org/officeDocument/2006/relationships/image" Target="../media/image19.wmf"/><Relationship Id="rId4" Type="http://schemas.openxmlformats.org/officeDocument/2006/relationships/image" Target="../media/image18.w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hyperlink" Target="http://www.google.ru/imgres?imgurl=http://stockphotos.ru/free/main.php?g2_view=core.DownloadItem&amp;g2_itemId=907&amp;g2_serialNumber=5&amp;imgrefurl=http://stockphotos.ru/free/main.php?g2_view=keyalbum.KeywordAlbum&amp;g2_keyword=%D1%82%D0%B0%D0%B1%D0%BB%D0%B5%D1%82%D0%BA%D0%B8&amp;g2_itemId=905&amp;usg=__-MWt66T1Eu3iC1JRFdQIttbCKRw=&amp;h=320&amp;w=480&amp;sz=23&amp;hl=ru&amp;start=5&amp;um=1&amp;itbs=1&amp;tbnid=Z0DKRiiixZNBNM:&amp;tbnh=86&amp;tbnw=129&amp;prev=/images?q=%D0%BC%D0%B5%D0%B4%D0%B8%D0%BA%D0%B0%D0%BC%D0%B5%D0%BD%D1%82%D1%8B&amp;um=1&amp;hl=ru&amp;lr=&amp;newwindow=1&amp;sa=G&amp;tbs=isch:1" TargetMode="External"/><Relationship Id="rId13" Type="http://schemas.openxmlformats.org/officeDocument/2006/relationships/image" Target="../media/image27.jpeg"/><Relationship Id="rId3" Type="http://schemas.openxmlformats.org/officeDocument/2006/relationships/image" Target="../media/image22.jpeg"/><Relationship Id="rId7" Type="http://schemas.openxmlformats.org/officeDocument/2006/relationships/image" Target="../media/image24.jpeg"/><Relationship Id="rId12" Type="http://schemas.openxmlformats.org/officeDocument/2006/relationships/hyperlink" Target="http://www.google.ru/imgres?imgurl=http://www.stomamed.ru/bigimages/fj22.jpg&amp;imgrefurl=http://www.stomamed.ru/foshion22.htm&amp;usg=__Dc5MtYdfk4ecgKJFA1q7c_XUOaY=&amp;h=817&amp;w=1006&amp;sz=250&amp;hl=ru&amp;start=15&amp;um=1&amp;itbs=1&amp;tbnid=f59-WRqfKPcyrM:&amp;tbnh=122&amp;tbnw=150&amp;prev=/images?q=%D0%BA%D1%80%D0%B5%D1%81%D0%BB%D0%BE+%D1%81%D1%82%D0%BE%D0%BC%D0%B0%D1%82%D0%BE%D0%BB%D0%BE%D0%B3%D0%B0&amp;um=1&amp;hl=ru&amp;lr=&amp;newwindow=1&amp;sa=G&amp;tbs=isch:1" TargetMode="External"/><Relationship Id="rId2" Type="http://schemas.openxmlformats.org/officeDocument/2006/relationships/hyperlink" Target="http://www.google.ru/imgres?imgurl=http://ag-4v.ru/www/imgs/s3.jpg&amp;imgrefurl=http://ag-4v.ru/medik/nosilki/&amp;usg=__KLogRjlW98nDuoNwcQ5CkBbpJXc=&amp;h=244&amp;w=474&amp;sz=182&amp;hl=ru&amp;start=2&amp;um=1&amp;itbs=1&amp;tbnid=yvWQWqt1z-s_MM:&amp;tbnh=66&amp;tbnw=129&amp;prev=/images?q=%D0%BD%D0%BE%D1%81%D0%B8%D0%BB%D0%BA%D0%B8&amp;um=1&amp;hl=ru&amp;lr=&amp;newwindow=1&amp;sa=G&amp;tbs=isch:1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google.ru/imgres?imgurl=http://forum.materinstvo.ru/uploads/1242380841//post-11342-1242409374.jpg&amp;imgrefurl=http://forum.materinstvo.ru/index.php?showtopic=341986&amp;usg=__gt4TEZY-VtF05KS8t6XzsXYqezE=&amp;h=426&amp;w=640&amp;sz=62&amp;hl=ru&amp;start=10&amp;um=1&amp;itbs=1&amp;tbnid=nP35_l7RvDyG7M:&amp;tbnh=91&amp;tbnw=137&amp;prev=/images?q=%D0%BF%D1%80%D0%BE%D1%84%D0%B5%D1%81%D1%81%D0%B8%D1%8F+%D0%B2%D1%80%D0%B0%D1%87%D0%B0+%D1%88%D0%BF%D1%80%D0%B8%D1%86&amp;um=1&amp;hl=ru&amp;lr=&amp;newwindow=1&amp;sa=G&amp;tbs=isch:1" TargetMode="External"/><Relationship Id="rId11" Type="http://schemas.openxmlformats.org/officeDocument/2006/relationships/image" Target="../media/image26.jpeg"/><Relationship Id="rId5" Type="http://schemas.openxmlformats.org/officeDocument/2006/relationships/image" Target="../media/image23.jpeg"/><Relationship Id="rId10" Type="http://schemas.openxmlformats.org/officeDocument/2006/relationships/hyperlink" Target="http://www.google.ru/imgres?imgurl=http://www.novate.ru/files/tim/lichtenfusion/lichtinfusion3.jpg&amp;imgrefurl=http://www.novate.ru/blogs/130308/8778/&amp;usg=__W2fqHRKKGi5pIQlmxeLXOnQZc6c=&amp;h=425&amp;w=274&amp;sz=12&amp;hl=ru&amp;start=4&amp;um=1&amp;itbs=1&amp;tbnid=HWBrxbnOA93NtM:&amp;tbnh=126&amp;tbnw=81&amp;prev=/images?q=%D0%BC%D0%B5%D0%B4%D0%B8%D1%86%D0%B8%D0%BD%D1%81%D0%BA%D0%B8%D0%B5+%D0%B0%D1%82%D1%80%D0%B8%D0%B1%D1%83%D1%82%D1%8B&amp;um=1&amp;hl=ru&amp;lr=&amp;newwindow=1&amp;sa=G&amp;tbs=isch:1" TargetMode="External"/><Relationship Id="rId4" Type="http://schemas.openxmlformats.org/officeDocument/2006/relationships/hyperlink" Target="http://www.google.ru/imgres?imgurl=http://www.krugosvet.ru/uploads/enc/images/12/12359826105f45.jpg&amp;imgrefurl=http://www.krugosvet.ru/enc/medicina/MEDITSINA.html&amp;usg=__P5KNM7cOD3bGkHumjwZAku0t_4Y=&amp;h=420&amp;w=339&amp;sz=48&amp;hl=ru&amp;start=15&amp;um=1&amp;itbs=1&amp;tbnid=bV6_gT6ssJVd5M:&amp;tbnh=125&amp;tbnw=101&amp;prev=/images?q=%D0%BF%D1%80%D0%BE%D1%84%D0%B5%D1%81%D1%81%D0%B8%D1%8F+%D0%B2%D1%80%D0%B0%D1%87%D0%B0+%D1%81%D1%82%D0%B5%D1%82%D0%BE%D1%81%D0%BA%D0%BE%D0%BF&amp;um=1&amp;hl=ru&amp;lr=&amp;newwindow=1&amp;sa=G&amp;tbs=isch:1" TargetMode="External"/><Relationship Id="rId9" Type="http://schemas.openxmlformats.org/officeDocument/2006/relationships/image" Target="../media/image25.jpe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gif"/><Relationship Id="rId3" Type="http://schemas.openxmlformats.org/officeDocument/2006/relationships/image" Target="../media/image29.wmf"/><Relationship Id="rId7" Type="http://schemas.openxmlformats.org/officeDocument/2006/relationships/image" Target="../media/image33.wmf"/><Relationship Id="rId2" Type="http://schemas.openxmlformats.org/officeDocument/2006/relationships/image" Target="../media/image28.w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wmf"/><Relationship Id="rId5" Type="http://schemas.openxmlformats.org/officeDocument/2006/relationships/image" Target="../media/image31.gif"/><Relationship Id="rId4" Type="http://schemas.openxmlformats.org/officeDocument/2006/relationships/image" Target="../media/image30.wm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wmf"/><Relationship Id="rId2" Type="http://schemas.openxmlformats.org/officeDocument/2006/relationships/image" Target="../media/image35.w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9.wmf"/><Relationship Id="rId5" Type="http://schemas.openxmlformats.org/officeDocument/2006/relationships/image" Target="../media/image38.wmf"/><Relationship Id="rId4" Type="http://schemas.openxmlformats.org/officeDocument/2006/relationships/image" Target="../media/image37.wm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wmf"/><Relationship Id="rId2" Type="http://schemas.openxmlformats.org/officeDocument/2006/relationships/image" Target="../media/image40.w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3.jpeg"/><Relationship Id="rId5" Type="http://schemas.openxmlformats.org/officeDocument/2006/relationships/hyperlink" Target="http://www.google.ru/imgres?imgurl=http://f.postimees.ee/f/2009/05/03/172124t41h3b2e.jpg&amp;imgrefurl=http://danslobodin.livejournal.com/&amp;usg=__AF7lxZVspeODQDqRxvh0TwBpwtc=&amp;h=632&amp;w=470&amp;sz=34&amp;hl=ru&amp;start=17&amp;um=1&amp;itbs=1&amp;tbnid=My5gi6Ty9PQCoM:&amp;tbnh=137&amp;tbnw=102&amp;prev=/images?q=%D0%9F%D0%9E%D0%A7%D0%A2%D0%9E%D0%92%D0%AB%D0%99+%D0%AF%D0%A9%D0%98%D0%9A&amp;um=1&amp;hl=ru&amp;lr=&amp;newwindow=1&amp;sa=G&amp;tbs=isch:1" TargetMode="External"/><Relationship Id="rId4" Type="http://schemas.openxmlformats.org/officeDocument/2006/relationships/image" Target="../media/image42.wmf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wmf"/><Relationship Id="rId7" Type="http://schemas.openxmlformats.org/officeDocument/2006/relationships/image" Target="../media/image48.jpeg"/><Relationship Id="rId2" Type="http://schemas.openxmlformats.org/officeDocument/2006/relationships/image" Target="../media/image44.wmf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google.ru/imgres?imgurl=http://www.kinopano.ru/p/200610020835461.jpg&amp;imgrefurl=http://www.kinopano.ru/index.php?action=bonus&amp;usg=__gQWRXu3vXxgWqNV8-VbKFc-7k4Q=&amp;h=317&amp;w=457&amp;sz=115&amp;hl=ru&amp;start=2&amp;um=1&amp;itbs=1&amp;tbnid=bdmnXlNl9M9sLM:&amp;tbnh=89&amp;tbnw=128&amp;prev=/images?q=%D0%9F%D0%AC%D0%95%D0%94%D0%95%D0%A1%D0%A2%D0%90%D0%9B+%D0%9F%D0%9E%D0%A7%D0%95%D0%A2%D0%90&amp;um=1&amp;hl=ru&amp;lr=&amp;newwindow=1&amp;sa=G&amp;tbs=isch:1" TargetMode="External"/><Relationship Id="rId5" Type="http://schemas.openxmlformats.org/officeDocument/2006/relationships/image" Target="../media/image47.wmf"/><Relationship Id="rId4" Type="http://schemas.openxmlformats.org/officeDocument/2006/relationships/image" Target="../media/image46.wmf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.jpeg"/><Relationship Id="rId3" Type="http://schemas.openxmlformats.org/officeDocument/2006/relationships/image" Target="../media/image50.png"/><Relationship Id="rId7" Type="http://schemas.openxmlformats.org/officeDocument/2006/relationships/hyperlink" Target="http://www.google.ru/imgres?imgurl=http://lenagold.ru/fon/clipart/k/kras/kras04.jpg&amp;imgrefurl=http://lenagold.ru/fon/clipart/k/kras.html&amp;usg=__FWxekXHLtXZFFWmxa6ReoVig00Q=&amp;h=180&amp;w=200&amp;sz=32&amp;hl=ru&amp;start=14&amp;um=1&amp;itbs=1&amp;tbnid=oz1WpVsxZ7bIHM:&amp;tbnh=94&amp;tbnw=104&amp;prev=/images?q=%D0%9A%D0%A0%D0%90%D0%A1%D0%9A%D0%98+%D0%98+%D0%9A%D0%98%D0%A1%D0%A2%D0%98&amp;um=1&amp;hl=ru&amp;lr=&amp;newwindow=1&amp;sa=G&amp;tbs=isch:1" TargetMode="External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2.jpeg"/><Relationship Id="rId5" Type="http://schemas.openxmlformats.org/officeDocument/2006/relationships/hyperlink" Target="http://www.google.ru/imgres?imgurl=http://www.molberty.ru/easel/m17.jpg&amp;imgrefurl=http://www.molberty.ru/easel/17.html&amp;usg=__r3aUT8cft5OBUyIX5LRgRL83L5E=&amp;h=540&amp;w=300&amp;sz=21&amp;hl=ru&amp;start=1&amp;um=1&amp;itbs=1&amp;tbnid=3d2ga_cPK5GgKM:&amp;tbnh=132&amp;tbnw=73&amp;prev=/images?q=%D0%9C%D0%9E%D0%9B%D0%AC%D0%91%D0%95%D0%A0%D0%A2&amp;um=1&amp;hl=ru&amp;lr=&amp;newwindow=1&amp;sa=G&amp;tbs=isch:1" TargetMode="External"/><Relationship Id="rId10" Type="http://schemas.openxmlformats.org/officeDocument/2006/relationships/image" Target="../media/image54.jpeg"/><Relationship Id="rId4" Type="http://schemas.openxmlformats.org/officeDocument/2006/relationships/image" Target="../media/image51.wmf"/><Relationship Id="rId9" Type="http://schemas.openxmlformats.org/officeDocument/2006/relationships/hyperlink" Target="http://www.google.ru/imgres?imgurl=http://s42.radikal.ru/i097/0906/c1/fdd7af4a395e.jpg&amp;imgrefurl=http://www.neo.surrealism.ru/viewtopic.php?t=3994&amp;sid=f7e4aada2d89159b8902ffc9940fee1b&amp;usg=__aRxOXrpxoG_GqUW9GJNnB3lqqHk=&amp;h=640&amp;w=427&amp;sz=71&amp;hl=ru&amp;start=10&amp;um=1&amp;itbs=1&amp;tbnid=1W0XZRANqHB7dM:&amp;tbnh=137&amp;tbnw=91&amp;prev=/images?q=%D0%AD%D0%A2%D0%AE%D0%94%D0%9D%D0%98%D0%9A&amp;um=1&amp;hl=ru&amp;lr=&amp;newwindow=1&amp;sa=G&amp;tbs=isch:1" TargetMode="Externa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hyperlink" Target="http://www.google.ru/imgres?imgurl=http://www.segodnya.ua/img/forall/a/120674/21.jpg&amp;imgrefurl=http://www.segodnya.ua/news/12067421.html&amp;usg=__0a8xrPf6zNZv9a89Rl3hOJjIWUM=&amp;h=320&amp;w=485&amp;sz=52&amp;hl=ru&amp;start=8&amp;um=1&amp;itbs=1&amp;tbnid=FPi52zHV-ttnLM:&amp;tbnh=85&amp;tbnw=129&amp;prev=/images?q=%D0%97%D0%A0%D0%98%D0%A2%D0%95%D0%9B%D0%98&amp;um=1&amp;hl=ru&amp;lr=&amp;newwindow=1&amp;sa=G&amp;tbs=isch:1" TargetMode="External"/><Relationship Id="rId3" Type="http://schemas.openxmlformats.org/officeDocument/2006/relationships/image" Target="../media/image55.jpeg"/><Relationship Id="rId7" Type="http://schemas.openxmlformats.org/officeDocument/2006/relationships/image" Target="../media/image57.jpeg"/><Relationship Id="rId2" Type="http://schemas.openxmlformats.org/officeDocument/2006/relationships/hyperlink" Target="http://www.google.ru/imgres?imgurl=http://xronika.az/uploads/photo_archive/teatr1.jpg&amp;imgrefurl=http://xronika.az/azerbaijan-news/2635-azerbajdzhanskomu-teatru-ispolnilos-136-let.html&amp;usg=__E5r5VSM65w8OYpb1fFNPnSQjIb0=&amp;h=320&amp;w=320&amp;sz=27&amp;hl=ru&amp;start=1&amp;um=1&amp;itbs=1&amp;tbnid=k660hl6_hX796M:&amp;tbnh=118&amp;tbnw=118&amp;prev=/images?q=%D1%81%D1%86%D0%B5%D0%BD%D0%B0+%D1%82%D0%B5%D0%B0%D1%82%D1%80%D0%B0&amp;um=1&amp;hl=ru&amp;lr=&amp;newwindow=1&amp;tbs=isch:1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google.ru/imgres?imgurl=http://dic.academic.ru/pictures/wiki/files/71/Grim_palitra_b.jpg&amp;imgrefurl=http://dic.academic.ru/dic.nsf/ruwiki/210948&amp;usg=__8GnAGLo9AhRJ7CwBcuKk2WZXs38=&amp;h=466&amp;w=700&amp;sz=36&amp;hl=ru&amp;start=12&amp;um=1&amp;itbs=1&amp;tbnid=QAeqnaOatcP9wM:&amp;tbnh=93&amp;tbnw=140&amp;prev=/images?q=%D0%93%D0%A0%D0%98%D0%9C&amp;um=1&amp;hl=ru&amp;lr=&amp;newwindow=1&amp;sa=G&amp;tbs=isch:1" TargetMode="External"/><Relationship Id="rId11" Type="http://schemas.openxmlformats.org/officeDocument/2006/relationships/image" Target="../media/image59.jpeg"/><Relationship Id="rId5" Type="http://schemas.openxmlformats.org/officeDocument/2006/relationships/image" Target="../media/image56.jpeg"/><Relationship Id="rId10" Type="http://schemas.openxmlformats.org/officeDocument/2006/relationships/hyperlink" Target="http://www.google.ru/imgres?imgurl=http://www.acapod.ru/img/misc/mask2.gif&amp;imgrefurl=http://www.acapod.ru/367.html&amp;usg=__3PRtiB-TfZ0oAuN81ceN75lgS7c=&amp;h=93&amp;w=99&amp;sz=2&amp;hl=ru&amp;start=12&amp;um=1&amp;itbs=1&amp;tbnid=BoqNMMOCEZNYqM:&amp;tbnh=77&amp;tbnw=82&amp;prev=/images?q=%D0%90%D0%9A%D0%A2%D0%95%D0%A0%D0%A1%D0%9A%D0%98%D0%95+%D0%9C%D0%90%D0%A1%D0%9A%D0%98&amp;um=1&amp;hl=ru&amp;lr=&amp;newwindow=1&amp;sa=G&amp;tbs=isch:1" TargetMode="External"/><Relationship Id="rId4" Type="http://schemas.openxmlformats.org/officeDocument/2006/relationships/hyperlink" Target="http://www.google.ru/imgres?imgurl=http://72.41.18.32/images/cinematographer.jpg&amp;imgrefurl=http://www.avantivisuals.com/gpage3.html&amp;usg=__HB-g2dv8ahGE7lflW7TmBvGPWoE=&amp;h=300&amp;w=400&amp;sz=30&amp;hl=ru&amp;start=9&amp;um=1&amp;itbs=1&amp;tbnid=KsqK7m619G87_M:&amp;tbnh=93&amp;tbnw=124&amp;prev=/images?q=%D0%9A%D0%98%D0%9D%D0%9E%D0%9E%D0%9F%D0%95%D0%A0%D0%90%D0%A2%D0%9E%D0%A0&amp;um=1&amp;hl=ru&amp;lr=&amp;newwindow=1&amp;sa=G&amp;tbs=isch:1" TargetMode="External"/><Relationship Id="rId9" Type="http://schemas.openxmlformats.org/officeDocument/2006/relationships/image" Target="../media/image58.jpe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jpeg"/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jpeg"/><Relationship Id="rId2" Type="http://schemas.openxmlformats.org/officeDocument/2006/relationships/hyperlink" Target="http://talks.mark-itt.ru/forums/icons/forum_pictures/000370/370989.jpg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3.jpeg"/><Relationship Id="rId4" Type="http://schemas.openxmlformats.org/officeDocument/2006/relationships/hyperlink" Target="http://talks.mark-itt.ru/forums/icons/forum_pictures/000336/336222.jpg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jpeg"/><Relationship Id="rId2" Type="http://schemas.openxmlformats.org/officeDocument/2006/relationships/hyperlink" Target="http://talks.mark-itt.ru/forums/icons/forum_pictures/000476/476126.jpg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5.jpeg"/><Relationship Id="rId4" Type="http://schemas.openxmlformats.org/officeDocument/2006/relationships/hyperlink" Target="http://talks.mark-itt.ru/forums/icons/forum_pictures/000476/476122.jpg" TargetMode="Externa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jpeg"/><Relationship Id="rId2" Type="http://schemas.openxmlformats.org/officeDocument/2006/relationships/image" Target="../media/image66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jpeg"/><Relationship Id="rId2" Type="http://schemas.openxmlformats.org/officeDocument/2006/relationships/image" Target="../media/image6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0.jpe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jpeg"/><Relationship Id="rId2" Type="http://schemas.openxmlformats.org/officeDocument/2006/relationships/image" Target="../media/image7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3.jpeg"/><Relationship Id="rId4" Type="http://schemas.openxmlformats.org/officeDocument/2006/relationships/hyperlink" Target="http://talks.mark-itt.ru/forums/icons/forum_pictures/000254/254141.jpg" TargetMode="Externa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jpeg"/><Relationship Id="rId2" Type="http://schemas.openxmlformats.org/officeDocument/2006/relationships/image" Target="../media/image74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6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hyperlink" Target="http://talks.mark-itt.ru/forums/icons/forum_pictures/000410/410953.jpg" TargetMode="External"/><Relationship Id="rId2" Type="http://schemas.openxmlformats.org/officeDocument/2006/relationships/image" Target="../media/image7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8.jpe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jpeg"/><Relationship Id="rId2" Type="http://schemas.openxmlformats.org/officeDocument/2006/relationships/hyperlink" Target="http://talks.mark-itt.ru/forums/icons/forum_pictures/000327/327240.jpg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1.jpeg"/><Relationship Id="rId5" Type="http://schemas.openxmlformats.org/officeDocument/2006/relationships/image" Target="../media/image80.jpeg"/><Relationship Id="rId4" Type="http://schemas.openxmlformats.org/officeDocument/2006/relationships/hyperlink" Target="http://talks.mark-itt.ru/forums/icons/forum_pictures/000248/248726.jpg" TargetMode="Externa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ru/imgres?imgurl=http://visualrian.ru/storage/PreviewWM/0339/49/033949.jpg&amp;imgrefurl=http://visualrian.ru/images/item/33949&amp;usg=__-FYCOZidu44N9reQUcsoLkAHTM0=&amp;h=512&amp;w=363&amp;sz=72&amp;hl=ru&amp;start=6&amp;um=1&amp;itbs=1&amp;tbnid=WUz4mWjqyJ4AoM:&amp;tbnh=131&amp;tbnw=93&amp;prev=/images?q=%D0%9F%D0%A0%D0%9E%D0%94%D0%90%D0%92%D0%95%D0%A6&amp;um=1&amp;hl=ru&amp;lr=&amp;newwindow=1&amp;sa=N&amp;ndsp=18&amp;tbs=isch:1" TargetMode="External"/><Relationship Id="rId2" Type="http://schemas.openxmlformats.org/officeDocument/2006/relationships/image" Target="../media/image8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3.jpe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5.jpeg"/><Relationship Id="rId2" Type="http://schemas.openxmlformats.org/officeDocument/2006/relationships/image" Target="../media/image8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hyperlink" Target="http://www.raskraska.com/print.shtml?http://www.raskraska.com/catalog0001/559.gif" TargetMode="External"/><Relationship Id="rId13" Type="http://schemas.openxmlformats.org/officeDocument/2006/relationships/image" Target="../media/image91.gif"/><Relationship Id="rId18" Type="http://schemas.openxmlformats.org/officeDocument/2006/relationships/hyperlink" Target="http://www.raskraska.com/print.shtml?http://www.raskraska.com/catalog0001/551.gif" TargetMode="External"/><Relationship Id="rId26" Type="http://schemas.openxmlformats.org/officeDocument/2006/relationships/hyperlink" Target="http://www.raskraska.com/print.shtml?http://www.raskraska.com/catalog0001/547.gif" TargetMode="External"/><Relationship Id="rId3" Type="http://schemas.openxmlformats.org/officeDocument/2006/relationships/image" Target="../media/image86.gif"/><Relationship Id="rId21" Type="http://schemas.openxmlformats.org/officeDocument/2006/relationships/image" Target="../media/image95.gif"/><Relationship Id="rId7" Type="http://schemas.openxmlformats.org/officeDocument/2006/relationships/image" Target="../media/image88.gif"/><Relationship Id="rId12" Type="http://schemas.openxmlformats.org/officeDocument/2006/relationships/hyperlink" Target="http://www.raskraska.com/print.shtml?http://www.raskraska.com/catalog0001/554.gif" TargetMode="External"/><Relationship Id="rId17" Type="http://schemas.openxmlformats.org/officeDocument/2006/relationships/image" Target="../media/image93.gif"/><Relationship Id="rId25" Type="http://schemas.openxmlformats.org/officeDocument/2006/relationships/image" Target="../media/image97.gif"/><Relationship Id="rId33" Type="http://schemas.openxmlformats.org/officeDocument/2006/relationships/image" Target="../media/image101.gif"/><Relationship Id="rId2" Type="http://schemas.openxmlformats.org/officeDocument/2006/relationships/hyperlink" Target="http://www.raskraska.com/print.shtml?http://www.raskraska.com/catalog0001/558.gif" TargetMode="External"/><Relationship Id="rId16" Type="http://schemas.openxmlformats.org/officeDocument/2006/relationships/hyperlink" Target="http://www.raskraska.com/print.shtml?http://www.raskraska.com/catalog0001/552.gif" TargetMode="External"/><Relationship Id="rId20" Type="http://schemas.openxmlformats.org/officeDocument/2006/relationships/hyperlink" Target="http://www.raskraska.com/print.shtml?http://www.raskraska.com/catalog0001/550.gif" TargetMode="External"/><Relationship Id="rId29" Type="http://schemas.openxmlformats.org/officeDocument/2006/relationships/image" Target="../media/image99.gif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raskraska.com/print.shtml?http://www.raskraska.com/catalog0001/556.gif" TargetMode="External"/><Relationship Id="rId11" Type="http://schemas.openxmlformats.org/officeDocument/2006/relationships/image" Target="../media/image90.gif"/><Relationship Id="rId24" Type="http://schemas.openxmlformats.org/officeDocument/2006/relationships/hyperlink" Target="http://www.raskraska.com/print.shtml?http://www.raskraska.com/catalog0001/548.gif" TargetMode="External"/><Relationship Id="rId32" Type="http://schemas.openxmlformats.org/officeDocument/2006/relationships/hyperlink" Target="http://www.raskraska.com/print.shtml?http://www.raskraska.com/catalog0001/544.gif" TargetMode="External"/><Relationship Id="rId5" Type="http://schemas.openxmlformats.org/officeDocument/2006/relationships/image" Target="../media/image87.gif"/><Relationship Id="rId15" Type="http://schemas.openxmlformats.org/officeDocument/2006/relationships/image" Target="../media/image92.gif"/><Relationship Id="rId23" Type="http://schemas.openxmlformats.org/officeDocument/2006/relationships/image" Target="../media/image96.gif"/><Relationship Id="rId28" Type="http://schemas.openxmlformats.org/officeDocument/2006/relationships/hyperlink" Target="http://www.raskraska.com/print.shtml?http://www.raskraska.com/catalog0001/546.gif" TargetMode="External"/><Relationship Id="rId10" Type="http://schemas.openxmlformats.org/officeDocument/2006/relationships/hyperlink" Target="http://www.raskraska.com/print.shtml?http://www.raskraska.com/catalog0001/555.gif" TargetMode="External"/><Relationship Id="rId19" Type="http://schemas.openxmlformats.org/officeDocument/2006/relationships/image" Target="../media/image94.gif"/><Relationship Id="rId31" Type="http://schemas.openxmlformats.org/officeDocument/2006/relationships/image" Target="../media/image100.gif"/><Relationship Id="rId4" Type="http://schemas.openxmlformats.org/officeDocument/2006/relationships/hyperlink" Target="http://www.raskraska.com/print.shtml?http://www.raskraska.com/catalog0001/557.gif" TargetMode="External"/><Relationship Id="rId9" Type="http://schemas.openxmlformats.org/officeDocument/2006/relationships/image" Target="../media/image89.gif"/><Relationship Id="rId14" Type="http://schemas.openxmlformats.org/officeDocument/2006/relationships/hyperlink" Target="http://www.raskraska.com/print.shtml?http://www.raskraska.com/catalog0001/553.gif" TargetMode="External"/><Relationship Id="rId22" Type="http://schemas.openxmlformats.org/officeDocument/2006/relationships/hyperlink" Target="http://www.raskraska.com/print.shtml?http://www.raskraska.com/catalog0001/549.gif" TargetMode="External"/><Relationship Id="rId27" Type="http://schemas.openxmlformats.org/officeDocument/2006/relationships/image" Target="../media/image98.gif"/><Relationship Id="rId30" Type="http://schemas.openxmlformats.org/officeDocument/2006/relationships/hyperlink" Target="http://www.raskraska.com/print.shtml?http://www.raskraska.com/catalog0001/545.gif" TargetMode="Externa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2.gif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3.gif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4.gif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5.gif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6.gif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7.gif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8.gif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9.gif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0.gif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1.gi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2.gif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3.gif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8" Type="http://schemas.openxmlformats.org/officeDocument/2006/relationships/hyperlink" Target="http://www.raskraska.com/print.shtml?http://www.raskraska.com/catalog0001/559.gif" TargetMode="External"/><Relationship Id="rId13" Type="http://schemas.openxmlformats.org/officeDocument/2006/relationships/image" Target="../media/image91.gif"/><Relationship Id="rId18" Type="http://schemas.openxmlformats.org/officeDocument/2006/relationships/hyperlink" Target="http://www.raskraska.com/print.shtml?http://www.raskraska.com/catalog0001/551.gif" TargetMode="External"/><Relationship Id="rId26" Type="http://schemas.openxmlformats.org/officeDocument/2006/relationships/hyperlink" Target="http://www.raskraska.com/print.shtml?http://www.raskraska.com/catalog0001/547.gif" TargetMode="External"/><Relationship Id="rId3" Type="http://schemas.openxmlformats.org/officeDocument/2006/relationships/image" Target="../media/image86.gif"/><Relationship Id="rId21" Type="http://schemas.openxmlformats.org/officeDocument/2006/relationships/image" Target="../media/image95.gif"/><Relationship Id="rId7" Type="http://schemas.openxmlformats.org/officeDocument/2006/relationships/image" Target="../media/image88.gif"/><Relationship Id="rId12" Type="http://schemas.openxmlformats.org/officeDocument/2006/relationships/hyperlink" Target="http://www.raskraska.com/print.shtml?http://www.raskraska.com/catalog0001/554.gif" TargetMode="External"/><Relationship Id="rId17" Type="http://schemas.openxmlformats.org/officeDocument/2006/relationships/image" Target="../media/image93.gif"/><Relationship Id="rId25" Type="http://schemas.openxmlformats.org/officeDocument/2006/relationships/image" Target="../media/image97.gif"/><Relationship Id="rId33" Type="http://schemas.openxmlformats.org/officeDocument/2006/relationships/image" Target="../media/image101.gif"/><Relationship Id="rId2" Type="http://schemas.openxmlformats.org/officeDocument/2006/relationships/hyperlink" Target="http://www.raskraska.com/print.shtml?http://www.raskraska.com/catalog0001/558.gif" TargetMode="External"/><Relationship Id="rId16" Type="http://schemas.openxmlformats.org/officeDocument/2006/relationships/hyperlink" Target="http://www.raskraska.com/print.shtml?http://www.raskraska.com/catalog0001/552.gif" TargetMode="External"/><Relationship Id="rId20" Type="http://schemas.openxmlformats.org/officeDocument/2006/relationships/hyperlink" Target="http://www.raskraska.com/print.shtml?http://www.raskraska.com/catalog0001/550.gif" TargetMode="External"/><Relationship Id="rId29" Type="http://schemas.openxmlformats.org/officeDocument/2006/relationships/image" Target="../media/image99.gif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raskraska.com/print.shtml?http://www.raskraska.com/catalog0001/556.gif" TargetMode="External"/><Relationship Id="rId11" Type="http://schemas.openxmlformats.org/officeDocument/2006/relationships/image" Target="../media/image90.gif"/><Relationship Id="rId24" Type="http://schemas.openxmlformats.org/officeDocument/2006/relationships/hyperlink" Target="http://www.raskraska.com/print.shtml?http://www.raskraska.com/catalog0001/548.gif" TargetMode="External"/><Relationship Id="rId32" Type="http://schemas.openxmlformats.org/officeDocument/2006/relationships/hyperlink" Target="http://www.raskraska.com/print.shtml?http://www.raskraska.com/catalog0001/544.gif" TargetMode="External"/><Relationship Id="rId5" Type="http://schemas.openxmlformats.org/officeDocument/2006/relationships/image" Target="../media/image87.gif"/><Relationship Id="rId15" Type="http://schemas.openxmlformats.org/officeDocument/2006/relationships/image" Target="../media/image92.gif"/><Relationship Id="rId23" Type="http://schemas.openxmlformats.org/officeDocument/2006/relationships/image" Target="../media/image96.gif"/><Relationship Id="rId28" Type="http://schemas.openxmlformats.org/officeDocument/2006/relationships/hyperlink" Target="http://www.raskraska.com/print.shtml?http://www.raskraska.com/catalog0001/546.gif" TargetMode="External"/><Relationship Id="rId10" Type="http://schemas.openxmlformats.org/officeDocument/2006/relationships/hyperlink" Target="http://www.raskraska.com/print.shtml?http://www.raskraska.com/catalog0001/555.gif" TargetMode="External"/><Relationship Id="rId19" Type="http://schemas.openxmlformats.org/officeDocument/2006/relationships/image" Target="../media/image94.gif"/><Relationship Id="rId31" Type="http://schemas.openxmlformats.org/officeDocument/2006/relationships/image" Target="../media/image100.gif"/><Relationship Id="rId4" Type="http://schemas.openxmlformats.org/officeDocument/2006/relationships/hyperlink" Target="http://www.raskraska.com/print.shtml?http://www.raskraska.com/catalog0001/557.gif" TargetMode="External"/><Relationship Id="rId9" Type="http://schemas.openxmlformats.org/officeDocument/2006/relationships/image" Target="../media/image89.gif"/><Relationship Id="rId14" Type="http://schemas.openxmlformats.org/officeDocument/2006/relationships/hyperlink" Target="http://www.raskraska.com/print.shtml?http://www.raskraska.com/catalog0001/553.gif" TargetMode="External"/><Relationship Id="rId22" Type="http://schemas.openxmlformats.org/officeDocument/2006/relationships/hyperlink" Target="http://www.raskraska.com/print.shtml?http://www.raskraska.com/catalog0001/549.gif" TargetMode="External"/><Relationship Id="rId27" Type="http://schemas.openxmlformats.org/officeDocument/2006/relationships/image" Target="../media/image98.gif"/><Relationship Id="rId30" Type="http://schemas.openxmlformats.org/officeDocument/2006/relationships/hyperlink" Target="http://www.raskraska.com/print.shtml?http://www.raskraska.com/catalog0001/545.gif" TargetMode="Externa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14348" y="3357562"/>
            <a:ext cx="8077200" cy="1673352"/>
          </a:xfrm>
        </p:spPr>
        <p:txBody>
          <a:bodyPr>
            <a:normAutofit/>
          </a:bodyPr>
          <a:lstStyle/>
          <a:p>
            <a:r>
              <a:rPr lang="ru-RU" sz="3600" dirty="0" smtClean="0"/>
              <a:t>ПРОФЕССИЙ МНОГО В МИРЕ ЕСТЬ…</a:t>
            </a:r>
            <a:endParaRPr lang="ru-RU" sz="36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ПРЕЗЕНТАЦИЯ </a:t>
            </a:r>
          </a:p>
          <a:p>
            <a:r>
              <a:rPr lang="ru-RU" dirty="0" smtClean="0"/>
              <a:t>ПУТЕШЕСТВИЕ-ВИКТОРИНА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21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22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 Дмитрий Иванович Менделеев</a:t>
            </a:r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«Трудитесь: находите покой в труде, ни в чем другом его не найти! Удовольствие пролетит- оно себе; труд оставит след долгой радости- он другим!»</a:t>
            </a:r>
            <a:endParaRPr lang="ru-RU" dirty="0"/>
          </a:p>
        </p:txBody>
      </p:sp>
      <p:pic>
        <p:nvPicPr>
          <p:cNvPr id="6" name="Содержимое 3" descr="http://webelements.narod.ru/elements/Mendeleev/pics/19.jpg"/>
          <p:cNvPicPr>
            <a:picLocks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143636" y="3429000"/>
            <a:ext cx="2000250" cy="285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            Леонардо да Винчи</a:t>
            </a:r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«Счастье достается тому, кто трудится»           </a:t>
            </a:r>
          </a:p>
          <a:p>
            <a:pPr>
              <a:buNone/>
            </a:pPr>
            <a:r>
              <a:rPr lang="ru-RU" dirty="0" smtClean="0"/>
              <a:t>                              </a:t>
            </a:r>
            <a:endParaRPr lang="ru-RU" dirty="0"/>
          </a:p>
        </p:txBody>
      </p:sp>
      <p:pic>
        <p:nvPicPr>
          <p:cNvPr id="6" name="imgb" descr="http://t2.gstatic.com/images?q=tbn:dipKDMOogwV9iM::stotskie.com/wp-content/uploads/2010/02/%D0%BB%D0%B5%D0%BE%D0%BD%D0%B0%D1%80%D0%B4%D0%BE-%D0%B4%D0%B0-%D0%B2%D0%B8%D0%BD%D1%87%D0%B81.jpg&amp;t=1&amp;h=266&amp;w=190&amp;usg=__bwNoOD74FxkgY8owsvzrNgz9YwI="/>
          <p:cNvPicPr>
            <a:picLocks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929190" y="2714620"/>
            <a:ext cx="2905139" cy="32512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endParaRPr lang="ru-RU" sz="5400" b="1" dirty="0" smtClean="0"/>
          </a:p>
          <a:p>
            <a:pPr>
              <a:buNone/>
            </a:pPr>
            <a:r>
              <a:rPr lang="ru-RU" sz="6600" b="1" dirty="0" smtClean="0"/>
              <a:t>   «…Труд создал самого человека»</a:t>
            </a:r>
          </a:p>
          <a:p>
            <a:pPr>
              <a:buNone/>
            </a:pPr>
            <a:r>
              <a:rPr lang="ru-RU" sz="5400" b="1" dirty="0" smtClean="0"/>
              <a:t>             </a:t>
            </a:r>
          </a:p>
          <a:p>
            <a:pPr>
              <a:buNone/>
            </a:pPr>
            <a:r>
              <a:rPr lang="ru-RU" sz="5400" b="1" dirty="0" smtClean="0"/>
              <a:t>             (Фридрих Энгельс)</a:t>
            </a:r>
            <a:endParaRPr lang="ru-RU" sz="5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       ВСЕ РАБОТЫ ХОРОШИ…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dirty="0" smtClean="0"/>
              <a:t>                     </a:t>
            </a:r>
            <a:r>
              <a:rPr lang="ru-RU" sz="4800" b="1" dirty="0" smtClean="0"/>
              <a:t>ПОСЛОВИЦЫ</a:t>
            </a:r>
          </a:p>
          <a:p>
            <a:pPr>
              <a:buNone/>
            </a:pPr>
            <a:r>
              <a:rPr lang="ru-RU" sz="4800" b="1" dirty="0" smtClean="0"/>
              <a:t>                         И</a:t>
            </a:r>
          </a:p>
          <a:p>
            <a:pPr>
              <a:buNone/>
            </a:pPr>
            <a:r>
              <a:rPr lang="ru-RU" sz="4800" b="1" dirty="0" smtClean="0"/>
              <a:t>              ПОГОВОРКИ</a:t>
            </a:r>
            <a:endParaRPr lang="ru-RU" sz="48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5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8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        ЗАКОНЧИ ПОСЛОВИЦУ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ru-RU" b="1" dirty="0" smtClean="0"/>
              <a:t>ТЕРПЕНЬЕ И ТРУД    …… </a:t>
            </a:r>
          </a:p>
          <a:p>
            <a:r>
              <a:rPr lang="ru-RU" b="1" dirty="0" smtClean="0"/>
              <a:t>ПОД ЛЕЖАЧИЙ КАМЕНЬ  ….   </a:t>
            </a:r>
          </a:p>
          <a:p>
            <a:r>
              <a:rPr lang="ru-RU" b="1" dirty="0" smtClean="0"/>
              <a:t>НЕ СИДИ СЛОЖА РУКИ- ….</a:t>
            </a:r>
          </a:p>
          <a:p>
            <a:r>
              <a:rPr lang="ru-RU" b="1" dirty="0" smtClean="0"/>
              <a:t>ЛЮБИШЬ КАТАТЬСЯ, …..</a:t>
            </a:r>
          </a:p>
          <a:p>
            <a:r>
              <a:rPr lang="ru-RU" b="1" dirty="0" smtClean="0"/>
              <a:t>ДЕЛУ ВРЕМЯ, .……</a:t>
            </a:r>
          </a:p>
          <a:p>
            <a:r>
              <a:rPr lang="ru-RU" b="1" dirty="0" smtClean="0"/>
              <a:t>ДЕРЕВЬЯ СМОТРИ В ПЛОДАХ, ……</a:t>
            </a:r>
          </a:p>
          <a:p>
            <a:r>
              <a:rPr lang="ru-RU" b="1" dirty="0" smtClean="0"/>
              <a:t>ИЩИ НЕВЕСТУ НЕ В ХОРОВОДЕ, ……</a:t>
            </a:r>
          </a:p>
          <a:p>
            <a:r>
              <a:rPr lang="ru-RU" b="1" dirty="0" smtClean="0"/>
              <a:t>МАЛЕНЬКОЕ ДЕЛО …..</a:t>
            </a:r>
          </a:p>
          <a:p>
            <a:r>
              <a:rPr lang="ru-RU" b="1" dirty="0" smtClean="0"/>
              <a:t>ГОРЬКА РАБОТА, ……</a:t>
            </a:r>
          </a:p>
          <a:p>
            <a:r>
              <a:rPr lang="ru-RU" b="1" dirty="0" smtClean="0"/>
              <a:t>ТРУД КОРМИТ, …</a:t>
            </a:r>
          </a:p>
          <a:p>
            <a:r>
              <a:rPr lang="ru-RU" b="1" dirty="0" smtClean="0"/>
              <a:t>ГЛАЗА СТРАШАТСЯ, …</a:t>
            </a:r>
          </a:p>
          <a:p>
            <a:r>
              <a:rPr lang="ru-RU" b="1" dirty="0" smtClean="0"/>
              <a:t>СКУЧЕН ДЕНЬ ДО ВЕЧЕРА, …</a:t>
            </a:r>
          </a:p>
          <a:p>
            <a:r>
              <a:rPr lang="ru-RU" b="1" dirty="0" smtClean="0"/>
              <a:t>ДЕЛО МАСТЕРА…</a:t>
            </a:r>
            <a:endParaRPr lang="ru-RU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5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7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9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1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>
                      <p:stCondLst>
                        <p:cond delay="indefinite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1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3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4" fill="hold">
                      <p:stCondLst>
                        <p:cond delay="indefinite"/>
                      </p:stCondLst>
                      <p:childTnLst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10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5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       ВСЕ РАБОТЫ ХОРОШИ…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dirty="0" smtClean="0"/>
              <a:t>                     </a:t>
            </a:r>
            <a:r>
              <a:rPr lang="ru-RU" sz="4800" b="1" dirty="0" smtClean="0"/>
              <a:t>ПОСЛОВИЦЫ</a:t>
            </a:r>
          </a:p>
          <a:p>
            <a:pPr>
              <a:buNone/>
            </a:pPr>
            <a:r>
              <a:rPr lang="ru-RU" sz="4800" b="1" dirty="0" smtClean="0"/>
              <a:t>                         И</a:t>
            </a:r>
          </a:p>
          <a:p>
            <a:pPr>
              <a:buNone/>
            </a:pPr>
            <a:r>
              <a:rPr lang="ru-RU" sz="4800" b="1" dirty="0" smtClean="0"/>
              <a:t>              ПОГОВОРКИ</a:t>
            </a:r>
            <a:endParaRPr lang="ru-RU" sz="48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0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3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    ПОСЛОВИЦЫ И ПОГОВОРКИ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b="1" dirty="0" smtClean="0"/>
              <a:t>ЗЕРКАЛО ЧЕЛОВЕКА- ЕГО ТРУД</a:t>
            </a:r>
          </a:p>
          <a:p>
            <a:r>
              <a:rPr lang="ru-RU" b="1" dirty="0" smtClean="0"/>
              <a:t>НЕ СУШИТ ЧЕЛОВЕКА РАБОТА,СУШИТ ЗАБОТА.</a:t>
            </a:r>
          </a:p>
          <a:p>
            <a:r>
              <a:rPr lang="ru-RU" b="1" dirty="0" smtClean="0"/>
              <a:t>ВСЯКИЙ ТРУД УКРАШАЕТ ЧЕЛОВЕКА.</a:t>
            </a:r>
          </a:p>
          <a:p>
            <a:r>
              <a:rPr lang="ru-RU" b="1" dirty="0" smtClean="0"/>
              <a:t>БЫЛА БЫ ОХОТА, А РАБОТА ВСЕГДА НАЙДЕТСЯ.</a:t>
            </a:r>
          </a:p>
          <a:p>
            <a:r>
              <a:rPr lang="ru-RU" b="1" dirty="0" smtClean="0"/>
              <a:t>РАБОТА ВСЯКУЮ ДУРЬ ВЫГОНЯЕТ.</a:t>
            </a:r>
          </a:p>
          <a:p>
            <a:r>
              <a:rPr lang="ru-RU" b="1" dirty="0" smtClean="0"/>
              <a:t>ТРУД-ЗДОРОВЬЕ ЧЕЛОВЕКА.</a:t>
            </a:r>
          </a:p>
          <a:p>
            <a:r>
              <a:rPr lang="ru-RU" b="1" dirty="0" smtClean="0"/>
              <a:t>КРАСИВОЕ СЛОВО- СЕРЕБРО,А  ХОРОШЕЕ ДЕЛО- ЗОЛОТО.</a:t>
            </a:r>
            <a:endParaRPr lang="ru-RU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800" decel="100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800" decel="100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800" decel="100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800" decel="100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800" decel="100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800" decel="100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800" decel="100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800" decel="100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800" decel="100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800" decel="100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800" decel="100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800" decel="100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800" decel="100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800" decel="100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800" decel="100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800" decel="100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800" decel="100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800" decel="100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800" decel="100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800" decel="100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800" decel="100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800" decel="100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800" decel="100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              Анатоль Франс</a:t>
            </a:r>
            <a:endParaRPr lang="ru-RU" dirty="0"/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«Человек  так создан, что отдыхает от одной работы, лишь взявшись за другую»</a:t>
            </a:r>
          </a:p>
          <a:p>
            <a:endParaRPr lang="ru-RU" dirty="0"/>
          </a:p>
        </p:txBody>
      </p:sp>
      <p:pic>
        <p:nvPicPr>
          <p:cNvPr id="7" name="imgb" descr="http://lossofsoul.com/pictures/aphorism1/Anatole-France.jpg"/>
          <p:cNvPicPr>
            <a:picLocks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28662" y="3071810"/>
            <a:ext cx="3452822" cy="32147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                  КЕМ БЫТЬ?...</a:t>
            </a:r>
            <a:endParaRPr lang="ru-RU" dirty="0"/>
          </a:p>
        </p:txBody>
      </p:sp>
      <p:pic>
        <p:nvPicPr>
          <p:cNvPr id="4" name="imgb" descr="http://vesti.kz/userdata/7a7b1418425acc3c0008b60a6523e52c.jpg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 rot="20251156">
            <a:off x="642910" y="2071678"/>
            <a:ext cx="2676529" cy="17700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imgb" descr="http://bkamen.info/uploads/posts/2008-03/1206677587_licejj.jp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714744" y="2643182"/>
            <a:ext cx="1824039" cy="26431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click for enlarge 800 X 533 145.5 Kb picture">
            <a:hlinkClick r:id="rId4" tgtFrame="_blank"/>
          </p:cNvPr>
          <p:cNvPicPr/>
          <p:nvPr/>
        </p:nvPicPr>
        <p:blipFill>
          <a:blip r:embed="rId5"/>
          <a:srcRect/>
          <a:stretch>
            <a:fillRect/>
          </a:stretch>
        </p:blipFill>
        <p:spPr bwMode="auto">
          <a:xfrm rot="1043313">
            <a:off x="5805057" y="2010530"/>
            <a:ext cx="2762256" cy="1981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click for enlarge 1920 X 1440 528,7 Kb picture">
            <a:hlinkClick r:id="rId6" tgtFrame="_blank"/>
          </p:cNvPr>
          <p:cNvPicPr/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785786" y="4500570"/>
            <a:ext cx="2619380" cy="21431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imgb" descr="http://www.liceum41.r52.ru/assets/images/stol.jpg"/>
          <p:cNvPicPr/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6500826" y="4214818"/>
            <a:ext cx="2066927" cy="24288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   КОМУ ЭТО ПРИНАДЛЕЖИТ?</a:t>
            </a:r>
            <a:endParaRPr lang="ru-RU" dirty="0"/>
          </a:p>
        </p:txBody>
      </p:sp>
      <p:pic>
        <p:nvPicPr>
          <p:cNvPr id="1026" name="Picture 2" descr="C:\Program Files\Microsoft Office\CLIPART\PUB60COR\PH01046J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785786" y="1857364"/>
            <a:ext cx="1354655" cy="1998672"/>
          </a:xfrm>
          <a:prstGeom prst="rect">
            <a:avLst/>
          </a:prstGeom>
          <a:noFill/>
        </p:spPr>
      </p:pic>
      <p:pic>
        <p:nvPicPr>
          <p:cNvPr id="1027" name="Picture 3" descr="C:\Program Files\Microsoft Office\CLIPART\PUB60COR\PH02742G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500694" y="3929066"/>
            <a:ext cx="3221887" cy="2133605"/>
          </a:xfrm>
          <a:prstGeom prst="rect">
            <a:avLst/>
          </a:prstGeom>
          <a:noFill/>
        </p:spPr>
      </p:pic>
      <p:pic>
        <p:nvPicPr>
          <p:cNvPr id="1028" name="Picture 4" descr="C:\Program Files\Microsoft Office\CLIPART\PUB60COR\J0215070.WM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42910" y="4429132"/>
            <a:ext cx="2465387" cy="1785937"/>
          </a:xfrm>
          <a:prstGeom prst="rect">
            <a:avLst/>
          </a:prstGeom>
          <a:noFill/>
        </p:spPr>
      </p:pic>
      <p:pic>
        <p:nvPicPr>
          <p:cNvPr id="1029" name="Picture 5" descr="C:\Program Files\Microsoft Office\CLIPART\PUB60COR\HH00669_.WMF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071802" y="2571744"/>
            <a:ext cx="1939936" cy="1463314"/>
          </a:xfrm>
          <a:prstGeom prst="rect">
            <a:avLst/>
          </a:prstGeom>
          <a:noFill/>
        </p:spPr>
      </p:pic>
      <p:pic>
        <p:nvPicPr>
          <p:cNvPr id="1030" name="Picture 6" descr="C:\Program Files\Microsoft Office\CLIPART\PUB60COR\J0295069.WMF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214678" y="4572008"/>
            <a:ext cx="1830387" cy="1316037"/>
          </a:xfrm>
          <a:prstGeom prst="rect">
            <a:avLst/>
          </a:prstGeom>
          <a:noFill/>
        </p:spPr>
      </p:pic>
      <p:pic>
        <p:nvPicPr>
          <p:cNvPr id="1031" name="Picture 7" descr="C:\Program Files\Microsoft Office\CLIPART\PUB60COR\AG00052_.GIF"/>
          <p:cNvPicPr>
            <a:picLocks noChangeAspect="1" noChangeArrowheads="1" noCrop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072198" y="2071678"/>
            <a:ext cx="1785950" cy="111621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6000" dirty="0" smtClean="0"/>
              <a:t>              из словаря</a:t>
            </a:r>
            <a:endParaRPr lang="ru-RU" sz="60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None/>
            </a:pPr>
            <a:r>
              <a:rPr lang="ru-RU" dirty="0" smtClean="0"/>
              <a:t>                 </a:t>
            </a:r>
            <a:r>
              <a:rPr lang="ru-RU" sz="4400" b="1" dirty="0" smtClean="0"/>
              <a:t>   « ПРОФЕССИЯ- </a:t>
            </a:r>
          </a:p>
          <a:p>
            <a:pPr>
              <a:buNone/>
            </a:pPr>
            <a:r>
              <a:rPr lang="ru-RU" sz="3600" b="1" dirty="0" smtClean="0"/>
              <a:t>     основной род занятий человека,</a:t>
            </a:r>
          </a:p>
          <a:p>
            <a:pPr>
              <a:buNone/>
            </a:pPr>
            <a:r>
              <a:rPr lang="ru-RU" sz="3600" b="1" dirty="0" smtClean="0"/>
              <a:t>          его трудовая деятельность»</a:t>
            </a:r>
          </a:p>
          <a:p>
            <a:pPr>
              <a:buNone/>
            </a:pPr>
            <a:r>
              <a:rPr lang="ru-RU" sz="4000" b="1" dirty="0" smtClean="0"/>
              <a:t>            </a:t>
            </a:r>
          </a:p>
          <a:p>
            <a:pPr>
              <a:buNone/>
            </a:pPr>
            <a:r>
              <a:rPr lang="ru-RU" sz="4000" b="1" dirty="0" smtClean="0"/>
              <a:t>             « ПРОФЕССИОНАЛ-</a:t>
            </a:r>
          </a:p>
          <a:p>
            <a:pPr>
              <a:buNone/>
            </a:pPr>
            <a:r>
              <a:rPr lang="ru-RU" sz="4000" b="1" dirty="0" smtClean="0"/>
              <a:t>         </a:t>
            </a:r>
            <a:r>
              <a:rPr lang="ru-RU" sz="3600" b="1" dirty="0" smtClean="0"/>
              <a:t>человек, занимающийся чем-</a:t>
            </a:r>
          </a:p>
          <a:p>
            <a:pPr>
              <a:buNone/>
            </a:pPr>
            <a:r>
              <a:rPr lang="ru-RU" sz="3600" b="1" dirty="0" smtClean="0"/>
              <a:t>                </a:t>
            </a:r>
            <a:r>
              <a:rPr lang="ru-RU" sz="3600" b="1" dirty="0" err="1" smtClean="0"/>
              <a:t>нибудь</a:t>
            </a:r>
            <a:r>
              <a:rPr lang="ru-RU" sz="3600" b="1" dirty="0" smtClean="0"/>
              <a:t> как профессией </a:t>
            </a:r>
          </a:p>
          <a:p>
            <a:pPr>
              <a:buNone/>
            </a:pPr>
            <a:r>
              <a:rPr lang="ru-RU" sz="3600" b="1" dirty="0" smtClean="0"/>
              <a:t>               ( в отличие от любителя)»</a:t>
            </a:r>
            <a:endParaRPr lang="ru-RU" sz="36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КОМУ ЭТО ПРИНАДЛЕЖИТ?</a:t>
            </a:r>
            <a:endParaRPr lang="ru-RU" dirty="0"/>
          </a:p>
        </p:txBody>
      </p:sp>
      <p:pic>
        <p:nvPicPr>
          <p:cNvPr id="4" name="ipfyvWQWqt1z-s_MM:" descr="http://t0.gstatic.com/images?q=tbn:yvWQWqt1z-s_MM:http://ag-4v.ru/www/imgs/s3.jpg">
            <a:hlinkClick r:id="rId2" tgtFrame="_blank"/>
          </p:cNvPr>
          <p:cNvPicPr>
            <a:picLocks noGrp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 rot="19945148">
            <a:off x="1056128" y="2284936"/>
            <a:ext cx="1551718" cy="12400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http://t3.gstatic.com/images?q=tbn:bV6_gT6ssJVd5M:http://www.krugosvet.ru/uploads/enc/images/12/12359826105f45.jpg">
            <a:hlinkClick r:id="rId4" tgtFrame="_blank"/>
          </p:cNvPr>
          <p:cNvPicPr/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00034" y="4429132"/>
            <a:ext cx="1714512" cy="16906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ipfnP35_l7RvDyG7M:" descr="http://t1.gstatic.com/images?q=tbn:nP35_l7RvDyG7M:http://forum.materinstvo.ru/uploads/1242380841//post-11342-1242409374.jpg">
            <a:hlinkClick r:id="rId6" tgtFrame="_blank"/>
          </p:cNvPr>
          <p:cNvPicPr/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500298" y="3571876"/>
            <a:ext cx="1857388" cy="1357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ipfZ0DKRiiixZNBNM:" descr="http://t2.gstatic.com/images?q=tbn:Z0DKRiiixZNBNM:http://stockphotos.ru/free/main.php%3Fg2_view%3Dcore.DownloadItem%26g2_itemId%3D907%26g2_serialNumber%3D5">
            <a:hlinkClick r:id="rId8" tgtFrame="_blank"/>
          </p:cNvPr>
          <p:cNvPicPr/>
          <p:nvPr/>
        </p:nvPicPr>
        <p:blipFill>
          <a:blip r:embed="rId9"/>
          <a:srcRect/>
          <a:stretch>
            <a:fillRect/>
          </a:stretch>
        </p:blipFill>
        <p:spPr bwMode="auto">
          <a:xfrm rot="1188163">
            <a:off x="4225573" y="2190443"/>
            <a:ext cx="1621548" cy="11900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ipfHWBrxbnOA93NtM:" descr="http://t3.gstatic.com/images?q=tbn:HWBrxbnOA93NtM:http://www.novate.ru/files/tim/lichtenfusion/lichtinfusion3.jpg">
            <a:hlinkClick r:id="rId10" tgtFrame="_blank"/>
          </p:cNvPr>
          <p:cNvPicPr/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4786314" y="4143380"/>
            <a:ext cx="1357322" cy="20717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 descr="http://t2.gstatic.com/images?q=tbn:f59-WRqfKPcyrM:http://www.stomamed.ru/bigimages/fj22.jpg">
            <a:hlinkClick r:id="rId12" tgtFrame="_blank"/>
          </p:cNvPr>
          <p:cNvPicPr/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6286512" y="3000372"/>
            <a:ext cx="2286016" cy="2143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 КОМУ ЭТО ПРИНАДЛЕЖИТ?</a:t>
            </a:r>
            <a:endParaRPr lang="ru-RU" dirty="0"/>
          </a:p>
        </p:txBody>
      </p:sp>
      <p:pic>
        <p:nvPicPr>
          <p:cNvPr id="2050" name="Picture 2" descr="C:\Program Files\Microsoft Office\CLIPART\PUB60COR\J0199279.WMF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 bwMode="auto">
          <a:xfrm>
            <a:off x="4357686" y="2285992"/>
            <a:ext cx="2064190" cy="1795604"/>
          </a:xfrm>
          <a:prstGeom prst="rect">
            <a:avLst/>
          </a:prstGeom>
          <a:noFill/>
        </p:spPr>
      </p:pic>
      <p:pic>
        <p:nvPicPr>
          <p:cNvPr id="2051" name="Picture 3" descr="C:\Program Files\Microsoft Office\CLIPART\PUB60COR\HH01875_.WM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215206" y="1857364"/>
            <a:ext cx="1031188" cy="2214578"/>
          </a:xfrm>
          <a:prstGeom prst="rect">
            <a:avLst/>
          </a:prstGeom>
          <a:noFill/>
        </p:spPr>
      </p:pic>
      <p:pic>
        <p:nvPicPr>
          <p:cNvPr id="2052" name="Picture 4" descr="C:\Program Files\Microsoft Office\CLIPART\PUB60COR\FD01196_.WM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071802" y="4929198"/>
            <a:ext cx="2192161" cy="1625607"/>
          </a:xfrm>
          <a:prstGeom prst="rect">
            <a:avLst/>
          </a:prstGeom>
          <a:noFill/>
        </p:spPr>
      </p:pic>
      <p:pic>
        <p:nvPicPr>
          <p:cNvPr id="2053" name="Picture 5" descr="C:\Program Files\Microsoft Office\CLIPART\PUB60COR\PH02752G.GIF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42844" y="2214554"/>
            <a:ext cx="1846286" cy="1214446"/>
          </a:xfrm>
          <a:prstGeom prst="rect">
            <a:avLst/>
          </a:prstGeom>
          <a:noFill/>
        </p:spPr>
      </p:pic>
      <p:pic>
        <p:nvPicPr>
          <p:cNvPr id="2054" name="Picture 6" descr="C:\Program Files\Microsoft Office\CLIPART\PUB60COR\J0214948.WMF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85720" y="4143380"/>
            <a:ext cx="2357437" cy="2039937"/>
          </a:xfrm>
          <a:prstGeom prst="rect">
            <a:avLst/>
          </a:prstGeom>
          <a:noFill/>
        </p:spPr>
      </p:pic>
      <p:pic>
        <p:nvPicPr>
          <p:cNvPr id="2055" name="Picture 7" descr="C:\Program Files\Microsoft Office\CLIPART\PUB60COR\FD00799_.WMF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7000892" y="4714884"/>
            <a:ext cx="1785938" cy="1734344"/>
          </a:xfrm>
          <a:prstGeom prst="rect">
            <a:avLst/>
          </a:prstGeom>
          <a:noFill/>
        </p:spPr>
      </p:pic>
      <p:pic>
        <p:nvPicPr>
          <p:cNvPr id="2056" name="Picture 8" descr="C:\Program Files\Microsoft Office\CLIPART\PUB60COR\AG00057_.GIF"/>
          <p:cNvPicPr>
            <a:picLocks noChangeAspect="1" noChangeArrowheads="1" noCrop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2214546" y="1928802"/>
            <a:ext cx="1557341" cy="214313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 КОМУ ЭТО ПРИНАДЛЕЖИТ?</a:t>
            </a:r>
            <a:endParaRPr lang="ru-RU" dirty="0"/>
          </a:p>
        </p:txBody>
      </p:sp>
      <p:pic>
        <p:nvPicPr>
          <p:cNvPr id="3074" name="Picture 2" descr="C:\Program Files\Microsoft Office\CLIPART\PUB60COR\SO00768_.WMF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571868" y="1785926"/>
            <a:ext cx="1705356" cy="1853489"/>
          </a:xfrm>
          <a:prstGeom prst="rect">
            <a:avLst/>
          </a:prstGeom>
          <a:noFill/>
        </p:spPr>
      </p:pic>
      <p:pic>
        <p:nvPicPr>
          <p:cNvPr id="3075" name="Picture 3" descr="C:\Program Files\Microsoft Office\CLIPART\PUB60COR\J0086428.WM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072330" y="2428868"/>
            <a:ext cx="1272636" cy="3705215"/>
          </a:xfrm>
          <a:prstGeom prst="rect">
            <a:avLst/>
          </a:prstGeom>
          <a:noFill/>
        </p:spPr>
      </p:pic>
      <p:pic>
        <p:nvPicPr>
          <p:cNvPr id="3076" name="Picture 4" descr="C:\Program Files\Microsoft Office\CLIPART\PUB60COR\J0086424.WM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428992" y="3357562"/>
            <a:ext cx="3115200" cy="3135318"/>
          </a:xfrm>
          <a:prstGeom prst="rect">
            <a:avLst/>
          </a:prstGeom>
          <a:noFill/>
        </p:spPr>
      </p:pic>
      <p:pic>
        <p:nvPicPr>
          <p:cNvPr id="3077" name="Picture 5" descr="C:\Program Files\Microsoft Office\CLIPART\PUB60COR\J0086478.WMF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71472" y="3786190"/>
            <a:ext cx="1835147" cy="2437090"/>
          </a:xfrm>
          <a:prstGeom prst="rect">
            <a:avLst/>
          </a:prstGeom>
          <a:noFill/>
        </p:spPr>
      </p:pic>
      <p:pic>
        <p:nvPicPr>
          <p:cNvPr id="3078" name="Picture 6" descr="C:\Program Files\Microsoft Office\CLIPART\PUB60COR\J0239973.WMF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071538" y="1857364"/>
            <a:ext cx="1847850" cy="15398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 КОМУ ЭТО ПРИНАДЛЕЖИТ?</a:t>
            </a:r>
            <a:endParaRPr lang="ru-RU" dirty="0"/>
          </a:p>
        </p:txBody>
      </p:sp>
      <p:pic>
        <p:nvPicPr>
          <p:cNvPr id="5122" name="Picture 2" descr="C:\Program Files\Microsoft Office\CLIPART\PUB60COR\HH00231_.WMF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985924" y="3714752"/>
            <a:ext cx="3157580" cy="2999701"/>
          </a:xfrm>
          <a:prstGeom prst="rect">
            <a:avLst/>
          </a:prstGeom>
          <a:noFill/>
        </p:spPr>
      </p:pic>
      <p:pic>
        <p:nvPicPr>
          <p:cNvPr id="5123" name="Picture 3" descr="C:\Program Files\Microsoft Office\CLIPART\PUB60COR\IN00915_.WM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215074" y="1785926"/>
            <a:ext cx="1816100" cy="2000250"/>
          </a:xfrm>
          <a:prstGeom prst="rect">
            <a:avLst/>
          </a:prstGeom>
          <a:noFill/>
        </p:spPr>
      </p:pic>
      <p:pic>
        <p:nvPicPr>
          <p:cNvPr id="5124" name="Picture 4" descr="C:\Program Files\Microsoft Office\CLIPART\PUB60COR\BD19828_.WM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1857364"/>
            <a:ext cx="2949575" cy="2354263"/>
          </a:xfrm>
          <a:prstGeom prst="rect">
            <a:avLst/>
          </a:prstGeom>
          <a:noFill/>
        </p:spPr>
      </p:pic>
      <p:pic>
        <p:nvPicPr>
          <p:cNvPr id="6" name="Рисунок 5" descr="http://t0.gstatic.com/images?q=tbn:My5gi6Ty9PQCoM:http://f.postimees.ee/f/2009/05/03/172124t41h3b2e.jpg">
            <a:hlinkClick r:id="rId5" tgtFrame="_blank"/>
          </p:cNvPr>
          <p:cNvPicPr/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072198" y="4143380"/>
            <a:ext cx="1614492" cy="20907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 КОМУ ЭТО ПРИНАДЛЕЖИТ?</a:t>
            </a:r>
            <a:endParaRPr lang="ru-RU" dirty="0"/>
          </a:p>
        </p:txBody>
      </p:sp>
      <p:pic>
        <p:nvPicPr>
          <p:cNvPr id="4098" name="Picture 2" descr="C:\Program Files\Microsoft Office\CLIPART\PUB60COR\SL00712_.WMF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500298" y="1928802"/>
            <a:ext cx="3992578" cy="3468986"/>
          </a:xfrm>
          <a:prstGeom prst="rect">
            <a:avLst/>
          </a:prstGeom>
          <a:noFill/>
        </p:spPr>
      </p:pic>
      <p:pic>
        <p:nvPicPr>
          <p:cNvPr id="4099" name="Picture 3" descr="C:\Program Files\Microsoft Office\CLIPART\PUB60COR\SL00268_.WM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15008" y="4643446"/>
            <a:ext cx="2742697" cy="1743081"/>
          </a:xfrm>
          <a:prstGeom prst="rect">
            <a:avLst/>
          </a:prstGeom>
          <a:noFill/>
        </p:spPr>
      </p:pic>
      <p:pic>
        <p:nvPicPr>
          <p:cNvPr id="4101" name="Picture 5" descr="C:\Program Files\Microsoft Office\CLIPART\PUB60COR\J0183198.WM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7158" y="1928802"/>
            <a:ext cx="1828800" cy="1573213"/>
          </a:xfrm>
          <a:prstGeom prst="rect">
            <a:avLst/>
          </a:prstGeom>
          <a:noFill/>
        </p:spPr>
      </p:pic>
      <p:pic>
        <p:nvPicPr>
          <p:cNvPr id="4102" name="Picture 6" descr="C:\Program Files\Microsoft Office\CLIPART\PUB60COR\SO00364_.WMF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14348" y="4357694"/>
            <a:ext cx="1703092" cy="1774830"/>
          </a:xfrm>
          <a:prstGeom prst="rect">
            <a:avLst/>
          </a:prstGeom>
          <a:noFill/>
        </p:spPr>
      </p:pic>
      <p:pic>
        <p:nvPicPr>
          <p:cNvPr id="8" name="ipfbdmnXlNl9M9sLM:" descr="http://t3.gstatic.com/images?q=tbn:bdmnXlNl9M9sLM:http://www.kinopano.ru/p/200610020835461.jpg">
            <a:hlinkClick r:id="rId6" tgtFrame="_blank"/>
          </p:cNvPr>
          <p:cNvPicPr/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715140" y="2000240"/>
            <a:ext cx="1790704" cy="15621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 КОМУ ЭТО ПРИНАДЛЕЖИТ?    </a:t>
            </a:r>
            <a:endParaRPr lang="ru-RU" dirty="0"/>
          </a:p>
        </p:txBody>
      </p:sp>
      <p:pic>
        <p:nvPicPr>
          <p:cNvPr id="6146" name="Picture 2" descr="C:\Program Files\Microsoft Office\CLIPART\PUB60COR\PH02738U.BMP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 bwMode="auto">
          <a:xfrm>
            <a:off x="4572000" y="3429000"/>
            <a:ext cx="1854623" cy="2743825"/>
          </a:xfrm>
          <a:prstGeom prst="rect">
            <a:avLst/>
          </a:prstGeom>
          <a:noFill/>
        </p:spPr>
      </p:pic>
      <p:pic>
        <p:nvPicPr>
          <p:cNvPr id="6147" name="Picture 3" descr="C:\Program Files\Microsoft Office\CLIPART\PUB60COR\PH02749U.BMP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00364" y="1500174"/>
            <a:ext cx="1545177" cy="2286016"/>
          </a:xfrm>
          <a:prstGeom prst="rect">
            <a:avLst/>
          </a:prstGeom>
          <a:noFill/>
        </p:spPr>
      </p:pic>
      <p:pic>
        <p:nvPicPr>
          <p:cNvPr id="6148" name="Picture 4" descr="C:\Program Files\Microsoft Office\CLIPART\PUB60COR\PE00559_.WM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000232" y="3214686"/>
            <a:ext cx="2187584" cy="3146576"/>
          </a:xfrm>
          <a:prstGeom prst="rect">
            <a:avLst/>
          </a:prstGeom>
          <a:noFill/>
        </p:spPr>
      </p:pic>
      <p:pic>
        <p:nvPicPr>
          <p:cNvPr id="7" name="ipf3d2ga_cPK5GgKM:" descr="http://t0.gstatic.com/images?q=tbn:3d2ga_cPK5GgKM:http://www.molberty.ru/easel/m17.jpg">
            <a:hlinkClick r:id="rId5" tgtFrame="_blank"/>
          </p:cNvPr>
          <p:cNvPicPr/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858016" y="4429132"/>
            <a:ext cx="1276357" cy="1700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http://t2.gstatic.com/images?q=tbn:oz1WpVsxZ7bIHM:http://lenagold.ru/fon/clipart/k/kras/kras04.jpg">
            <a:hlinkClick r:id="rId7" tgtFrame="_blank"/>
          </p:cNvPr>
          <p:cNvPicPr/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6500826" y="2214554"/>
            <a:ext cx="1776418" cy="1428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ipf1W0XZRANqHB7dM:" descr="http://t3.gstatic.com/images?q=tbn:1W0XZRANqHB7dM:http://s42.radikal.ru/i097/0906/c1/fdd7af4a395e.jpg">
            <a:hlinkClick r:id="rId9" tgtFrame="_blank"/>
          </p:cNvPr>
          <p:cNvPicPr/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500034" y="2357430"/>
            <a:ext cx="1500198" cy="2000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 КОМУ ЭТО ПРИНАДЛЕЖИТ?</a:t>
            </a:r>
            <a:endParaRPr lang="ru-RU" dirty="0"/>
          </a:p>
        </p:txBody>
      </p:sp>
      <p:pic>
        <p:nvPicPr>
          <p:cNvPr id="4" name="ipfk660hl6_hX796M:" descr="http://t0.gstatic.com/images?q=tbn:k660hl6_hX796M:http://xronika.az/uploads/photo_archive/teatr1.jpg">
            <a:hlinkClick r:id="rId2" tgtFrame="_blank"/>
          </p:cNvPr>
          <p:cNvPicPr>
            <a:picLocks noGrp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1214414" y="2000240"/>
            <a:ext cx="1838330" cy="16954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ipfKsqK7m619G87_M:" descr="http://t2.gstatic.com/images?q=tbn:KsqK7m619G87_M:http://72.41.18.32/images/cinematographer.jpg">
            <a:hlinkClick r:id="rId4" tgtFrame="_blank"/>
          </p:cNvPr>
          <p:cNvPicPr/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143636" y="2143116"/>
            <a:ext cx="1857388" cy="1428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ipfQAeqnaOatcP9wM:" descr="http://t2.gstatic.com/images?q=tbn:QAeqnaOatcP9wM:http://dic.academic.ru/pictures/wiki/files/71/Grim_palitra_b.jpg">
            <a:hlinkClick r:id="rId6" tgtFrame="_blank"/>
          </p:cNvPr>
          <p:cNvPicPr/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428992" y="2986087"/>
            <a:ext cx="1809758" cy="19431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ipfFPi52zHV-ttnLM:" descr="http://t1.gstatic.com/images?q=tbn:FPi52zHV-ttnLM:http://www.segodnya.ua/img/forall/a/120674/21.jpg">
            <a:hlinkClick r:id="rId8" tgtFrame="_blank"/>
          </p:cNvPr>
          <p:cNvPicPr/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6143636" y="4214818"/>
            <a:ext cx="1785950" cy="16668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ipfBoqNMMOCEZNYqM:" descr="http://t1.gstatic.com/images?q=tbn:BoqNMMOCEZNYqM:http://www.acapod.ru/img/misc/mask2.gif">
            <a:hlinkClick r:id="rId10" tgtFrame="_blank"/>
          </p:cNvPr>
          <p:cNvPicPr/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1428728" y="4572008"/>
            <a:ext cx="1643074" cy="1285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dirty="0" smtClean="0"/>
              <a:t>     ЗНАЕМ ЛИ МЫ ЭТИ ПРОФЕССИИ?</a:t>
            </a:r>
            <a:endParaRPr lang="ru-RU" sz="36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buNone/>
            </a:pPr>
            <a:r>
              <a:rPr lang="ru-RU" sz="30000" dirty="0" smtClean="0"/>
              <a:t>    ?</a:t>
            </a:r>
            <a:endParaRPr lang="ru-RU" sz="30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                         ПОВАР</a:t>
            </a:r>
            <a:endParaRPr lang="ru-RU" dirty="0"/>
          </a:p>
        </p:txBody>
      </p:sp>
      <p:pic>
        <p:nvPicPr>
          <p:cNvPr id="4" name="imgb" descr="http://shked.ru/images/povar.jpg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00034" y="3643314"/>
            <a:ext cx="2357454" cy="29289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imgb" descr="http://www.liceum41.r52.ru/assets/images/pov.jp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357554" y="3500438"/>
            <a:ext cx="5143498" cy="30003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785786" y="2000240"/>
            <a:ext cx="764386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Профессия повара  просто замечательная, она дает возможность людям насладиться вкусной едой и удивиться тому, как красиво ее можно подать на стол. Настоящий мастер может из обычных продуктов сделать гастрономические шедевры, достойные показа на выставках.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                            ВРАЧ</a:t>
            </a:r>
            <a:endParaRPr lang="ru-RU" dirty="0"/>
          </a:p>
        </p:txBody>
      </p:sp>
      <p:pic>
        <p:nvPicPr>
          <p:cNvPr id="4" name="Содержимое 3" descr="click for enlarge 450 X 600  71.5 Kb picture">
            <a:hlinkClick r:id="rId2" tgtFrame="_blank"/>
          </p:cNvPr>
          <p:cNvPicPr>
            <a:picLocks noGrp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571472" y="3357562"/>
            <a:ext cx="3357618" cy="32147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click for enlarge 600 X 450  76.6 Kb picture">
            <a:hlinkClick r:id="rId4" tgtFrame="_blank"/>
          </p:cNvPr>
          <p:cNvPicPr/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786314" y="3286124"/>
            <a:ext cx="3810000" cy="33575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428596" y="1857364"/>
            <a:ext cx="821537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Как только этих людей не называли: и шаманами, и знахарями, и ведунами, а то, что они делали и делают по сей день, остается прежним- они помогают людям. Название этой профессии ассоциируется у всех со  словом «здоровье».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endParaRPr lang="ru-RU" sz="5400" b="1" dirty="0" smtClean="0"/>
          </a:p>
          <a:p>
            <a:pPr>
              <a:buNone/>
            </a:pPr>
            <a:r>
              <a:rPr lang="ru-RU" sz="6600" b="1" dirty="0" smtClean="0"/>
              <a:t>   «…Труд создал самого человека»</a:t>
            </a:r>
          </a:p>
          <a:p>
            <a:pPr>
              <a:buNone/>
            </a:pPr>
            <a:r>
              <a:rPr lang="ru-RU" sz="5400" b="1" dirty="0" smtClean="0"/>
              <a:t>             </a:t>
            </a:r>
          </a:p>
          <a:p>
            <a:pPr>
              <a:buNone/>
            </a:pPr>
            <a:r>
              <a:rPr lang="ru-RU" sz="5400" b="1" dirty="0" smtClean="0"/>
              <a:t>             (Фридрих Энгельс)</a:t>
            </a:r>
            <a:endParaRPr lang="ru-RU" sz="5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                   ПОЖАРНЫЙ</a:t>
            </a:r>
            <a:endParaRPr lang="ru-RU" dirty="0"/>
          </a:p>
        </p:txBody>
      </p:sp>
      <p:pic>
        <p:nvPicPr>
          <p:cNvPr id="4" name="Содержимое 3" descr="click for enlarge 800 X 532 131,2 Kb picture">
            <a:hlinkClick r:id="rId2" tgtFrame="_blank"/>
          </p:cNvPr>
          <p:cNvPicPr>
            <a:picLocks noGrp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571472" y="3357562"/>
            <a:ext cx="3929090" cy="30718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click for enlarge 800 X 532 131,2 Kb picture">
            <a:hlinkClick r:id="rId4" tgtFrame="_blank"/>
          </p:cNvPr>
          <p:cNvPicPr/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857752" y="3500438"/>
            <a:ext cx="3810000" cy="29622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642910" y="1785927"/>
            <a:ext cx="800105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Часто говорят, что мотылек летит на огонь и не боится сгореть, так вот человек этой профессии тоже летит на огонь, только на машине, и не боится сгореть, потому что он единственный, кто может помочь людям при пожаре. Он настоящий мужчина!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                     ПРОВОДНИК</a:t>
            </a:r>
            <a:endParaRPr lang="ru-RU" dirty="0"/>
          </a:p>
        </p:txBody>
      </p:sp>
      <p:pic>
        <p:nvPicPr>
          <p:cNvPr id="4" name="imgb" descr="http://nashpoezd.narod.ru/2008/poezda/567.files/image025.jpg"/>
          <p:cNvPicPr>
            <a:picLocks noGrp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 bwMode="auto">
          <a:xfrm>
            <a:off x="4929190" y="3357562"/>
            <a:ext cx="3643338" cy="3125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imgb" descr="http://mygazeta.com/i/cache/1605_NewsPGMPHov.jp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2910" y="3357562"/>
            <a:ext cx="3643338" cy="28336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571472" y="1857364"/>
            <a:ext cx="800105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Жизнь полна путешествий… Это в старину можно было взять в руки посох и идти,  идти, идти… А сейчас,  в век цивилизации, для этого есть любые возможности: скоростные, комфортабельные, интересные. А  создают этот комфорт они- труженики железной дороги. 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                  АРХИТЕКТОР</a:t>
            </a:r>
            <a:endParaRPr lang="ru-RU" dirty="0"/>
          </a:p>
        </p:txBody>
      </p:sp>
      <p:pic>
        <p:nvPicPr>
          <p:cNvPr id="8" name="imgb" descr="http://www.sob.ru/upimg/issue/208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57158" y="3929066"/>
            <a:ext cx="3014468" cy="26543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imgb" descr="http://www.restate.ru/files/news_1_rieltors.jp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143240" y="3643314"/>
            <a:ext cx="2919419" cy="2786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imgb" descr="http://www.dw-world.de/image/0,,5174768_1,00.jpg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715008" y="3929066"/>
            <a:ext cx="3000396" cy="2571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Прямоугольник 6"/>
          <p:cNvSpPr/>
          <p:nvPr/>
        </p:nvSpPr>
        <p:spPr>
          <a:xfrm>
            <a:off x="500034" y="2136339"/>
            <a:ext cx="8143932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Эта старинная профессия раньше называлась ЗОДЧИЙ. Также у нее есть второе название- архитектор. Эти люди с огромным талантом создавали из века в век великолепные здания и дворцы, жилые дома и усадьбы, соборы и города.  Они создали величайшие памятники архитектуры. Благодаря им мы видим историю.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                      СТРОИТЕЛЬ</a:t>
            </a:r>
            <a:endParaRPr lang="ru-RU" dirty="0"/>
          </a:p>
        </p:txBody>
      </p:sp>
      <p:pic>
        <p:nvPicPr>
          <p:cNvPr id="4" name="imgb" descr="http://moscvichka.ru/article/2008_44/8(1)-2.jpg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57158" y="3143248"/>
            <a:ext cx="3071834" cy="3500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imgb" descr="http://t2.gstatic.com/images?q=tbn:vAHG0P74GD6dFM::www.kollege38.ru/nagornoe/photo/12.jpg&amp;t=1&amp;h=245&amp;w=206&amp;usg=__lpmJaNGl4nL0FiYfHZy5fCmb9Fg=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572132" y="3000372"/>
            <a:ext cx="3162307" cy="3643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click for enlarge 600 X 800 368.3 Kb picture">
            <a:hlinkClick r:id="rId4" tgtFrame="_blank"/>
          </p:cNvPr>
          <p:cNvPicPr/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428992" y="3786190"/>
            <a:ext cx="2143125" cy="285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Прямоугольник 6"/>
          <p:cNvSpPr/>
          <p:nvPr/>
        </p:nvSpPr>
        <p:spPr>
          <a:xfrm>
            <a:off x="500034" y="1857364"/>
            <a:ext cx="814393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Все люди имеют жилища. Без строителей у нас не было бы крова над головой. Разрастаются города, возводятся новые здания- все это делают строители. Профессия строителя очень тяжела, но и столь же почетна. 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                 ПОЧТАЛЬОН</a:t>
            </a:r>
            <a:endParaRPr lang="ru-RU" dirty="0"/>
          </a:p>
        </p:txBody>
      </p:sp>
      <p:pic>
        <p:nvPicPr>
          <p:cNvPr id="4" name="imgb" descr="http://t3.gstatic.com/images?q=tbn:3CZXxWTVZOiK3M::visualrian.ru/storage/PreviewWM/1690/64/169064.jpg&amp;t=1&amp;h=183&amp;w=275&amp;usg=__hrBRN1BXb_U8CoQLhx_YQG5BGA4=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85720" y="3571876"/>
            <a:ext cx="4572032" cy="30003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imgb" descr="http://festival.1september.ru/articles/312648/image2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15074" y="3500438"/>
            <a:ext cx="2143140" cy="30718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357158" y="1928802"/>
            <a:ext cx="821537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У каждого из нас есть адрес. А кто же разберется, кому и куда приносить письма и посылки. По всему миру мчатся поезда, летают самолеты и плывут корабли с вашими письмами. Благодаря этим людям ни одно слово не потеряется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             БИБЛИОТЕКАРЬ</a:t>
            </a:r>
            <a:endParaRPr lang="ru-RU" dirty="0"/>
          </a:p>
        </p:txBody>
      </p:sp>
      <p:pic>
        <p:nvPicPr>
          <p:cNvPr id="4" name="imgb" descr="http://russian.uzbekistan.usembassy.gov/uploads/i7/RD/i7RDxb-bupK6f2z0iJNclA/p040809_hp1.jpg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928794" y="3429000"/>
            <a:ext cx="5357850" cy="3143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714348" y="1857364"/>
            <a:ext cx="778674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Собрания памятников письменности возникли еще в  древности. Библиотеки получили развитие с XV века, после изобретения книгопечатания. Первая крупная публичная библиотека была открыта в Петербурге еще в 1814 году. Библиотекари- это служители храма книги.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                  МИЛИЦИОНЕР</a:t>
            </a:r>
            <a:endParaRPr lang="ru-RU" dirty="0"/>
          </a:p>
        </p:txBody>
      </p:sp>
      <p:pic>
        <p:nvPicPr>
          <p:cNvPr id="4" name="imgb" descr="http://www.kzn.ru/upload/htmleditor/images/c_285.jpg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142976" y="3571876"/>
            <a:ext cx="3214710" cy="30003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click for enlarge 1920 X 1440 911.7 Kb picture">
            <a:hlinkClick r:id="rId3" tgtFrame="_blank"/>
          </p:cNvPr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143504" y="3429000"/>
            <a:ext cx="3452810" cy="30718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928662" y="1857364"/>
            <a:ext cx="7715304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Слово «милиция» произошло от латинского  слова «войско», «народное ополчение». Это правоохранительный орган, призванный обеспечивать охрану общественного порядка, собственности, прав, законных интересов граждан и организаций от преступных посягательств и других антиобщественных действий.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                    ЖУРНАЛИСТ</a:t>
            </a:r>
            <a:endParaRPr lang="ru-RU" dirty="0"/>
          </a:p>
        </p:txBody>
      </p:sp>
      <p:pic>
        <p:nvPicPr>
          <p:cNvPr id="4" name="Содержимое 3" descr="click for enlarge 1444 X 2808 945.1 Kb picture">
            <a:hlinkClick r:id="rId2" tgtFrame="_blank"/>
          </p:cNvPr>
          <p:cNvPicPr>
            <a:picLocks noGrp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357158" y="3143248"/>
            <a:ext cx="2928958" cy="3500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click for enlarge 460 X 668 281.3 Kb picture">
            <a:hlinkClick r:id="rId4" tgtFrame="_blank"/>
          </p:cNvPr>
          <p:cNvPicPr/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643570" y="2928934"/>
            <a:ext cx="3143272" cy="3714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imgb" descr="http://style.rbc.ru/images/uniora/72/1200470218_0672.300x200.jpg"/>
          <p:cNvPicPr/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071802" y="4643446"/>
            <a:ext cx="285750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Прямоугольник 6"/>
          <p:cNvSpPr/>
          <p:nvPr/>
        </p:nvSpPr>
        <p:spPr>
          <a:xfrm>
            <a:off x="928662" y="1857364"/>
            <a:ext cx="771530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Деятельность этого человека определяется сбором, обработкой и распространением новостей с помощью средств массовой информации (печать, телевидение, радио, Интернет, кино и др.).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                   ПРОДАВЕЦ</a:t>
            </a:r>
            <a:endParaRPr lang="ru-RU" dirty="0"/>
          </a:p>
        </p:txBody>
      </p:sp>
      <p:pic>
        <p:nvPicPr>
          <p:cNvPr id="4" name="imgb" descr="http://www.spinsales.ru/wp-content/uploads/2008/11/1_5ozer_1.jpg"/>
          <p:cNvPicPr>
            <a:picLocks noGrp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 bwMode="auto">
          <a:xfrm>
            <a:off x="3857620" y="3714752"/>
            <a:ext cx="4429126" cy="27098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ipfWUz4mWjqyJ4AoM:" descr="http://t0.gstatic.com/images?q=tbn:WUz4mWjqyJ4AoM:http://visualrian.ru/storage/PreviewWM/0339/49/033949.jpg">
            <a:hlinkClick r:id="rId3" tgtFrame="_blank"/>
          </p:cNvPr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28596" y="3786190"/>
            <a:ext cx="2357454" cy="26432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642910" y="1928803"/>
            <a:ext cx="785818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Мы не можем обойтись без одежды, еды, предметов быта, а это все товар. Товар мы должны купить, значит, кто-то должен его продать. Продавец должен быть грамотным специалистом, культурным и вежливым с покупателями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             ПРЕПОДАВАТЕЛЬ</a:t>
            </a:r>
            <a:endParaRPr lang="ru-RU" dirty="0"/>
          </a:p>
        </p:txBody>
      </p:sp>
      <p:pic>
        <p:nvPicPr>
          <p:cNvPr id="4" name="imgb" descr="http://www.satka.ru/data/obj/offices5/gkk/img/004.jpg"/>
          <p:cNvPicPr>
            <a:picLocks noGrp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 bwMode="auto">
          <a:xfrm>
            <a:off x="4500562" y="3214686"/>
            <a:ext cx="4143375" cy="33147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imgb" descr="http://rk-logistics.ru/images/study.jp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34" y="3143248"/>
            <a:ext cx="3500462" cy="34385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857224" y="2000240"/>
            <a:ext cx="757242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Учитель- это светоч просвещения, несущий искру знаний, отдающий свои душу и сердце подрастающему поколению- будущему страны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Академик Александр Богомолец</a:t>
            </a:r>
            <a:endParaRPr lang="ru-RU" dirty="0"/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«Первый признак здоровой жизни- работа»</a:t>
            </a:r>
          </a:p>
          <a:p>
            <a:pPr>
              <a:buNone/>
            </a:pPr>
            <a:r>
              <a:rPr lang="ru-RU" dirty="0" smtClean="0"/>
              <a:t>                                     </a:t>
            </a:r>
            <a:endParaRPr lang="ru-RU" dirty="0"/>
          </a:p>
        </p:txBody>
      </p:sp>
      <p:pic>
        <p:nvPicPr>
          <p:cNvPr id="7" name="Содержимое 3" descr="http://upload.wikimedia.org/wikipedia/ru/e/ee/Bogomolets_AA.jpg"/>
          <p:cNvPicPr>
            <a:picLocks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952874" y="2928934"/>
            <a:ext cx="3119455" cy="33575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   ВСЕ ПРОФЕССИИ ВАЖНЫ</a:t>
            </a:r>
            <a:endParaRPr lang="ru-RU" dirty="0"/>
          </a:p>
        </p:txBody>
      </p:sp>
      <p:pic>
        <p:nvPicPr>
          <p:cNvPr id="4" name="Содержимое 3" descr="Строитель - скачать и распечатать раскраску. Каска и мастерок, строительная площадка, стройка, работник, разукрашка для детей">
            <a:hlinkClick r:id="rId2" tooltip="Строитель"/>
          </p:cNvPr>
          <p:cNvPicPr>
            <a:picLocks noGrp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714348" y="2000240"/>
            <a:ext cx="952500" cy="1266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Доктор - скачать и распечатать раскраску. Врач, медработника, медбрат, расскраска для ребенка, детский сайт">
            <a:hlinkClick r:id="rId4" tooltip="Доктор"/>
          </p:cNvPr>
          <p:cNvPicPr/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000232" y="2000240"/>
            <a:ext cx="9525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Кузнец - скачать и распечатать раскраску. Кувалда, молоток, кузница, молот, молотобоец, разукрашка детская">
            <a:hlinkClick r:id="rId6" tooltip="Кузнец"/>
          </p:cNvPr>
          <p:cNvPicPr/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357554" y="2000240"/>
            <a:ext cx="952500" cy="1276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Врач ЛОР - скачать и распечатать раскраску. Доктор, а на полставки — кузнец или это его брат близнец. Возможно окулист? Ну хоть не проктолог!?">
            <a:hlinkClick r:id="rId8" tooltip="&quot;Врач ЛОР&quot;"/>
          </p:cNvPr>
          <p:cNvPicPr/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4500562" y="2071678"/>
            <a:ext cx="952500" cy="1266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Клоун - скачать и распечатать раскраску. Клоунада, артист цирка, разкраска для ребенка">
            <a:hlinkClick r:id="rId10" tooltip="Клоун"/>
          </p:cNvPr>
          <p:cNvPicPr/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5929322" y="2071678"/>
            <a:ext cx="95250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 descr="Морячок - скачать и распечатать раскраску. Моряк, матрос, тельняшка, бескозырка, разукрашка для детей">
            <a:hlinkClick r:id="rId12" tooltip="Морячок"/>
          </p:cNvPr>
          <p:cNvPicPr/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7215206" y="2071678"/>
            <a:ext cx="952500" cy="1276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Рисунок 9" descr="Водолаз - скачать и распечатать раскраску. Дайвинг, ласты, маска, трубка, разукрашка детская картинка">
            <a:hlinkClick r:id="rId14" tooltip="Водолаз"/>
          </p:cNvPr>
          <p:cNvPicPr/>
          <p:nvPr/>
        </p:nvPicPr>
        <p:blipFill>
          <a:blip r:embed="rId15"/>
          <a:srcRect/>
          <a:stretch>
            <a:fillRect/>
          </a:stretch>
        </p:blipFill>
        <p:spPr bwMode="auto">
          <a:xfrm>
            <a:off x="428596" y="5214950"/>
            <a:ext cx="952500" cy="1257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Рисунок 10" descr="Солдат в каске - скачать и распечатать раскраску. Красная звезда, ремень, служивый, рядовой КА, разукрашка для ребенка">
            <a:hlinkClick r:id="rId16" tooltip="&quot;Солдат в каске&quot;"/>
          </p:cNvPr>
          <p:cNvPicPr/>
          <p:nvPr/>
        </p:nvPicPr>
        <p:blipFill>
          <a:blip r:embed="rId17"/>
          <a:srcRect/>
          <a:stretch>
            <a:fillRect/>
          </a:stretch>
        </p:blipFill>
        <p:spPr bwMode="auto">
          <a:xfrm>
            <a:off x="1857356" y="5286388"/>
            <a:ext cx="952500" cy="1247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Рисунок 11" descr="Слесарь-ремонтник - скачать и распечатать раскраску. Сантехник, ключ, кепка, разукрашка для ребенка">
            <a:hlinkClick r:id="rId18" tooltip="Слесарь-ремонтник"/>
          </p:cNvPr>
          <p:cNvPicPr/>
          <p:nvPr/>
        </p:nvPicPr>
        <p:blipFill>
          <a:blip r:embed="rId19"/>
          <a:srcRect/>
          <a:stretch>
            <a:fillRect/>
          </a:stretch>
        </p:blipFill>
        <p:spPr bwMode="auto">
          <a:xfrm>
            <a:off x="3357554" y="5286388"/>
            <a:ext cx="952500" cy="1257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Рисунок 12" descr="Повар - скачать и распечатать раскраску. Поварешка, половник, детская разукрашка">
            <a:hlinkClick r:id="rId20" tooltip="Повар"/>
          </p:cNvPr>
          <p:cNvPicPr/>
          <p:nvPr/>
        </p:nvPicPr>
        <p:blipFill>
          <a:blip r:embed="rId21"/>
          <a:srcRect/>
          <a:stretch>
            <a:fillRect/>
          </a:stretch>
        </p:blipFill>
        <p:spPr bwMode="auto">
          <a:xfrm>
            <a:off x="4643438" y="5286388"/>
            <a:ext cx="952500" cy="1257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Рисунок 13" descr="Трубочист или дворник - скачать и распечатать раскраску. В цилиндре? Сомнительно...">
            <a:hlinkClick r:id="rId22" tooltip="&quot;Трубочист или дворник&quot;"/>
          </p:cNvPr>
          <p:cNvPicPr/>
          <p:nvPr/>
        </p:nvPicPr>
        <p:blipFill>
          <a:blip r:embed="rId23"/>
          <a:srcRect/>
          <a:stretch>
            <a:fillRect/>
          </a:stretch>
        </p:blipFill>
        <p:spPr bwMode="auto">
          <a:xfrm>
            <a:off x="5929322" y="5214950"/>
            <a:ext cx="952500" cy="1276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Рисунок 14" descr="Ученый - скачать и распечатать раскраску. Возможно профессор химии, разукрашка">
            <a:hlinkClick r:id="rId24" tooltip="Ученый"/>
          </p:cNvPr>
          <p:cNvPicPr/>
          <p:nvPr/>
        </p:nvPicPr>
        <p:blipFill>
          <a:blip r:embed="rId25"/>
          <a:srcRect/>
          <a:stretch>
            <a:fillRect/>
          </a:stretch>
        </p:blipFill>
        <p:spPr bwMode="auto">
          <a:xfrm>
            <a:off x="7429520" y="5286388"/>
            <a:ext cx="952500" cy="1266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Рисунок 15" descr="Генерал - скачать и распечатать раскраску. Разукрашки детские">
            <a:hlinkClick r:id="rId26" tooltip="Генерал"/>
          </p:cNvPr>
          <p:cNvPicPr/>
          <p:nvPr/>
        </p:nvPicPr>
        <p:blipFill>
          <a:blip r:embed="rId27"/>
          <a:srcRect/>
          <a:stretch>
            <a:fillRect/>
          </a:stretch>
        </p:blipFill>
        <p:spPr bwMode="auto">
          <a:xfrm>
            <a:off x="1857356" y="3643314"/>
            <a:ext cx="952500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Рисунок 16" descr="Офицер - скачать и распечатать раскраску. Детский сайт">
            <a:hlinkClick r:id="rId28" tooltip="Офицер"/>
          </p:cNvPr>
          <p:cNvPicPr/>
          <p:nvPr/>
        </p:nvPicPr>
        <p:blipFill>
          <a:blip r:embed="rId29"/>
          <a:srcRect/>
          <a:stretch>
            <a:fillRect/>
          </a:stretch>
        </p:blipFill>
        <p:spPr bwMode="auto">
          <a:xfrm>
            <a:off x="3214678" y="3500438"/>
            <a:ext cx="952500" cy="1390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Рисунок 17" descr="Танкист - скачать и распечатать раскраску. Для ребенка разукрашки">
            <a:hlinkClick r:id="rId30" tooltip="Танкист"/>
          </p:cNvPr>
          <p:cNvPicPr/>
          <p:nvPr/>
        </p:nvPicPr>
        <p:blipFill>
          <a:blip r:embed="rId31"/>
          <a:srcRect/>
          <a:stretch>
            <a:fillRect/>
          </a:stretch>
        </p:blipFill>
        <p:spPr bwMode="auto">
          <a:xfrm>
            <a:off x="4643438" y="3571876"/>
            <a:ext cx="952500" cy="1247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Рисунок 18" descr="Летчик - скачать и распечатать раскраску. Детские разукрашки">
            <a:hlinkClick r:id="rId32" tooltip="Летчик"/>
          </p:cNvPr>
          <p:cNvPicPr/>
          <p:nvPr/>
        </p:nvPicPr>
        <p:blipFill>
          <a:blip r:embed="rId33"/>
          <a:srcRect/>
          <a:stretch>
            <a:fillRect/>
          </a:stretch>
        </p:blipFill>
        <p:spPr bwMode="auto">
          <a:xfrm>
            <a:off x="6000760" y="3571876"/>
            <a:ext cx="952500" cy="1276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         ПЕРЕСТАВЬ БУКВЫ…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2800" b="1" dirty="0" smtClean="0"/>
              <a:t>РВАЧ—В (</a:t>
            </a:r>
            <a:r>
              <a:rPr lang="ru-RU" sz="2000" b="1" dirty="0" smtClean="0"/>
              <a:t>медицинский работник)</a:t>
            </a:r>
          </a:p>
          <a:p>
            <a:r>
              <a:rPr lang="ru-RU" sz="2800" b="1" dirty="0" smtClean="0"/>
              <a:t>СОПЛО—П</a:t>
            </a:r>
            <a:r>
              <a:rPr lang="ru-RU" sz="2000" b="1" dirty="0" smtClean="0"/>
              <a:t>( дипломатический представитель</a:t>
            </a:r>
            <a:r>
              <a:rPr lang="ru-RU" sz="2800" b="1" dirty="0" smtClean="0"/>
              <a:t>)</a:t>
            </a:r>
          </a:p>
          <a:p>
            <a:r>
              <a:rPr lang="ru-RU" sz="2800" b="1" dirty="0" smtClean="0"/>
              <a:t>МАРЛЯ—М</a:t>
            </a:r>
            <a:r>
              <a:rPr lang="ru-RU" sz="2000" b="1" dirty="0" smtClean="0"/>
              <a:t>(«разноцветный» рабочий</a:t>
            </a:r>
            <a:r>
              <a:rPr lang="ru-RU" sz="2800" b="1" dirty="0" smtClean="0"/>
              <a:t>)</a:t>
            </a:r>
          </a:p>
          <a:p>
            <a:r>
              <a:rPr lang="ru-RU" sz="2800" b="1" dirty="0" smtClean="0"/>
              <a:t>ВОДОСТОК—С(</a:t>
            </a:r>
            <a:r>
              <a:rPr lang="ru-RU" sz="2000" b="1" dirty="0" smtClean="0"/>
              <a:t>животноводческая профессия</a:t>
            </a:r>
            <a:r>
              <a:rPr lang="ru-RU" sz="2800" b="1" dirty="0" smtClean="0"/>
              <a:t>)</a:t>
            </a:r>
          </a:p>
          <a:p>
            <a:r>
              <a:rPr lang="ru-RU" sz="2800" b="1" dirty="0" smtClean="0"/>
              <a:t>ТЕРКА—А(</a:t>
            </a:r>
            <a:r>
              <a:rPr lang="ru-RU" sz="2000" b="1" dirty="0" smtClean="0"/>
              <a:t>театральная и кинематографическая профессия)</a:t>
            </a:r>
          </a:p>
          <a:p>
            <a:r>
              <a:rPr lang="ru-RU" sz="2800" b="1" dirty="0" smtClean="0"/>
              <a:t>КРЕДИТОР—Д(</a:t>
            </a:r>
            <a:r>
              <a:rPr lang="ru-RU" sz="2000" b="1" dirty="0" smtClean="0"/>
              <a:t>руководитель предприятия)</a:t>
            </a:r>
          </a:p>
          <a:p>
            <a:r>
              <a:rPr lang="ru-RU" sz="2800" b="1" dirty="0" smtClean="0"/>
              <a:t>АВДОТКА –А(</a:t>
            </a:r>
            <a:r>
              <a:rPr lang="ru-RU" sz="2000" b="1" dirty="0" smtClean="0"/>
              <a:t> юридическая профессия)</a:t>
            </a:r>
          </a:p>
          <a:p>
            <a:r>
              <a:rPr lang="ru-RU" sz="2800" b="1" dirty="0" smtClean="0"/>
              <a:t>ТРАВИНКА—А</a:t>
            </a:r>
            <a:r>
              <a:rPr lang="ru-RU" sz="2000" b="1" dirty="0" smtClean="0"/>
              <a:t>(продавец старины)</a:t>
            </a:r>
          </a:p>
          <a:p>
            <a:r>
              <a:rPr lang="ru-RU" sz="2800" b="1" dirty="0" smtClean="0"/>
              <a:t>СТАРИНА-С</a:t>
            </a:r>
            <a:r>
              <a:rPr lang="ru-RU" sz="2000" b="1" dirty="0" smtClean="0"/>
              <a:t>(младший медицинский рабочий)</a:t>
            </a:r>
          </a:p>
          <a:p>
            <a:r>
              <a:rPr lang="ru-RU" sz="2800" b="1" dirty="0" smtClean="0"/>
              <a:t>ФИАКР-Ф(</a:t>
            </a:r>
            <a:r>
              <a:rPr lang="ru-RU" sz="2000" b="1" dirty="0" smtClean="0"/>
              <a:t>волшебная цирковая профессия)</a:t>
            </a:r>
          </a:p>
          <a:p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1" dur="8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2" dur="8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8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8" dur="8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9" dur="8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8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5" dur="8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6" dur="8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" dur="8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2" dur="8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3" dur="8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8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9" dur="8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0" dur="8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1" dur="8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56" dur="8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7" dur="8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8" dur="8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63" dur="8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64" dur="8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5" dur="8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0" dur="8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71" dur="8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2" dur="8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7" dur="8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78" dur="8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9" dur="8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dirty="0" smtClean="0"/>
              <a:t>ТОП-ДЕСЯТКА ПРОФЕССИЙ БУДУЩЕГО ДЕСЯТИЛЕТИЯ</a:t>
            </a:r>
            <a:endParaRPr lang="ru-RU" sz="24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dirty="0" smtClean="0"/>
              <a:t>1. Логистик</a:t>
            </a:r>
          </a:p>
          <a:p>
            <a:r>
              <a:rPr lang="ru-RU" dirty="0" smtClean="0"/>
              <a:t>2. </a:t>
            </a:r>
            <a:r>
              <a:rPr lang="ru-RU" dirty="0" err="1" smtClean="0"/>
              <a:t>Веб-мастер</a:t>
            </a:r>
            <a:endParaRPr lang="ru-RU" dirty="0" smtClean="0"/>
          </a:p>
          <a:p>
            <a:r>
              <a:rPr lang="ru-RU" dirty="0" smtClean="0"/>
              <a:t>3. </a:t>
            </a:r>
            <a:r>
              <a:rPr lang="ru-RU" dirty="0" err="1" smtClean="0"/>
              <a:t>Маркетолог</a:t>
            </a:r>
            <a:endParaRPr lang="ru-RU" dirty="0" smtClean="0"/>
          </a:p>
          <a:p>
            <a:r>
              <a:rPr lang="ru-RU" dirty="0" smtClean="0"/>
              <a:t>4. </a:t>
            </a:r>
            <a:r>
              <a:rPr lang="ru-RU" dirty="0" err="1" smtClean="0"/>
              <a:t>Фандрайзер</a:t>
            </a:r>
            <a:endParaRPr lang="ru-RU" dirty="0" smtClean="0"/>
          </a:p>
          <a:p>
            <a:r>
              <a:rPr lang="ru-RU" dirty="0" smtClean="0"/>
              <a:t>5. </a:t>
            </a:r>
            <a:r>
              <a:rPr lang="en-US" dirty="0" smtClean="0"/>
              <a:t>PR-</a:t>
            </a:r>
            <a:r>
              <a:rPr lang="ru-RU" dirty="0" smtClean="0"/>
              <a:t>агент</a:t>
            </a:r>
          </a:p>
          <a:p>
            <a:r>
              <a:rPr lang="ru-RU" dirty="0" smtClean="0"/>
              <a:t>6. Имиджмейкер</a:t>
            </a:r>
          </a:p>
          <a:p>
            <a:r>
              <a:rPr lang="ru-RU" dirty="0" smtClean="0"/>
              <a:t>7. Эколог</a:t>
            </a:r>
          </a:p>
          <a:p>
            <a:r>
              <a:rPr lang="ru-RU" dirty="0" smtClean="0"/>
              <a:t>8. Психоаналитик</a:t>
            </a:r>
          </a:p>
          <a:p>
            <a:r>
              <a:rPr lang="ru-RU" dirty="0" smtClean="0"/>
              <a:t>9. Ландшафтный дизайнер</a:t>
            </a:r>
          </a:p>
          <a:p>
            <a:r>
              <a:rPr lang="ru-RU" dirty="0" smtClean="0"/>
              <a:t>10. Специалист по информационным технологиям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1" dur="8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2" dur="8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8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8" dur="8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9" dur="8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8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5" dur="8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6" dur="8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" dur="8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2" dur="8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3" dur="8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8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9" dur="8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0" dur="8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1" dur="8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56" dur="8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7" dur="8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8" dur="8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63" dur="8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64" dur="8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5" dur="8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0" dur="8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71" dur="8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2" dur="8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                     ОТГАДАЙ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dirty="0" smtClean="0"/>
              <a:t>              </a:t>
            </a:r>
          </a:p>
          <a:p>
            <a:pPr>
              <a:buNone/>
            </a:pPr>
            <a:r>
              <a:rPr lang="ru-RU" dirty="0" smtClean="0"/>
              <a:t>                                </a:t>
            </a:r>
            <a:r>
              <a:rPr lang="ru-RU" b="1" dirty="0" smtClean="0"/>
              <a:t>ЛОГИСТ(ИК)-…</a:t>
            </a:r>
          </a:p>
          <a:p>
            <a:endParaRPr lang="ru-RU" dirty="0" smtClean="0"/>
          </a:p>
          <a:p>
            <a:r>
              <a:rPr lang="ru-RU" sz="2800" dirty="0" smtClean="0"/>
              <a:t>А) занимается логикой;</a:t>
            </a:r>
          </a:p>
          <a:p>
            <a:endParaRPr lang="ru-RU" sz="2800" dirty="0" smtClean="0"/>
          </a:p>
          <a:p>
            <a:r>
              <a:rPr lang="ru-RU" sz="2800" dirty="0" smtClean="0"/>
              <a:t>Б) специалист по управлению транспортировкой продукции;</a:t>
            </a:r>
          </a:p>
          <a:p>
            <a:endParaRPr lang="ru-RU" sz="2800" dirty="0" smtClean="0"/>
          </a:p>
          <a:p>
            <a:r>
              <a:rPr lang="ru-RU" sz="2800" dirty="0" smtClean="0"/>
              <a:t>В) организует конференции и научные саммиты</a:t>
            </a:r>
            <a:endParaRPr lang="ru-RU" sz="2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mph" presetSubtype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6" dur="indefinite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style.fontStyle</p:attrName>
                                        </p:attrNameLst>
                                      </p:cBhvr>
                                      <p:to>
                                        <p:strVal val="normal"/>
                                      </p:to>
                                    </p:set>
                                    <p:set>
                                      <p:cBhvr override="childStyle">
                                        <p:cTn id="7" dur="indefinite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  <p:set>
                                      <p:cBhvr override="childStyle">
                                        <p:cTn id="8" dur="indefinite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fals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                        ОТГАДАЙ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b="1" dirty="0" smtClean="0"/>
              <a:t>                            ВЕБ- МАСТЕР-...</a:t>
            </a: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sz="2800" dirty="0" smtClean="0"/>
              <a:t>А) работает на компьютере;</a:t>
            </a:r>
          </a:p>
          <a:p>
            <a:pPr>
              <a:buNone/>
            </a:pPr>
            <a:endParaRPr lang="ru-RU" sz="2800" dirty="0" smtClean="0"/>
          </a:p>
          <a:p>
            <a:pPr>
              <a:buNone/>
            </a:pPr>
            <a:r>
              <a:rPr lang="ru-RU" sz="2800" dirty="0" smtClean="0"/>
              <a:t>Б) </a:t>
            </a:r>
            <a:r>
              <a:rPr lang="ru-RU" sz="2800" dirty="0" smtClean="0"/>
              <a:t>разрабатывает компьютерные  </a:t>
            </a:r>
            <a:r>
              <a:rPr lang="ru-RU" sz="2800" dirty="0" smtClean="0"/>
              <a:t>программы;</a:t>
            </a:r>
          </a:p>
          <a:p>
            <a:pPr>
              <a:buNone/>
            </a:pPr>
            <a:endParaRPr lang="ru-RU" sz="2800" dirty="0" smtClean="0"/>
          </a:p>
          <a:p>
            <a:pPr>
              <a:buNone/>
            </a:pPr>
            <a:r>
              <a:rPr lang="ru-RU" sz="2800" dirty="0" smtClean="0"/>
              <a:t>В) разрабатывает проекты сайтов</a:t>
            </a:r>
            <a:endParaRPr lang="ru-RU" sz="2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mph" presetSubtype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6" dur="indefinite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style.fontStyle</p:attrName>
                                        </p:attrNameLst>
                                      </p:cBhvr>
                                      <p:to>
                                        <p:strVal val="normal"/>
                                      </p:to>
                                    </p:set>
                                    <p:set>
                                      <p:cBhvr override="childStyle">
                                        <p:cTn id="7" dur="indefinite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  <p:set>
                                      <p:cBhvr override="childStyle">
                                        <p:cTn id="8" dur="indefinite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fals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                     ОТГАДАЙ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dirty="0" smtClean="0"/>
              <a:t>                            </a:t>
            </a:r>
            <a:r>
              <a:rPr lang="ru-RU" b="1" dirty="0" smtClean="0"/>
              <a:t>МАРКЕТОЛОГ-...</a:t>
            </a: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sz="2800" dirty="0" smtClean="0"/>
              <a:t>А) работает на рынке ценных бумаг;</a:t>
            </a:r>
          </a:p>
          <a:p>
            <a:pPr>
              <a:buNone/>
            </a:pPr>
            <a:endParaRPr lang="ru-RU" sz="2800" dirty="0" smtClean="0"/>
          </a:p>
          <a:p>
            <a:pPr>
              <a:buNone/>
            </a:pPr>
            <a:r>
              <a:rPr lang="ru-RU" sz="2800" dirty="0" smtClean="0"/>
              <a:t>Б) тот, кто изучает рынок;</a:t>
            </a:r>
          </a:p>
          <a:p>
            <a:pPr>
              <a:buNone/>
            </a:pPr>
            <a:endParaRPr lang="ru-RU" sz="2800" dirty="0" smtClean="0"/>
          </a:p>
          <a:p>
            <a:pPr>
              <a:buNone/>
            </a:pPr>
            <a:r>
              <a:rPr lang="ru-RU" sz="2800" dirty="0" smtClean="0"/>
              <a:t>В) тот, кто изучает товарные марки и бренды.</a:t>
            </a:r>
            <a:endParaRPr lang="ru-RU" sz="2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mph" presetSubtype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6" dur="indefinite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style.fontStyle</p:attrName>
                                        </p:attrNameLst>
                                      </p:cBhvr>
                                      <p:to>
                                        <p:strVal val="normal"/>
                                      </p:to>
                                    </p:set>
                                    <p:set>
                                      <p:cBhvr override="childStyle">
                                        <p:cTn id="7" dur="indefinite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  <p:set>
                                      <p:cBhvr override="childStyle">
                                        <p:cTn id="8" dur="indefinite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fals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                     ОТГАДАЙ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dirty="0" smtClean="0"/>
              <a:t>                             </a:t>
            </a:r>
            <a:r>
              <a:rPr lang="ru-RU" b="1" dirty="0" smtClean="0"/>
              <a:t>ФАНДРАЙЗЕР-...</a:t>
            </a: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sz="2800" dirty="0" smtClean="0"/>
              <a:t>А) ищет деньги и возможности для организации;</a:t>
            </a:r>
          </a:p>
          <a:p>
            <a:pPr>
              <a:buNone/>
            </a:pPr>
            <a:endParaRPr lang="ru-RU" sz="2800" dirty="0" smtClean="0"/>
          </a:p>
          <a:p>
            <a:pPr>
              <a:buNone/>
            </a:pPr>
            <a:r>
              <a:rPr lang="ru-RU" sz="2800" dirty="0" smtClean="0"/>
              <a:t>Б) фанат, которого занимает звезда;</a:t>
            </a:r>
          </a:p>
          <a:p>
            <a:pPr>
              <a:buNone/>
            </a:pPr>
            <a:endParaRPr lang="ru-RU" sz="2800" dirty="0" smtClean="0"/>
          </a:p>
          <a:p>
            <a:pPr>
              <a:buNone/>
            </a:pPr>
            <a:r>
              <a:rPr lang="ru-RU" sz="2800" dirty="0" smtClean="0"/>
              <a:t>В) изучает пути развития предприятий.</a:t>
            </a:r>
            <a:endParaRPr lang="ru-RU" sz="2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mph" presetSubtype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6" dur="indefinite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style.fontStyle</p:attrName>
                                        </p:attrNameLst>
                                      </p:cBhvr>
                                      <p:to>
                                        <p:strVal val="normal"/>
                                      </p:to>
                                    </p:set>
                                    <p:set>
                                      <p:cBhvr override="childStyle">
                                        <p:cTn id="7" dur="indefinite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  <p:set>
                                      <p:cBhvr override="childStyle">
                                        <p:cTn id="8" dur="indefinite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fals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                     ОТГАДАЙ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dirty="0" smtClean="0"/>
              <a:t>                                    </a:t>
            </a:r>
            <a:r>
              <a:rPr lang="en-US" b="1" dirty="0" smtClean="0"/>
              <a:t>PR</a:t>
            </a:r>
            <a:r>
              <a:rPr lang="ru-RU" b="1" dirty="0" smtClean="0"/>
              <a:t>- АГЕНТ-…</a:t>
            </a: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sz="2800" dirty="0" smtClean="0"/>
              <a:t>А) связан с политикой;</a:t>
            </a:r>
          </a:p>
          <a:p>
            <a:pPr>
              <a:buNone/>
            </a:pPr>
            <a:endParaRPr lang="ru-RU" sz="2800" dirty="0" smtClean="0"/>
          </a:p>
          <a:p>
            <a:pPr>
              <a:buNone/>
            </a:pPr>
            <a:r>
              <a:rPr lang="ru-RU" sz="2800" dirty="0" smtClean="0"/>
              <a:t>Б) специалист по связям с общественностью;</a:t>
            </a:r>
          </a:p>
          <a:p>
            <a:pPr>
              <a:buNone/>
            </a:pPr>
            <a:endParaRPr lang="ru-RU" sz="2800" dirty="0" smtClean="0"/>
          </a:p>
          <a:p>
            <a:pPr>
              <a:buNone/>
            </a:pPr>
            <a:r>
              <a:rPr lang="ru-RU" sz="2800" dirty="0" smtClean="0"/>
              <a:t>В) выполняет посреднические услуги между организацией и людьми.</a:t>
            </a:r>
            <a:endParaRPr lang="ru-RU" sz="2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mph" presetSubtype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6" dur="indefinite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style.fontStyle</p:attrName>
                                        </p:attrNameLst>
                                      </p:cBhvr>
                                      <p:to>
                                        <p:strVal val="normal"/>
                                      </p:to>
                                    </p:set>
                                    <p:set>
                                      <p:cBhvr override="childStyle">
                                        <p:cTn id="7" dur="indefinite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  <p:set>
                                      <p:cBhvr override="childStyle">
                                        <p:cTn id="8" dur="indefinite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fals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                     ОТГАДАЙ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dirty="0" smtClean="0"/>
              <a:t>                           </a:t>
            </a:r>
            <a:r>
              <a:rPr lang="ru-RU" b="1" dirty="0" smtClean="0"/>
              <a:t>ИМИДЖМЕЙКЕР-…</a:t>
            </a: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sz="2800" dirty="0" smtClean="0"/>
              <a:t>А) философ;</a:t>
            </a:r>
          </a:p>
          <a:p>
            <a:pPr>
              <a:buNone/>
            </a:pPr>
            <a:endParaRPr lang="ru-RU" sz="2800" dirty="0" smtClean="0"/>
          </a:p>
          <a:p>
            <a:pPr>
              <a:buNone/>
            </a:pPr>
            <a:r>
              <a:rPr lang="ru-RU" sz="2800" dirty="0" smtClean="0"/>
              <a:t>Б) парикмахер;</a:t>
            </a:r>
          </a:p>
          <a:p>
            <a:pPr>
              <a:buNone/>
            </a:pPr>
            <a:endParaRPr lang="ru-RU" sz="2800" dirty="0" smtClean="0"/>
          </a:p>
          <a:p>
            <a:pPr>
              <a:buNone/>
            </a:pPr>
            <a:r>
              <a:rPr lang="ru-RU" sz="2800" dirty="0" smtClean="0"/>
              <a:t>В) имидж-консультант.</a:t>
            </a:r>
            <a:endParaRPr lang="ru-RU" sz="2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mph" presetSubtype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6" dur="indefinite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style.fontStyle</p:attrName>
                                        </p:attrNameLst>
                                      </p:cBhvr>
                                      <p:to>
                                        <p:strVal val="normal"/>
                                      </p:to>
                                    </p:set>
                                    <p:set>
                                      <p:cBhvr override="childStyle">
                                        <p:cTn id="7" dur="indefinite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  <p:set>
                                      <p:cBhvr override="childStyle">
                                        <p:cTn id="8" dur="indefinite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fals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  АСТРОЛОГИЧЕСКИЙ ПРОГНОЗ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sz="25000" dirty="0" smtClean="0"/>
              <a:t>     ?</a:t>
            </a:r>
            <a:endParaRPr lang="ru-RU" sz="25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       Лев Николаевич Толстой</a:t>
            </a:r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«Я бы убил себя, если бы я хотя один день не работал»             </a:t>
            </a:r>
            <a:endParaRPr lang="ru-RU" dirty="0"/>
          </a:p>
        </p:txBody>
      </p:sp>
      <p:pic>
        <p:nvPicPr>
          <p:cNvPr id="6" name="Содержимое 3" descr="Л.Н. Толстой."/>
          <p:cNvPicPr>
            <a:picLocks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500694" y="2714620"/>
            <a:ext cx="2633665" cy="32908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                       ОВНЫ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                    21 МАРТА- 20 АПРЕЛЯ</a:t>
            </a:r>
            <a:endParaRPr lang="ru-RU" dirty="0"/>
          </a:p>
        </p:txBody>
      </p:sp>
      <p:pic>
        <p:nvPicPr>
          <p:cNvPr id="5" name="imgb" descr="http://www.design-warez.ru/uploads/posts/2010-01/1263518886_477285329.gif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57422" y="3643314"/>
            <a:ext cx="3929090" cy="2571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Прямоугольник 6"/>
          <p:cNvSpPr/>
          <p:nvPr/>
        </p:nvSpPr>
        <p:spPr>
          <a:xfrm>
            <a:off x="785786" y="2413338"/>
            <a:ext cx="771530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Для </a:t>
            </a:r>
            <a:r>
              <a:rPr lang="ru-RU" b="1" i="1" dirty="0" smtClean="0"/>
              <a:t>ОВНОВ</a:t>
            </a:r>
            <a:r>
              <a:rPr lang="ru-RU" dirty="0" smtClean="0"/>
              <a:t>- натур страстных и импульсивных- не подходит сидячая или рутинная работа. Из них получаются отличные продавцы, лекторы, дантисты, ветеринары, замечательные механики, мясники, хирурги, скульпторы. ОВЕН всегда стремится  быть первым. 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                      ТЕЛЕЦ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                    21 АПРЕЛЯ- 20 МАЯ</a:t>
            </a: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</p:txBody>
      </p:sp>
      <p:pic>
        <p:nvPicPr>
          <p:cNvPr id="5" name="Рисунок 4" descr="http://www.gifzona.ru/i/zodiak/t_01.gif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5984" y="3786190"/>
            <a:ext cx="4405310" cy="27955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714348" y="2413338"/>
            <a:ext cx="778674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i="1" dirty="0" smtClean="0"/>
              <a:t>ТЕЛЬЦЫ</a:t>
            </a:r>
            <a:r>
              <a:rPr lang="ru-RU" dirty="0" smtClean="0"/>
              <a:t> уже в юности мечтают разбогатеть, поэтому не возражают против рутинности, если она принесет много денег. Люди этого знака хорошо проявляют себя в архитектуре, дизайне, строительстве, живописи и музыке. А вот политика- не для них.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                       БЛИЗНЕЦЫ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                        21 МАЯ- 21 ИЮНЯ</a:t>
            </a:r>
            <a:endParaRPr lang="en-US" dirty="0" smtClean="0"/>
          </a:p>
          <a:p>
            <a:endParaRPr lang="ru-RU" dirty="0"/>
          </a:p>
        </p:txBody>
      </p:sp>
      <p:pic>
        <p:nvPicPr>
          <p:cNvPr id="4" name="Рисунок 3" descr="http://www.gifzona.ru/i/zodiak/b_01.gif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00298" y="3500438"/>
            <a:ext cx="3786214" cy="30718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571472" y="2551837"/>
            <a:ext cx="807249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i="1" dirty="0" smtClean="0"/>
              <a:t>БЛИЗНЕЦЫ</a:t>
            </a:r>
            <a:r>
              <a:rPr lang="ru-RU" dirty="0" smtClean="0"/>
              <a:t> предпочитают постоянную смену впечатлений и деятельности. Они могут убедить кого угодно и в чем угодно, поэтому из них выходят успешные рекламные агенты, менеджеры, артисты, журналисты, издатели.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                              РАК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                   22 ИЮНЯ-22 ИЮЛЯ</a:t>
            </a:r>
            <a:endParaRPr lang="ru-RU" dirty="0"/>
          </a:p>
        </p:txBody>
      </p:sp>
      <p:pic>
        <p:nvPicPr>
          <p:cNvPr id="4" name="Рисунок 3" descr="http://www.gifzona.ru/i/zodiak/r_01.gif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57422" y="3786190"/>
            <a:ext cx="4071966" cy="27146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642910" y="2551837"/>
            <a:ext cx="771530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i="1" dirty="0" smtClean="0"/>
              <a:t>РАКИ</a:t>
            </a:r>
            <a:r>
              <a:rPr lang="ru-RU" dirty="0" smtClean="0"/>
              <a:t> при выборе профессии чаще всего оказываются продолжателями семейных династий. Они любят работать с детьми, с животными. Это неплохие психологи, старательные акушеры, добросовестные  няни.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                             ЛЕВ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               23 ИЮЛЯ- 22 АВГУСТА</a:t>
            </a:r>
            <a:endParaRPr lang="ru-RU" dirty="0"/>
          </a:p>
        </p:txBody>
      </p:sp>
      <p:pic>
        <p:nvPicPr>
          <p:cNvPr id="4" name="Рисунок 3" descr="http://www.gifzona.ru/i/zodiak/l_01.gif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5984" y="3786190"/>
            <a:ext cx="4405310" cy="2724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642910" y="2551837"/>
            <a:ext cx="807249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.</a:t>
            </a:r>
            <a:r>
              <a:rPr lang="ru-RU" dirty="0" smtClean="0"/>
              <a:t> </a:t>
            </a:r>
            <a:r>
              <a:rPr lang="ru-RU" b="1" i="1" dirty="0" smtClean="0"/>
              <a:t>ЛЬВЫ</a:t>
            </a:r>
            <a:r>
              <a:rPr lang="ru-RU" dirty="0" smtClean="0"/>
              <a:t> предпочитают управлять и при этом рассчитывают только на себя. Их сильная сторона- интеллект. Импозантные и уверенные в себе, они хорошие предприниматели, успешные политики и выдающиеся деятели шоу-бизнеса.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                           ДЕВА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                23АВГУСТА- 22 СЕНТЯБРЯ</a:t>
            </a:r>
            <a:endParaRPr lang="ru-RU" dirty="0"/>
          </a:p>
        </p:txBody>
      </p:sp>
      <p:pic>
        <p:nvPicPr>
          <p:cNvPr id="4" name="Рисунок 3" descr="http://www.gifzona.ru/i/zodiak/d_01.gif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28794" y="3857628"/>
            <a:ext cx="4762500" cy="2724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1000100" y="2551837"/>
            <a:ext cx="757242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i="1" dirty="0" smtClean="0"/>
              <a:t>ДЕВЫ-</a:t>
            </a:r>
            <a:r>
              <a:rPr lang="ru-RU" dirty="0" smtClean="0"/>
              <a:t> это «рабочие пчелы» общества. Они отлично справляются с работой, требующей скрупулезности. Девы- хорошие фармацевты, массажисты, травники и диетврачи, а также прачки, телефонные операторы.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                          ВЕСЫ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                24 СЕНТЯБРЯ- 23 ОКТЯБРЯ</a:t>
            </a:r>
            <a:endParaRPr lang="ru-RU" dirty="0"/>
          </a:p>
        </p:txBody>
      </p:sp>
      <p:pic>
        <p:nvPicPr>
          <p:cNvPr id="4" name="Рисунок 3" descr="http://www.gifzona.ru/i/zodiak/w_01.gif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14546" y="3786190"/>
            <a:ext cx="4476748" cy="2724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714348" y="2413338"/>
            <a:ext cx="764386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А вот </a:t>
            </a:r>
            <a:r>
              <a:rPr lang="ru-RU" b="1" i="1" dirty="0" smtClean="0"/>
              <a:t>ВЕСЫ </a:t>
            </a:r>
            <a:r>
              <a:rPr lang="ru-RU" dirty="0" smtClean="0"/>
              <a:t>нерешительны, поэтому им обязательно нужно помочь с выбором профессии. Эти люди отлично чувствуют себя в коллективе, порученную работу выполняют всегда хорошо. Их поле деятельности- мода и развлечения: они хорошие антиквары, юристы, журналисты.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                      СКОРПИОН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                   24 ОКТЯБРЯ- 22 НОЯБРЯ</a:t>
            </a:r>
            <a:endParaRPr lang="en-US" dirty="0" smtClean="0"/>
          </a:p>
          <a:p>
            <a:r>
              <a:rPr lang="ru-RU" sz="1800" dirty="0" smtClean="0"/>
              <a:t>У </a:t>
            </a:r>
            <a:r>
              <a:rPr lang="ru-RU" sz="1800" b="1" i="1" dirty="0" smtClean="0"/>
              <a:t>СКОРПИОНОВ</a:t>
            </a:r>
            <a:r>
              <a:rPr lang="ru-RU" sz="1800" dirty="0" smtClean="0"/>
              <a:t> сбалансированы руки и эмоции. Из них получаются отличные штурманы, моряки, шахтеры, механики. А также философы – Скорпионы склонны заниматься поиском смысла жизни.</a:t>
            </a:r>
            <a:endParaRPr lang="en-US" sz="1800" dirty="0" smtClean="0"/>
          </a:p>
          <a:p>
            <a:endParaRPr lang="ru-RU" dirty="0"/>
          </a:p>
        </p:txBody>
      </p:sp>
      <p:pic>
        <p:nvPicPr>
          <p:cNvPr id="5" name="Рисунок 4" descr="http://www.gifzona.ru/i/zodiak/sc_01.gif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3108" y="3857628"/>
            <a:ext cx="4619624" cy="2571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                       СТРЕЛЕЦ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                23 НОЯБРЯ- 22 ДЕКАБРЯ</a:t>
            </a:r>
            <a:endParaRPr lang="ru-RU" dirty="0"/>
          </a:p>
        </p:txBody>
      </p:sp>
      <p:pic>
        <p:nvPicPr>
          <p:cNvPr id="4" name="Рисунок 3" descr="http://www.gifzona.ru/i/zodiak/st_01.gif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71670" y="3786190"/>
            <a:ext cx="4762500" cy="27955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857224" y="2690336"/>
            <a:ext cx="742955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i="1" dirty="0" smtClean="0"/>
              <a:t>СТРЕЛЬЦОВ</a:t>
            </a:r>
            <a:r>
              <a:rPr lang="ru-RU" dirty="0" smtClean="0"/>
              <a:t> отличает дух коллективизма. Они могут быть великими спортсменами, священниками, общественными деятелями. Но, увы, часто становятся шулерами и спекулянтами.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                     КОЗЕРОГ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             23 ДЕКАБРЯ- 20 ЯНВАРЯ</a:t>
            </a:r>
            <a:endParaRPr lang="ru-RU" dirty="0"/>
          </a:p>
        </p:txBody>
      </p:sp>
      <p:pic>
        <p:nvPicPr>
          <p:cNvPr id="5" name="Рисунок 4" descr="http://www.gifzona.ru/i/zodiak/k_01.gif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00232" y="3857628"/>
            <a:ext cx="4691062" cy="27955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857224" y="2690336"/>
            <a:ext cx="750099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i="1" dirty="0" smtClean="0"/>
              <a:t>КОЗЕРОГАМ</a:t>
            </a:r>
            <a:r>
              <a:rPr lang="ru-RU" dirty="0" smtClean="0"/>
              <a:t> трудно работать в коллективе, поэтому им больше подходят такие профессии, как антиквар, географ, агроном, архитектор, математик, философ, социолог.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 Николай  Алексеевич  Лесков</a:t>
            </a:r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«Труд- дело святое, всякому подобает»</a:t>
            </a:r>
          </a:p>
          <a:p>
            <a:pPr>
              <a:buNone/>
            </a:pPr>
            <a:r>
              <a:rPr lang="ru-RU" dirty="0" smtClean="0"/>
              <a:t>         </a:t>
            </a:r>
            <a:endParaRPr lang="ru-RU" dirty="0"/>
          </a:p>
        </p:txBody>
      </p:sp>
      <p:pic>
        <p:nvPicPr>
          <p:cNvPr id="6" name="imgb" descr="http://img15.nnm.ru/3/4/7/b/7/20f669c351b464c84c8c2591398.jpg"/>
          <p:cNvPicPr>
            <a:picLocks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357686" y="2571744"/>
            <a:ext cx="3143272" cy="3571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                   ВОДОЛЕЙ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                    21 ЯНВАРЯ- 19 ФЕВРАЛЯ</a:t>
            </a:r>
            <a:endParaRPr lang="ru-RU" dirty="0"/>
          </a:p>
        </p:txBody>
      </p:sp>
      <p:pic>
        <p:nvPicPr>
          <p:cNvPr id="5" name="imgb" descr="http://ww.gifzona.ru/i/zodiak/wod_01.gif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3108" y="3643314"/>
            <a:ext cx="4381514" cy="26479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1000100" y="2690336"/>
            <a:ext cx="742955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У</a:t>
            </a:r>
            <a:r>
              <a:rPr lang="ru-RU" b="1" i="1" dirty="0" smtClean="0"/>
              <a:t> ВОДОЛЕЕВ</a:t>
            </a:r>
            <a:r>
              <a:rPr lang="ru-RU" dirty="0" smtClean="0"/>
              <a:t>  отличное чувство коллективизма. Они умеют объяснять, поэтому из них выходят хорошие педагоги, телеведущие, талантливые режиссеры и психологи.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                          РЫБЫ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                    20 ФЕВРАЛЯ- 20 МАРТА</a:t>
            </a:r>
            <a:endParaRPr lang="ru-RU" dirty="0"/>
          </a:p>
        </p:txBody>
      </p:sp>
      <p:pic>
        <p:nvPicPr>
          <p:cNvPr id="4" name="Рисунок 3" descr="http://www.gifzona.ru/i/zodiak/ryb_01.gif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5984" y="3857628"/>
            <a:ext cx="4762500" cy="2724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857224" y="2690336"/>
            <a:ext cx="750099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Для </a:t>
            </a:r>
            <a:r>
              <a:rPr lang="ru-RU" b="1" i="1" dirty="0" smtClean="0"/>
              <a:t>РЫБ</a:t>
            </a:r>
            <a:r>
              <a:rPr lang="ru-RU" dirty="0" smtClean="0"/>
              <a:t> главное- интуиция. На работе им необходим собственный ритм. Из них получаются талантливые писатели, актеры, художники, медики, педагоги, а также успешные исследователи.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   АСТРОЛОГИЧЕСКИЙ ПРОГНОЗ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sz="25000" b="1" dirty="0" smtClean="0"/>
              <a:t>     !</a:t>
            </a:r>
            <a:endParaRPr lang="ru-RU" sz="250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                   БЛИЦ-ОПРОС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1. </a:t>
            </a:r>
            <a:r>
              <a:rPr lang="ru-RU" b="1" dirty="0" smtClean="0"/>
              <a:t>Какой писатель познакомил детишек всего мира с тем, чем пахнут ремесла?</a:t>
            </a:r>
          </a:p>
          <a:p>
            <a:endParaRPr lang="ru-RU" dirty="0" smtClean="0"/>
          </a:p>
          <a:p>
            <a:r>
              <a:rPr lang="ru-RU" dirty="0" smtClean="0"/>
              <a:t>А) Агния </a:t>
            </a:r>
            <a:r>
              <a:rPr lang="ru-RU" dirty="0" err="1" smtClean="0"/>
              <a:t>Барто</a:t>
            </a:r>
            <a:endParaRPr lang="ru-RU" dirty="0" smtClean="0"/>
          </a:p>
          <a:p>
            <a:endParaRPr lang="ru-RU" dirty="0" smtClean="0"/>
          </a:p>
          <a:p>
            <a:r>
              <a:rPr lang="ru-RU" dirty="0" smtClean="0"/>
              <a:t>Б) Сергей Михалков</a:t>
            </a:r>
          </a:p>
          <a:p>
            <a:endParaRPr lang="ru-RU" dirty="0" smtClean="0"/>
          </a:p>
          <a:p>
            <a:r>
              <a:rPr lang="ru-RU" dirty="0" smtClean="0"/>
              <a:t>В) </a:t>
            </a:r>
            <a:r>
              <a:rPr lang="ru-RU" dirty="0" err="1" smtClean="0"/>
              <a:t>Джанни</a:t>
            </a:r>
            <a:r>
              <a:rPr lang="ru-RU" dirty="0" smtClean="0"/>
              <a:t> </a:t>
            </a:r>
            <a:r>
              <a:rPr lang="ru-RU" dirty="0" err="1" smtClean="0"/>
              <a:t>Родари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" presetClass="emph" presetSubtype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24" dur="indefinite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style.fontStyle</p:attrName>
                                        </p:attrNameLst>
                                      </p:cBhvr>
                                      <p:to>
                                        <p:strVal val="normal"/>
                                      </p:to>
                                    </p:set>
                                    <p:set>
                                      <p:cBhvr override="childStyle">
                                        <p:cTn id="25" dur="indefinite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  <p:set>
                                      <p:cBhvr override="childStyle">
                                        <p:cTn id="26" dur="indefinite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fals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                   БЛИЦ-ОПРОС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2</a:t>
            </a:r>
            <a:r>
              <a:rPr lang="ru-RU" b="1" dirty="0" smtClean="0"/>
              <a:t>. Где работает брокер?</a:t>
            </a:r>
          </a:p>
          <a:p>
            <a:endParaRPr lang="ru-RU" dirty="0" smtClean="0"/>
          </a:p>
          <a:p>
            <a:r>
              <a:rPr lang="ru-RU" dirty="0" smtClean="0"/>
              <a:t>А) в банке</a:t>
            </a:r>
          </a:p>
          <a:p>
            <a:endParaRPr lang="ru-RU" dirty="0" smtClean="0"/>
          </a:p>
          <a:p>
            <a:r>
              <a:rPr lang="ru-RU" dirty="0" smtClean="0"/>
              <a:t>Б) на бирже</a:t>
            </a:r>
          </a:p>
          <a:p>
            <a:endParaRPr lang="ru-RU" dirty="0" smtClean="0"/>
          </a:p>
          <a:p>
            <a:r>
              <a:rPr lang="ru-RU" dirty="0" smtClean="0"/>
              <a:t>В) на ипподроме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" presetClass="emph" presetSubtype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24" dur="indefinite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style.fontStyle</p:attrName>
                                        </p:attrNameLst>
                                      </p:cBhvr>
                                      <p:to>
                                        <p:strVal val="normal"/>
                                      </p:to>
                                    </p:set>
                                    <p:set>
                                      <p:cBhvr override="childStyle">
                                        <p:cTn id="25" dur="indefinite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  <p:set>
                                      <p:cBhvr override="childStyle">
                                        <p:cTn id="26" dur="indefinite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fals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                   БЛИЦ-ОПРОС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3. </a:t>
            </a:r>
            <a:r>
              <a:rPr lang="ru-RU" b="1" dirty="0" smtClean="0"/>
              <a:t>За чем мужчина обращается к флористу?</a:t>
            </a:r>
          </a:p>
          <a:p>
            <a:endParaRPr lang="ru-RU" dirty="0" smtClean="0"/>
          </a:p>
          <a:p>
            <a:r>
              <a:rPr lang="ru-RU" dirty="0" smtClean="0"/>
              <a:t>А) за табаком</a:t>
            </a:r>
          </a:p>
          <a:p>
            <a:endParaRPr lang="ru-RU" dirty="0" smtClean="0"/>
          </a:p>
          <a:p>
            <a:r>
              <a:rPr lang="ru-RU" dirty="0" smtClean="0"/>
              <a:t>Б) за цветами</a:t>
            </a:r>
          </a:p>
          <a:p>
            <a:endParaRPr lang="ru-RU" dirty="0" smtClean="0"/>
          </a:p>
          <a:p>
            <a:r>
              <a:rPr lang="ru-RU" dirty="0" smtClean="0"/>
              <a:t>В) за морепродуктами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" presetClass="emph" presetSubtype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24" dur="indefinite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style.fontStyle</p:attrName>
                                        </p:attrNameLst>
                                      </p:cBhvr>
                                      <p:to>
                                        <p:strVal val="normal"/>
                                      </p:to>
                                    </p:set>
                                    <p:set>
                                      <p:cBhvr override="childStyle">
                                        <p:cTn id="25" dur="indefinite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  <p:set>
                                      <p:cBhvr override="childStyle">
                                        <p:cTn id="26" dur="indefinite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fals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                   БЛИЦ-ОПРОС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b="1" dirty="0" smtClean="0"/>
              <a:t>4. Представители какой профессии в средние века успешно заменяли врачей?</a:t>
            </a:r>
          </a:p>
          <a:p>
            <a:endParaRPr lang="ru-RU" dirty="0" smtClean="0"/>
          </a:p>
          <a:p>
            <a:r>
              <a:rPr lang="ru-RU" dirty="0" smtClean="0"/>
              <a:t>А) кузнецы</a:t>
            </a:r>
          </a:p>
          <a:p>
            <a:endParaRPr lang="ru-RU" dirty="0" smtClean="0"/>
          </a:p>
          <a:p>
            <a:r>
              <a:rPr lang="ru-RU" dirty="0" smtClean="0"/>
              <a:t>Б) цирюльники</a:t>
            </a:r>
          </a:p>
          <a:p>
            <a:endParaRPr lang="ru-RU" dirty="0" smtClean="0"/>
          </a:p>
          <a:p>
            <a:r>
              <a:rPr lang="ru-RU" dirty="0" smtClean="0"/>
              <a:t>В) алхимики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" presetClass="emph" presetSubtype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24" dur="indefinite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style.fontStyle</p:attrName>
                                        </p:attrNameLst>
                                      </p:cBhvr>
                                      <p:to>
                                        <p:strVal val="normal"/>
                                      </p:to>
                                    </p:set>
                                    <p:set>
                                      <p:cBhvr override="childStyle">
                                        <p:cTn id="25" dur="indefinite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  <p:set>
                                      <p:cBhvr override="childStyle">
                                        <p:cTn id="26" dur="indefinite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fals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                   БЛИЦ-ОПРОС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b="1" dirty="0" smtClean="0"/>
              <a:t>5. Где работает крупье?</a:t>
            </a:r>
          </a:p>
          <a:p>
            <a:endParaRPr lang="ru-RU" dirty="0" smtClean="0"/>
          </a:p>
          <a:p>
            <a:r>
              <a:rPr lang="ru-RU" dirty="0" smtClean="0"/>
              <a:t>А) в казино</a:t>
            </a:r>
          </a:p>
          <a:p>
            <a:endParaRPr lang="ru-RU" dirty="0" smtClean="0"/>
          </a:p>
          <a:p>
            <a:r>
              <a:rPr lang="ru-RU" dirty="0" smtClean="0"/>
              <a:t>Б) на конюшне</a:t>
            </a:r>
          </a:p>
          <a:p>
            <a:endParaRPr lang="ru-RU" dirty="0" smtClean="0"/>
          </a:p>
          <a:p>
            <a:r>
              <a:rPr lang="ru-RU" dirty="0" smtClean="0"/>
              <a:t>В) на мельнице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" presetClass="emph" presetSubtype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24" dur="indefinite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style.fontStyle</p:attrName>
                                        </p:attrNameLst>
                                      </p:cBhvr>
                                      <p:to>
                                        <p:strVal val="normal"/>
                                      </p:to>
                                    </p:set>
                                    <p:set>
                                      <p:cBhvr override="childStyle">
                                        <p:cTn id="25" dur="indefinite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  <p:set>
                                      <p:cBhvr override="childStyle">
                                        <p:cTn id="26" dur="indefinite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fals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                   БЛИЦ-ОПРОС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b="1" dirty="0" smtClean="0"/>
              <a:t>6. Как называется ученый, исследующий духовную культуру народа?</a:t>
            </a:r>
          </a:p>
          <a:p>
            <a:endParaRPr lang="ru-RU" dirty="0" smtClean="0"/>
          </a:p>
          <a:p>
            <a:r>
              <a:rPr lang="ru-RU" dirty="0" smtClean="0"/>
              <a:t>А)культиватор</a:t>
            </a:r>
          </a:p>
          <a:p>
            <a:endParaRPr lang="ru-RU" dirty="0" smtClean="0"/>
          </a:p>
          <a:p>
            <a:r>
              <a:rPr lang="ru-RU" dirty="0" smtClean="0"/>
              <a:t>Б) культуролог</a:t>
            </a:r>
          </a:p>
          <a:p>
            <a:endParaRPr lang="ru-RU" dirty="0" smtClean="0"/>
          </a:p>
          <a:p>
            <a:r>
              <a:rPr lang="ru-RU" dirty="0" smtClean="0"/>
              <a:t>В) культурист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" presetClass="emph" presetSubtype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24" dur="indefinite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style.fontStyle</p:attrName>
                                        </p:attrNameLst>
                                      </p:cBhvr>
                                      <p:to>
                                        <p:strVal val="normal"/>
                                      </p:to>
                                    </p:set>
                                    <p:set>
                                      <p:cBhvr override="childStyle">
                                        <p:cTn id="25" dur="indefinite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  <p:set>
                                      <p:cBhvr override="childStyle">
                                        <p:cTn id="26" dur="indefinite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fals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                   БЛИЦ-ОПРОС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b="1" dirty="0" smtClean="0"/>
              <a:t>7. С представителем какой уважаемой профессии сравнивают </a:t>
            </a:r>
            <a:r>
              <a:rPr lang="ru-RU" b="1" dirty="0" err="1" smtClean="0"/>
              <a:t>грязнулю</a:t>
            </a:r>
            <a:r>
              <a:rPr lang="ru-RU" b="1" dirty="0" smtClean="0"/>
              <a:t>?</a:t>
            </a:r>
          </a:p>
          <a:p>
            <a:endParaRPr lang="ru-RU" dirty="0" smtClean="0"/>
          </a:p>
          <a:p>
            <a:r>
              <a:rPr lang="ru-RU" dirty="0" smtClean="0"/>
              <a:t>А) трубочист</a:t>
            </a:r>
          </a:p>
          <a:p>
            <a:endParaRPr lang="ru-RU" dirty="0" smtClean="0"/>
          </a:p>
          <a:p>
            <a:r>
              <a:rPr lang="ru-RU" dirty="0" smtClean="0"/>
              <a:t>Б) шахтер</a:t>
            </a:r>
          </a:p>
          <a:p>
            <a:endParaRPr lang="ru-RU" dirty="0" smtClean="0"/>
          </a:p>
          <a:p>
            <a:r>
              <a:rPr lang="ru-RU" dirty="0" smtClean="0"/>
              <a:t>В) нефтяник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" presetClass="emph" presetSubtype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24" dur="indefinite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style.fontStyle</p:attrName>
                                        </p:attrNameLst>
                                      </p:cBhvr>
                                      <p:to>
                                        <p:strVal val="normal"/>
                                      </p:to>
                                    </p:set>
                                    <p:set>
                                      <p:cBhvr override="childStyle">
                                        <p:cTn id="25" dur="indefinite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  <p:set>
                                      <p:cBhvr override="childStyle">
                                        <p:cTn id="26" dur="indefinite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fals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                        Пифагор  </a:t>
            </a:r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«Статую красит вид, а человека- деяние его»                      </a:t>
            </a:r>
            <a:endParaRPr lang="ru-RU" dirty="0"/>
          </a:p>
        </p:txBody>
      </p:sp>
      <p:pic>
        <p:nvPicPr>
          <p:cNvPr id="6" name="imgb" descr="http://www.univer.omsk.su/omsk/Edu/Math/ppifagor.jpg"/>
          <p:cNvPicPr>
            <a:picLocks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14876" y="2928934"/>
            <a:ext cx="3071834" cy="30718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                   БЛИЦ-ОПРОС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b="1" dirty="0" smtClean="0"/>
              <a:t>8. Кто в больнице погружает в глубокий сон пациента перед операцией?</a:t>
            </a:r>
          </a:p>
          <a:p>
            <a:endParaRPr lang="ru-RU" b="1" dirty="0" smtClean="0"/>
          </a:p>
          <a:p>
            <a:r>
              <a:rPr lang="ru-RU" dirty="0" smtClean="0"/>
              <a:t>А) физиотерапевт</a:t>
            </a:r>
          </a:p>
          <a:p>
            <a:endParaRPr lang="ru-RU" dirty="0" smtClean="0"/>
          </a:p>
          <a:p>
            <a:r>
              <a:rPr lang="ru-RU" dirty="0" smtClean="0"/>
              <a:t>Б) гипнотизер</a:t>
            </a:r>
          </a:p>
          <a:p>
            <a:endParaRPr lang="ru-RU" dirty="0" smtClean="0"/>
          </a:p>
          <a:p>
            <a:r>
              <a:rPr lang="ru-RU" dirty="0" smtClean="0"/>
              <a:t>В) анестезиолог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" presetClass="emph" presetSubtype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24" dur="indefinite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style.fontStyle</p:attrName>
                                        </p:attrNameLst>
                                      </p:cBhvr>
                                      <p:to>
                                        <p:strVal val="normal"/>
                                      </p:to>
                                    </p:set>
                                    <p:set>
                                      <p:cBhvr override="childStyle">
                                        <p:cTn id="25" dur="indefinite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  <p:set>
                                      <p:cBhvr override="childStyle">
                                        <p:cTn id="26" dur="indefinite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fals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                   БЛИЦ-ОПРОС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b="1" dirty="0" smtClean="0"/>
              <a:t>9. Представитель какой профессии в послереволюционной России назывался </a:t>
            </a:r>
            <a:r>
              <a:rPr lang="ru-RU" b="1" dirty="0" err="1" smtClean="0"/>
              <a:t>шкрабом</a:t>
            </a:r>
            <a:r>
              <a:rPr lang="ru-RU" b="1" dirty="0" smtClean="0"/>
              <a:t>?</a:t>
            </a:r>
          </a:p>
          <a:p>
            <a:endParaRPr lang="ru-RU" dirty="0" smtClean="0"/>
          </a:p>
          <a:p>
            <a:r>
              <a:rPr lang="ru-RU" dirty="0" smtClean="0"/>
              <a:t>А)посудомойка</a:t>
            </a:r>
          </a:p>
          <a:p>
            <a:endParaRPr lang="ru-RU" dirty="0" smtClean="0"/>
          </a:p>
          <a:p>
            <a:r>
              <a:rPr lang="ru-RU" dirty="0" smtClean="0"/>
              <a:t>Б)сторож</a:t>
            </a:r>
          </a:p>
          <a:p>
            <a:endParaRPr lang="ru-RU" dirty="0" smtClean="0"/>
          </a:p>
          <a:p>
            <a:r>
              <a:rPr lang="ru-RU" dirty="0" smtClean="0"/>
              <a:t>В) учитель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" presetClass="emph" presetSubtype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24" dur="indefinite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style.fontStyle</p:attrName>
                                        </p:attrNameLst>
                                      </p:cBhvr>
                                      <p:to>
                                        <p:strVal val="normal"/>
                                      </p:to>
                                    </p:set>
                                    <p:set>
                                      <p:cBhvr override="childStyle">
                                        <p:cTn id="25" dur="indefinite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  <p:set>
                                      <p:cBhvr override="childStyle">
                                        <p:cTn id="26" dur="indefinite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fals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                   БЛИЦ-ОПРОС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b="1" dirty="0" smtClean="0"/>
              <a:t>10. Как называется специалист по монтажу в кинематографии?</a:t>
            </a:r>
          </a:p>
          <a:p>
            <a:endParaRPr lang="ru-RU" dirty="0" smtClean="0"/>
          </a:p>
          <a:p>
            <a:r>
              <a:rPr lang="ru-RU" dirty="0" smtClean="0"/>
              <a:t>А) монтажер</a:t>
            </a:r>
          </a:p>
          <a:p>
            <a:endParaRPr lang="ru-RU" dirty="0" smtClean="0"/>
          </a:p>
          <a:p>
            <a:r>
              <a:rPr lang="ru-RU" dirty="0" smtClean="0"/>
              <a:t>Б) монтер</a:t>
            </a:r>
          </a:p>
          <a:p>
            <a:endParaRPr lang="ru-RU" dirty="0" smtClean="0"/>
          </a:p>
          <a:p>
            <a:r>
              <a:rPr lang="ru-RU" dirty="0" smtClean="0"/>
              <a:t>В) монтажист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" presetClass="emph" presetSubtype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24" dur="indefinite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style.fontStyle</p:attrName>
                                        </p:attrNameLst>
                                      </p:cBhvr>
                                      <p:to>
                                        <p:strVal val="normal"/>
                                      </p:to>
                                    </p:set>
                                    <p:set>
                                      <p:cBhvr override="childStyle">
                                        <p:cTn id="25" dur="indefinite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  <p:set>
                                      <p:cBhvr override="childStyle">
                                        <p:cTn id="26" dur="indefinite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fals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                   БЛИЦ-ОПРОС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b="1" dirty="0" smtClean="0"/>
              <a:t>11. Что делает визажист?</a:t>
            </a:r>
          </a:p>
          <a:p>
            <a:endParaRPr lang="ru-RU" dirty="0" smtClean="0"/>
          </a:p>
          <a:p>
            <a:r>
              <a:rPr lang="ru-RU" dirty="0" smtClean="0"/>
              <a:t>А)  визы</a:t>
            </a:r>
          </a:p>
          <a:p>
            <a:endParaRPr lang="ru-RU" dirty="0" smtClean="0"/>
          </a:p>
          <a:p>
            <a:r>
              <a:rPr lang="ru-RU" dirty="0" smtClean="0"/>
              <a:t>Б) пластические операции</a:t>
            </a:r>
          </a:p>
          <a:p>
            <a:endParaRPr lang="ru-RU" dirty="0" smtClean="0"/>
          </a:p>
          <a:p>
            <a:r>
              <a:rPr lang="ru-RU" dirty="0" smtClean="0"/>
              <a:t>В) макияж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" presetClass="emph" presetSubtype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24" dur="indefinite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style.fontStyle</p:attrName>
                                        </p:attrNameLst>
                                      </p:cBhvr>
                                      <p:to>
                                        <p:strVal val="normal"/>
                                      </p:to>
                                    </p:set>
                                    <p:set>
                                      <p:cBhvr override="childStyle">
                                        <p:cTn id="25" dur="indefinite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  <p:set>
                                      <p:cBhvr override="childStyle">
                                        <p:cTn id="26" dur="indefinite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fals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                   БЛИЦ-ОПРОС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b="1" dirty="0" smtClean="0"/>
              <a:t>12.  Как называется артист, объявляющий и комментирующий номера эстрадной программы?</a:t>
            </a:r>
          </a:p>
          <a:p>
            <a:endParaRPr lang="ru-RU" dirty="0" smtClean="0"/>
          </a:p>
          <a:p>
            <a:r>
              <a:rPr lang="ru-RU" dirty="0" smtClean="0"/>
              <a:t>А) спикер</a:t>
            </a:r>
          </a:p>
          <a:p>
            <a:endParaRPr lang="ru-RU" dirty="0" smtClean="0"/>
          </a:p>
          <a:p>
            <a:r>
              <a:rPr lang="ru-RU" dirty="0" smtClean="0"/>
              <a:t>Б) конферансье</a:t>
            </a:r>
          </a:p>
          <a:p>
            <a:endParaRPr lang="ru-RU" dirty="0" smtClean="0"/>
          </a:p>
          <a:p>
            <a:r>
              <a:rPr lang="ru-RU" dirty="0" smtClean="0"/>
              <a:t>В) диктор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" presetClass="emph" presetSubtype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24" dur="indefinite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style.fontStyle</p:attrName>
                                        </p:attrNameLst>
                                      </p:cBhvr>
                                      <p:to>
                                        <p:strVal val="normal"/>
                                      </p:to>
                                    </p:set>
                                    <p:set>
                                      <p:cBhvr override="childStyle">
                                        <p:cTn id="25" dur="indefinite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  <p:set>
                                      <p:cBhvr override="childStyle">
                                        <p:cTn id="26" dur="indefinite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fals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                   БЛИЦ-ОПРОС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b="1" dirty="0" smtClean="0"/>
              <a:t>13. Кто должен заверить завещание, чтобы оно вступило в законную силу?</a:t>
            </a:r>
          </a:p>
          <a:p>
            <a:endParaRPr lang="ru-RU" dirty="0" smtClean="0"/>
          </a:p>
          <a:p>
            <a:r>
              <a:rPr lang="ru-RU" dirty="0" smtClean="0"/>
              <a:t>А) прокурор</a:t>
            </a:r>
          </a:p>
          <a:p>
            <a:endParaRPr lang="ru-RU" dirty="0" smtClean="0"/>
          </a:p>
          <a:p>
            <a:r>
              <a:rPr lang="ru-RU" dirty="0" smtClean="0"/>
              <a:t>Б) адвокат</a:t>
            </a:r>
          </a:p>
          <a:p>
            <a:endParaRPr lang="ru-RU" dirty="0" smtClean="0"/>
          </a:p>
          <a:p>
            <a:r>
              <a:rPr lang="ru-RU" dirty="0" smtClean="0"/>
              <a:t>В) нотариус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" presetClass="emph" presetSubtype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24" dur="indefinite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style.fontStyle</p:attrName>
                                        </p:attrNameLst>
                                      </p:cBhvr>
                                      <p:to>
                                        <p:strVal val="normal"/>
                                      </p:to>
                                    </p:set>
                                    <p:set>
                                      <p:cBhvr override="childStyle">
                                        <p:cTn id="25" dur="indefinite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  <p:set>
                                      <p:cBhvr override="childStyle">
                                        <p:cTn id="26" dur="indefinite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fals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                   БЛИЦ-ОПРОС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b="1" dirty="0" smtClean="0"/>
              <a:t>14. Кто осуществляет в суде защиту подсудимого?</a:t>
            </a:r>
          </a:p>
          <a:p>
            <a:endParaRPr lang="ru-RU" dirty="0" smtClean="0"/>
          </a:p>
          <a:p>
            <a:r>
              <a:rPr lang="ru-RU" dirty="0" smtClean="0"/>
              <a:t>А)прокурор</a:t>
            </a:r>
          </a:p>
          <a:p>
            <a:endParaRPr lang="ru-RU" dirty="0" smtClean="0"/>
          </a:p>
          <a:p>
            <a:r>
              <a:rPr lang="ru-RU" dirty="0" smtClean="0"/>
              <a:t>Б) адвокат</a:t>
            </a:r>
          </a:p>
          <a:p>
            <a:endParaRPr lang="ru-RU" dirty="0" smtClean="0"/>
          </a:p>
          <a:p>
            <a:r>
              <a:rPr lang="ru-RU" dirty="0" smtClean="0"/>
              <a:t>В) следователь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" presetClass="emph" presetSubtype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24" dur="indefinite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style.fontStyle</p:attrName>
                                        </p:attrNameLst>
                                      </p:cBhvr>
                                      <p:to>
                                        <p:strVal val="normal"/>
                                      </p:to>
                                    </p:set>
                                    <p:set>
                                      <p:cBhvr override="childStyle">
                                        <p:cTn id="25" dur="indefinite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  <p:set>
                                      <p:cBhvr override="childStyle">
                                        <p:cTn id="26" dur="indefinite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fals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                   БЛИЦ-ОПРОС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b="1" dirty="0" smtClean="0"/>
              <a:t>15. Кто из перечисленных  лиц работает в аптеке?</a:t>
            </a:r>
          </a:p>
          <a:p>
            <a:endParaRPr lang="ru-RU" dirty="0" smtClean="0"/>
          </a:p>
          <a:p>
            <a:r>
              <a:rPr lang="ru-RU" dirty="0" smtClean="0"/>
              <a:t>А) провизор</a:t>
            </a:r>
          </a:p>
          <a:p>
            <a:endParaRPr lang="ru-RU" dirty="0" smtClean="0"/>
          </a:p>
          <a:p>
            <a:r>
              <a:rPr lang="ru-RU" dirty="0" smtClean="0"/>
              <a:t>Б) прозектор</a:t>
            </a:r>
          </a:p>
          <a:p>
            <a:endParaRPr lang="ru-RU" dirty="0" smtClean="0"/>
          </a:p>
          <a:p>
            <a:r>
              <a:rPr lang="ru-RU" dirty="0" smtClean="0"/>
              <a:t>В) проректор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" presetClass="emph" presetSubtype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24" dur="indefinite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style.fontStyle</p:attrName>
                                        </p:attrNameLst>
                                      </p:cBhvr>
                                      <p:to>
                                        <p:strVal val="normal"/>
                                      </p:to>
                                    </p:set>
                                    <p:set>
                                      <p:cBhvr override="childStyle">
                                        <p:cTn id="25" dur="indefinite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  <p:set>
                                      <p:cBhvr override="childStyle">
                                        <p:cTn id="26" dur="indefinite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fals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  </a:t>
            </a:r>
            <a:r>
              <a:rPr lang="ru-RU" sz="4000" dirty="0" smtClean="0"/>
              <a:t>Кроссворд  «УГАДАЙ ПРОФЕССИЮ»</a:t>
            </a:r>
            <a:endParaRPr lang="ru-RU" sz="40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ru-RU" b="1" dirty="0" smtClean="0"/>
              <a:t>По горизонтали:</a:t>
            </a:r>
            <a:r>
              <a:rPr lang="ru-RU" dirty="0" smtClean="0"/>
              <a:t> 1.Специалист по пошиву одежды. 2. Специалист по оформлению интерьера. 3. Сведущий в технологии человек. 4. Работница животноводческой фермы. 5. Педагог. 6. Специалист, занимающийся </a:t>
            </a:r>
            <a:r>
              <a:rPr lang="ru-RU" dirty="0" err="1" smtClean="0"/>
              <a:t>траспортировкой</a:t>
            </a:r>
            <a:r>
              <a:rPr lang="ru-RU" dirty="0" smtClean="0"/>
              <a:t> продукции.</a:t>
            </a:r>
          </a:p>
          <a:p>
            <a:endParaRPr lang="ru-RU" b="1" dirty="0" smtClean="0"/>
          </a:p>
          <a:p>
            <a:endParaRPr lang="ru-RU" b="1" dirty="0" smtClean="0"/>
          </a:p>
          <a:p>
            <a:r>
              <a:rPr lang="ru-RU" b="1" dirty="0" smtClean="0"/>
              <a:t>По вертикали:</a:t>
            </a:r>
            <a:r>
              <a:rPr lang="ru-RU" dirty="0" smtClean="0"/>
              <a:t> 1. Специалист, владеющий ножницами и расческой. 2. Работник магазина. 3. Специалист, изучающий взаимодействие человека и окружающей среды. 4. Лицо, занимающееся лечением больных. 5. Специалист по обработке дерева. 6. Специалист по отделке зданий и помещений. 7. Лицо, владеющее искусством управления летательным аппаратом.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   ВСЕ ПРОФЕССИИ ВАЖНЫ</a:t>
            </a:r>
            <a:endParaRPr lang="ru-RU" dirty="0"/>
          </a:p>
        </p:txBody>
      </p:sp>
      <p:pic>
        <p:nvPicPr>
          <p:cNvPr id="4" name="Содержимое 3" descr="Строитель - скачать и распечатать раскраску. Каска и мастерок, строительная площадка, стройка, работник, разукрашка для детей">
            <a:hlinkClick r:id="rId2" tooltip="Строитель"/>
          </p:cNvPr>
          <p:cNvPicPr>
            <a:picLocks noGrp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714348" y="2000240"/>
            <a:ext cx="952500" cy="1266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Доктор - скачать и распечатать раскраску. Врач, медработника, медбрат, расскраска для ребенка, детский сайт">
            <a:hlinkClick r:id="rId4" tooltip="Доктор"/>
          </p:cNvPr>
          <p:cNvPicPr/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000232" y="2000240"/>
            <a:ext cx="9525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Кузнец - скачать и распечатать раскраску. Кувалда, молоток, кузница, молот, молотобоец, разукрашка детская">
            <a:hlinkClick r:id="rId6" tooltip="Кузнец"/>
          </p:cNvPr>
          <p:cNvPicPr/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357554" y="2000240"/>
            <a:ext cx="952500" cy="1276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Врач ЛОР - скачать и распечатать раскраску. Доктор, а на полставки — кузнец или это его брат близнец. Возможно окулист? Ну хоть не проктолог!?">
            <a:hlinkClick r:id="rId8" tooltip="&quot;Врач ЛОР&quot;"/>
          </p:cNvPr>
          <p:cNvPicPr/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4500562" y="2071678"/>
            <a:ext cx="952500" cy="1266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Клоун - скачать и распечатать раскраску. Клоунада, артист цирка, разкраска для ребенка">
            <a:hlinkClick r:id="rId10" tooltip="Клоун"/>
          </p:cNvPr>
          <p:cNvPicPr/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5929322" y="2071678"/>
            <a:ext cx="95250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 descr="Морячок - скачать и распечатать раскраску. Моряк, матрос, тельняшка, бескозырка, разукрашка для детей">
            <a:hlinkClick r:id="rId12" tooltip="Морячок"/>
          </p:cNvPr>
          <p:cNvPicPr/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7215206" y="2071678"/>
            <a:ext cx="952500" cy="1276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Рисунок 9" descr="Водолаз - скачать и распечатать раскраску. Дайвинг, ласты, маска, трубка, разукрашка детская картинка">
            <a:hlinkClick r:id="rId14" tooltip="Водолаз"/>
          </p:cNvPr>
          <p:cNvPicPr/>
          <p:nvPr/>
        </p:nvPicPr>
        <p:blipFill>
          <a:blip r:embed="rId15"/>
          <a:srcRect/>
          <a:stretch>
            <a:fillRect/>
          </a:stretch>
        </p:blipFill>
        <p:spPr bwMode="auto">
          <a:xfrm>
            <a:off x="428596" y="5214950"/>
            <a:ext cx="952500" cy="1257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Рисунок 10" descr="Солдат в каске - скачать и распечатать раскраску. Красная звезда, ремень, служивый, рядовой КА, разукрашка для ребенка">
            <a:hlinkClick r:id="rId16" tooltip="&quot;Солдат в каске&quot;"/>
          </p:cNvPr>
          <p:cNvPicPr/>
          <p:nvPr/>
        </p:nvPicPr>
        <p:blipFill>
          <a:blip r:embed="rId17"/>
          <a:srcRect/>
          <a:stretch>
            <a:fillRect/>
          </a:stretch>
        </p:blipFill>
        <p:spPr bwMode="auto">
          <a:xfrm>
            <a:off x="1857356" y="5286388"/>
            <a:ext cx="952500" cy="1247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Рисунок 11" descr="Слесарь-ремонтник - скачать и распечатать раскраску. Сантехник, ключ, кепка, разукрашка для ребенка">
            <a:hlinkClick r:id="rId18" tooltip="Слесарь-ремонтник"/>
          </p:cNvPr>
          <p:cNvPicPr/>
          <p:nvPr/>
        </p:nvPicPr>
        <p:blipFill>
          <a:blip r:embed="rId19"/>
          <a:srcRect/>
          <a:stretch>
            <a:fillRect/>
          </a:stretch>
        </p:blipFill>
        <p:spPr bwMode="auto">
          <a:xfrm>
            <a:off x="3357554" y="5286388"/>
            <a:ext cx="952500" cy="1257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Рисунок 12" descr="Повар - скачать и распечатать раскраску. Поварешка, половник, детская разукрашка">
            <a:hlinkClick r:id="rId20" tooltip="Повар"/>
          </p:cNvPr>
          <p:cNvPicPr/>
          <p:nvPr/>
        </p:nvPicPr>
        <p:blipFill>
          <a:blip r:embed="rId21"/>
          <a:srcRect/>
          <a:stretch>
            <a:fillRect/>
          </a:stretch>
        </p:blipFill>
        <p:spPr bwMode="auto">
          <a:xfrm>
            <a:off x="4643438" y="5286388"/>
            <a:ext cx="952500" cy="1257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Рисунок 13" descr="Трубочист или дворник - скачать и распечатать раскраску. В цилиндре? Сомнительно...">
            <a:hlinkClick r:id="rId22" tooltip="&quot;Трубочист или дворник&quot;"/>
          </p:cNvPr>
          <p:cNvPicPr/>
          <p:nvPr/>
        </p:nvPicPr>
        <p:blipFill>
          <a:blip r:embed="rId23"/>
          <a:srcRect/>
          <a:stretch>
            <a:fillRect/>
          </a:stretch>
        </p:blipFill>
        <p:spPr bwMode="auto">
          <a:xfrm>
            <a:off x="5929322" y="5214950"/>
            <a:ext cx="952500" cy="1276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Рисунок 14" descr="Ученый - скачать и распечатать раскраску. Возможно профессор химии, разукрашка">
            <a:hlinkClick r:id="rId24" tooltip="Ученый"/>
          </p:cNvPr>
          <p:cNvPicPr/>
          <p:nvPr/>
        </p:nvPicPr>
        <p:blipFill>
          <a:blip r:embed="rId25"/>
          <a:srcRect/>
          <a:stretch>
            <a:fillRect/>
          </a:stretch>
        </p:blipFill>
        <p:spPr bwMode="auto">
          <a:xfrm>
            <a:off x="7429520" y="5286388"/>
            <a:ext cx="952500" cy="1266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Рисунок 15" descr="Генерал - скачать и распечатать раскраску. Разукрашки детские">
            <a:hlinkClick r:id="rId26" tooltip="Генерал"/>
          </p:cNvPr>
          <p:cNvPicPr/>
          <p:nvPr/>
        </p:nvPicPr>
        <p:blipFill>
          <a:blip r:embed="rId27"/>
          <a:srcRect/>
          <a:stretch>
            <a:fillRect/>
          </a:stretch>
        </p:blipFill>
        <p:spPr bwMode="auto">
          <a:xfrm>
            <a:off x="1857356" y="3643314"/>
            <a:ext cx="952500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Рисунок 16" descr="Офицер - скачать и распечатать раскраску. Детский сайт">
            <a:hlinkClick r:id="rId28" tooltip="Офицер"/>
          </p:cNvPr>
          <p:cNvPicPr/>
          <p:nvPr/>
        </p:nvPicPr>
        <p:blipFill>
          <a:blip r:embed="rId29"/>
          <a:srcRect/>
          <a:stretch>
            <a:fillRect/>
          </a:stretch>
        </p:blipFill>
        <p:spPr bwMode="auto">
          <a:xfrm>
            <a:off x="3214678" y="3500438"/>
            <a:ext cx="952500" cy="1390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Рисунок 17" descr="Танкист - скачать и распечатать раскраску. Для ребенка разукрашки">
            <a:hlinkClick r:id="rId30" tooltip="Танкист"/>
          </p:cNvPr>
          <p:cNvPicPr/>
          <p:nvPr/>
        </p:nvPicPr>
        <p:blipFill>
          <a:blip r:embed="rId31"/>
          <a:srcRect/>
          <a:stretch>
            <a:fillRect/>
          </a:stretch>
        </p:blipFill>
        <p:spPr bwMode="auto">
          <a:xfrm>
            <a:off x="4643438" y="3571876"/>
            <a:ext cx="952500" cy="1247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Рисунок 18" descr="Летчик - скачать и распечатать раскраску. Детские разукрашки">
            <a:hlinkClick r:id="rId32" tooltip="Летчик"/>
          </p:cNvPr>
          <p:cNvPicPr/>
          <p:nvPr/>
        </p:nvPicPr>
        <p:blipFill>
          <a:blip r:embed="rId33"/>
          <a:srcRect/>
          <a:stretch>
            <a:fillRect/>
          </a:stretch>
        </p:blipFill>
        <p:spPr bwMode="auto">
          <a:xfrm>
            <a:off x="6000760" y="3571876"/>
            <a:ext cx="952500" cy="1276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           Николай Островский</a:t>
            </a:r>
            <a:endParaRPr lang="ru-RU" dirty="0"/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«Труд-   это благороднейший исцелитель от всех недугов. Нет ничего радостнее труда»     </a:t>
            </a:r>
            <a:endParaRPr lang="ru-RU" dirty="0"/>
          </a:p>
        </p:txBody>
      </p:sp>
      <p:pic>
        <p:nvPicPr>
          <p:cNvPr id="7" name="Содержимое 4" descr="http://www.peoples.ru/art/literature/prose/roman/ostrovskiy/ostrovskiy_1_s.jpg"/>
          <p:cNvPicPr>
            <a:picLocks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071934" y="3071810"/>
            <a:ext cx="3643338" cy="30003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      </a:t>
            </a:r>
            <a:r>
              <a:rPr lang="ru-RU" sz="3600" dirty="0" smtClean="0"/>
              <a:t>ПРОФЕССИЙ МНОГО В МИРЕ ЕСТЬ…</a:t>
            </a:r>
            <a:endParaRPr lang="ru-RU" sz="36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buNone/>
            </a:pPr>
            <a:r>
              <a:rPr lang="ru-RU" sz="6000" dirty="0" smtClean="0"/>
              <a:t>          </a:t>
            </a:r>
            <a:r>
              <a:rPr lang="ru-RU" sz="3600" b="1" i="1" dirty="0" smtClean="0"/>
              <a:t>НАДЕЕМСЯ, ЧТО ВАМ </a:t>
            </a:r>
          </a:p>
          <a:p>
            <a:pPr>
              <a:buNone/>
            </a:pPr>
            <a:r>
              <a:rPr lang="ru-RU" sz="3600" b="1" i="1" dirty="0" smtClean="0"/>
              <a:t>               ПОНРАВИЛОСЬ НАШЕ</a:t>
            </a:r>
          </a:p>
          <a:p>
            <a:pPr>
              <a:buNone/>
            </a:pPr>
            <a:r>
              <a:rPr lang="ru-RU" sz="3600" b="1" i="1" dirty="0" smtClean="0"/>
              <a:t>    ПУТЕШЕСТВИЕ В МИР ПРОФЕССИЙ.</a:t>
            </a:r>
            <a:endParaRPr lang="ru-RU" sz="3600" dirty="0" smtClean="0"/>
          </a:p>
          <a:p>
            <a:pPr>
              <a:buNone/>
            </a:pPr>
            <a:endParaRPr lang="ru-RU" sz="6000" dirty="0" smtClean="0"/>
          </a:p>
          <a:p>
            <a:pPr>
              <a:buNone/>
            </a:pPr>
            <a:r>
              <a:rPr lang="ru-RU" sz="6000" dirty="0" smtClean="0"/>
              <a:t>      </a:t>
            </a:r>
            <a:r>
              <a:rPr lang="ru-RU" sz="6000" b="1" dirty="0" smtClean="0"/>
              <a:t>ДО СВИДАНИЯ!</a:t>
            </a:r>
            <a:endParaRPr lang="ru-RU" sz="6000" dirty="0" smtClean="0"/>
          </a:p>
          <a:p>
            <a:pPr>
              <a:buNone/>
            </a:pPr>
            <a:r>
              <a:rPr lang="ru-RU" sz="6000" dirty="0" smtClean="0"/>
              <a:t>                                                    </a:t>
            </a:r>
            <a:endParaRPr lang="ru-RU" sz="60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5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5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5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      Антон Павлович Чехов</a:t>
            </a:r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«Надо поставить свою жизнь в такие условия, чтобы труд был необходим. Без труда не может быть чистой и радостной жизни» </a:t>
            </a:r>
            <a:endParaRPr lang="ru-RU" dirty="0"/>
          </a:p>
        </p:txBody>
      </p:sp>
      <p:pic>
        <p:nvPicPr>
          <p:cNvPr id="6" name="imgb" descr="http://www.abc-people.com/data/chehov/chehov-photo-1.jpg"/>
          <p:cNvPicPr>
            <a:picLocks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429256" y="3429000"/>
            <a:ext cx="2434027" cy="297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Модульная">
  <a:themeElements>
    <a:clrScheme name="Модульная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Модульная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Модуль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300000"/>
              </a:schemeClr>
            </a:gs>
            <a:gs pos="12000">
              <a:schemeClr val="phClr">
                <a:tint val="48000"/>
                <a:satMod val="300000"/>
              </a:schemeClr>
            </a:gs>
            <a:gs pos="20000">
              <a:schemeClr val="phClr">
                <a:tint val="49000"/>
                <a:satMod val="30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10000" t="-25000" r="10000" b="125000"/>
          </a:path>
        </a:gradFill>
        <a:blipFill>
          <a:blip xmlns:r="http://schemas.openxmlformats.org/officeDocument/2006/relationships" r:embed="rId1">
            <a:duotone>
              <a:schemeClr val="phClr">
                <a:shade val="75000"/>
                <a:satMod val="105000"/>
              </a:schemeClr>
              <a:schemeClr val="phClr">
                <a:tint val="95000"/>
                <a:satMod val="105000"/>
              </a:schemeClr>
            </a:duotone>
          </a:blip>
          <a:tile tx="0" ty="0" sx="38000" sy="38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Module</Template>
  <TotalTime>1112</TotalTime>
  <Words>2120</Words>
  <Application>Microsoft Office PowerPoint</Application>
  <PresentationFormat>Экран (4:3)</PresentationFormat>
  <Paragraphs>363</Paragraphs>
  <Slides>80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80</vt:i4>
      </vt:variant>
    </vt:vector>
  </HeadingPairs>
  <TitlesOfParts>
    <vt:vector size="81" baseType="lpstr">
      <vt:lpstr>Модульная</vt:lpstr>
      <vt:lpstr>ПРОФЕССИЙ МНОГО В МИРЕ ЕСТЬ…</vt:lpstr>
      <vt:lpstr>              из словаря</vt:lpstr>
      <vt:lpstr>Слайд 3</vt:lpstr>
      <vt:lpstr>Академик Александр Богомолец</vt:lpstr>
      <vt:lpstr>       Лев Николаевич Толстой</vt:lpstr>
      <vt:lpstr> Николай  Алексеевич  Лесков</vt:lpstr>
      <vt:lpstr>                         Пифагор  </vt:lpstr>
      <vt:lpstr>           Николай Островский</vt:lpstr>
      <vt:lpstr>       Антон Павлович Чехов</vt:lpstr>
      <vt:lpstr> Дмитрий Иванович Менделеев</vt:lpstr>
      <vt:lpstr>             Леонардо да Винчи</vt:lpstr>
      <vt:lpstr>Слайд 12</vt:lpstr>
      <vt:lpstr>       ВСЕ РАБОТЫ ХОРОШИ…</vt:lpstr>
      <vt:lpstr>         ЗАКОНЧИ ПОСЛОВИЦУ</vt:lpstr>
      <vt:lpstr>       ВСЕ РАБОТЫ ХОРОШИ…</vt:lpstr>
      <vt:lpstr>    ПОСЛОВИЦЫ И ПОГОВОРКИ</vt:lpstr>
      <vt:lpstr>               Анатоль Франс</vt:lpstr>
      <vt:lpstr>                   КЕМ БЫТЬ?...</vt:lpstr>
      <vt:lpstr>   КОМУ ЭТО ПРИНАДЛЕЖИТ?</vt:lpstr>
      <vt:lpstr>КОМУ ЭТО ПРИНАДЛЕЖИТ?</vt:lpstr>
      <vt:lpstr>  КОМУ ЭТО ПРИНАДЛЕЖИТ?</vt:lpstr>
      <vt:lpstr>  КОМУ ЭТО ПРИНАДЛЕЖИТ?</vt:lpstr>
      <vt:lpstr>  КОМУ ЭТО ПРИНАДЛЕЖИТ?</vt:lpstr>
      <vt:lpstr>  КОМУ ЭТО ПРИНАДЛЕЖИТ?</vt:lpstr>
      <vt:lpstr>  КОМУ ЭТО ПРИНАДЛЕЖИТ?    </vt:lpstr>
      <vt:lpstr>  КОМУ ЭТО ПРИНАДЛЕЖИТ?</vt:lpstr>
      <vt:lpstr>     ЗНАЕМ ЛИ МЫ ЭТИ ПРОФЕССИИ?</vt:lpstr>
      <vt:lpstr>                          ПОВАР</vt:lpstr>
      <vt:lpstr>                             ВРАЧ</vt:lpstr>
      <vt:lpstr>                    ПОЖАРНЫЙ</vt:lpstr>
      <vt:lpstr>                     ПРОВОДНИК</vt:lpstr>
      <vt:lpstr>                   АРХИТЕКТОР</vt:lpstr>
      <vt:lpstr>                       СТРОИТЕЛЬ</vt:lpstr>
      <vt:lpstr>                  ПОЧТАЛЬОН</vt:lpstr>
      <vt:lpstr>              БИБЛИОТЕКАРЬ</vt:lpstr>
      <vt:lpstr>                   МИЛИЦИОНЕР</vt:lpstr>
      <vt:lpstr>                     ЖУРНАЛИСТ</vt:lpstr>
      <vt:lpstr>                    ПРОДАВЕЦ</vt:lpstr>
      <vt:lpstr>              ПРЕПОДАВАТЕЛЬ</vt:lpstr>
      <vt:lpstr>    ВСЕ ПРОФЕССИИ ВАЖНЫ</vt:lpstr>
      <vt:lpstr>          ПЕРЕСТАВЬ БУКВЫ…</vt:lpstr>
      <vt:lpstr>ТОП-ДЕСЯТКА ПРОФЕССИЙ БУДУЩЕГО ДЕСЯТИЛЕТИЯ</vt:lpstr>
      <vt:lpstr>                      ОТГАДАЙ</vt:lpstr>
      <vt:lpstr>                         ОТГАДАЙ</vt:lpstr>
      <vt:lpstr>                      ОТГАДАЙ</vt:lpstr>
      <vt:lpstr>                      ОТГАДАЙ</vt:lpstr>
      <vt:lpstr>                      ОТГАДАЙ</vt:lpstr>
      <vt:lpstr>                      ОТГАДАЙ</vt:lpstr>
      <vt:lpstr>  АСТРОЛОГИЧЕСКИЙ ПРОГНОЗ</vt:lpstr>
      <vt:lpstr>                        ОВНЫ</vt:lpstr>
      <vt:lpstr>                       ТЕЛЕЦ</vt:lpstr>
      <vt:lpstr>                        БЛИЗНЕЦЫ</vt:lpstr>
      <vt:lpstr>                               РАК</vt:lpstr>
      <vt:lpstr>                              ЛЕВ</vt:lpstr>
      <vt:lpstr>                            ДЕВА</vt:lpstr>
      <vt:lpstr>                           ВЕСЫ</vt:lpstr>
      <vt:lpstr>                       СКОРПИОН</vt:lpstr>
      <vt:lpstr>                        СТРЕЛЕЦ</vt:lpstr>
      <vt:lpstr>                      КОЗЕРОГ</vt:lpstr>
      <vt:lpstr>                    ВОДОЛЕЙ</vt:lpstr>
      <vt:lpstr>                           РЫБЫ</vt:lpstr>
      <vt:lpstr>   АСТРОЛОГИЧЕСКИЙ ПРОГНОЗ</vt:lpstr>
      <vt:lpstr>                    БЛИЦ-ОПРОС</vt:lpstr>
      <vt:lpstr>                    БЛИЦ-ОПРОС</vt:lpstr>
      <vt:lpstr>                    БЛИЦ-ОПРОС</vt:lpstr>
      <vt:lpstr>                    БЛИЦ-ОПРОС</vt:lpstr>
      <vt:lpstr>                    БЛИЦ-ОПРОС</vt:lpstr>
      <vt:lpstr>                    БЛИЦ-ОПРОС</vt:lpstr>
      <vt:lpstr>                    БЛИЦ-ОПРОС</vt:lpstr>
      <vt:lpstr>                    БЛИЦ-ОПРОС</vt:lpstr>
      <vt:lpstr>                    БЛИЦ-ОПРОС</vt:lpstr>
      <vt:lpstr>                    БЛИЦ-ОПРОС</vt:lpstr>
      <vt:lpstr>                    БЛИЦ-ОПРОС</vt:lpstr>
      <vt:lpstr>                    БЛИЦ-ОПРОС</vt:lpstr>
      <vt:lpstr>                    БЛИЦ-ОПРОС</vt:lpstr>
      <vt:lpstr>                    БЛИЦ-ОПРОС</vt:lpstr>
      <vt:lpstr>                    БЛИЦ-ОПРОС</vt:lpstr>
      <vt:lpstr>  Кроссворд  «УГАДАЙ ПРОФЕССИЮ»</vt:lpstr>
      <vt:lpstr>    ВСЕ ПРОФЕССИИ ВАЖНЫ</vt:lpstr>
      <vt:lpstr>      ПРОФЕССИЙ МНОГО В МИРЕ ЕСТЬ…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ВСЕ РАБОТЫ ХОРОШИ…</dc:title>
  <dc:creator>Санька</dc:creator>
  <cp:lastModifiedBy>Санька</cp:lastModifiedBy>
  <cp:revision>118</cp:revision>
  <dcterms:created xsi:type="dcterms:W3CDTF">2010-05-04T15:07:35Z</dcterms:created>
  <dcterms:modified xsi:type="dcterms:W3CDTF">2011-01-28T01:55:54Z</dcterms:modified>
</cp:coreProperties>
</file>