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70" r:id="rId2"/>
    <p:sldId id="266" r:id="rId3"/>
    <p:sldId id="268" r:id="rId4"/>
    <p:sldId id="261" r:id="rId5"/>
    <p:sldId id="272" r:id="rId6"/>
    <p:sldId id="271" r:id="rId7"/>
    <p:sldId id="259" r:id="rId8"/>
    <p:sldId id="264" r:id="rId9"/>
    <p:sldId id="267" r:id="rId10"/>
    <p:sldId id="257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C0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72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2351-AD55-4D04-90CE-4CE0EC1FE0A7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FC95-E208-488B-9B3E-FDCCD1E8E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EFC95-E208-488B-9B3E-FDCCD1E8E3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772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> </a:t>
            </a:r>
            <a:br>
              <a:rPr lang="ru-RU" sz="1800" b="0" dirty="0" smtClean="0">
                <a:effectLst/>
              </a:rPr>
            </a:br>
            <a:r>
              <a:rPr lang="ru-RU" sz="20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000" b="0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Намская</a:t>
            </a:r>
            <a:r>
              <a:rPr lang="ru-RU" sz="20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начальная общеобразовательная школа </a:t>
            </a:r>
            <a:br>
              <a:rPr lang="ru-RU" sz="20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2000" b="0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Намский</a:t>
            </a:r>
            <a:r>
              <a:rPr lang="ru-RU" sz="2000" b="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улус» РС (Я)»</a:t>
            </a:r>
            <a:r>
              <a:rPr lang="ru-RU" sz="2000" b="0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2000" b="0" dirty="0" smtClean="0">
                <a:solidFill>
                  <a:srgbClr val="7030A0"/>
                </a:solidFill>
                <a:effectLst/>
              </a:rPr>
            </a:br>
            <a:endParaRPr lang="ru-RU" sz="2000" b="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8800" y="3886200"/>
            <a:ext cx="3276600" cy="119970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6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Составила:       </a:t>
            </a:r>
          </a:p>
          <a:p>
            <a:pPr algn="l"/>
            <a:r>
              <a:rPr lang="ru-RU" sz="6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l"/>
            <a:r>
              <a:rPr lang="ru-RU" sz="6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Кириллина О.М.</a:t>
            </a:r>
          </a:p>
          <a:p>
            <a:pPr algn="ctr"/>
            <a:r>
              <a:rPr lang="ru-RU" sz="6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2286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по естествознанию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Класс- 4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0668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r>
              <a:rPr lang="ru-RU" sz="2800" b="0" dirty="0" smtClean="0">
                <a:solidFill>
                  <a:srgbClr val="0070C0"/>
                </a:solidFill>
                <a:effectLst/>
              </a:rPr>
              <a:t>Найдите  слова, способствующие здоровому  </a:t>
            </a:r>
            <a:br>
              <a:rPr lang="ru-RU" sz="2800" b="0" dirty="0" smtClean="0">
                <a:solidFill>
                  <a:srgbClr val="0070C0"/>
                </a:solidFill>
                <a:effectLst/>
              </a:rPr>
            </a:br>
            <a:r>
              <a:rPr lang="ru-RU" sz="2800" b="0" dirty="0" smtClean="0">
                <a:solidFill>
                  <a:srgbClr val="0070C0"/>
                </a:solidFill>
                <a:effectLst/>
              </a:rPr>
              <a:t>                 сну либо мешающие ему.</a:t>
            </a:r>
            <a:r>
              <a:rPr lang="ru-RU" sz="4800" b="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4800" b="0" dirty="0" smtClean="0">
                <a:solidFill>
                  <a:srgbClr val="0070C0"/>
                </a:solidFill>
                <a:effectLst/>
              </a:rPr>
            </a:br>
            <a:r>
              <a:rPr lang="ru-RU" sz="4800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447800"/>
          <a:ext cx="8458200" cy="4953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  <a:gridCol w="845820"/>
              </a:tblGrid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 err="1" smtClean="0"/>
                        <a:t>з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/>
                        <a:t>о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 err="1"/>
                        <a:t>п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/>
                        <a:t>а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/>
                        <a:t>я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/>
                        <a:t>к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/>
                        <a:t>и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 err="1"/>
                        <a:t>п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 err="1"/>
                        <a:t>ю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0" cap="all" dirty="0" err="1"/>
                        <a:t>н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ч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д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all" dirty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all" dirty="0" err="1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all" dirty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all" dirty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all" dirty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all" dirty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щ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п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н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п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ш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д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ц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х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ж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ж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ё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п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д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ш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ф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ц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х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з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/>
                        <a:t>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ш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/>
                        <a:t>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2400" cap="all" dirty="0" err="1"/>
                        <a:t>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интересно проводить </a:t>
            </a:r>
            <a:r>
              <a:rPr lang="ru-RU" dirty="0" smtClean="0">
                <a:solidFill>
                  <a:srgbClr val="0070C0"/>
                </a:solidFill>
              </a:rPr>
              <a:t>день;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соблюдать режим </a:t>
            </a:r>
            <a:r>
              <a:rPr lang="ru-RU" dirty="0" smtClean="0">
                <a:solidFill>
                  <a:srgbClr val="0070C0"/>
                </a:solidFill>
              </a:rPr>
              <a:t>питания;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организовать  занятия физкультурой;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        </a:t>
            </a:r>
            <a:r>
              <a:rPr lang="ru-RU" sz="3200" b="1" i="1" dirty="0" smtClean="0">
                <a:solidFill>
                  <a:srgbClr val="00B050"/>
                </a:solidFill>
              </a:rPr>
              <a:t>Помогите ребенку заснуть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ограничить  шум, свет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проветрить комнату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исключить подвижные игры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принять  ванну (8–10 минут), но не душ – он бодрит.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желательна прогулка перед сном,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                         легкий  ужин</a:t>
            </a:r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i="1" cap="all" dirty="0" smtClean="0">
                <a:solidFill>
                  <a:srgbClr val="0070C0"/>
                </a:solidFill>
                <a:effectLst/>
              </a:rPr>
              <a:t>   </a:t>
            </a:r>
            <a:r>
              <a:rPr lang="ru-RU" sz="3600" b="0" cap="all" dirty="0" smtClean="0">
                <a:solidFill>
                  <a:srgbClr val="0070C0"/>
                </a:solidFill>
                <a:effectLst/>
              </a:rPr>
              <a:t>Как сделать сон полезным</a:t>
            </a:r>
            <a:endParaRPr lang="ru-RU" sz="3600" b="0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4" descr="D:\Мои документы 2\КАРТИНКИ\Фото004.jpg"/>
          <p:cNvPicPr>
            <a:picLocks noChangeAspect="1" noChangeArrowheads="1"/>
          </p:cNvPicPr>
          <p:nvPr/>
        </p:nvPicPr>
        <p:blipFill>
          <a:blip r:embed="rId2"/>
          <a:srcRect l="8511" r="17021"/>
          <a:stretch>
            <a:fillRect/>
          </a:stretch>
        </p:blipFill>
        <p:spPr bwMode="auto">
          <a:xfrm>
            <a:off x="6858000" y="2057400"/>
            <a:ext cx="1981200" cy="1995351"/>
          </a:xfrm>
          <a:prstGeom prst="ellipse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4800" b="0" dirty="0" smtClean="0">
                <a:solidFill>
                  <a:srgbClr val="00B050"/>
                </a:solidFill>
              </a:rPr>
              <a:t>Спасибо за урок.</a:t>
            </a:r>
            <a:endParaRPr lang="ru-RU" sz="4800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533400"/>
            <a:ext cx="5638800" cy="6172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 Как называется отверстие в 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радужной оболочке глаза?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Б. Назови органы, защищающие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глазное яблоко.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 Какая часть языка определяет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вкус мороженого?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Какой орган можно повредить,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ковыряя в ухе острым   предметом?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Д. Какой орган помогает нам при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закрытых глазах чувствовать ,  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повороты , верх – низ ?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Е. Назови орган обоняния.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Ж. Что чувствует орган осязания?</a:t>
            </a:r>
          </a:p>
          <a:p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7000" y="152400"/>
            <a:ext cx="4191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7030A0"/>
                </a:solidFill>
                <a:effectLst/>
              </a:rPr>
              <a:t>Органы чувств</a:t>
            </a:r>
            <a:endParaRPr lang="ru-RU" dirty="0">
              <a:solidFill>
                <a:srgbClr val="7030A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7400" y="838200"/>
            <a:ext cx="297180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Боль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Кончик языка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Веки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Орган равновесия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Ресницы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Кожа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Нос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Барабанная перепонка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Зрачок 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6000" b="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Сон и его значение</a:t>
            </a:r>
            <a:endParaRPr lang="ru-RU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50718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снимает утомление,          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восстанавливает нервные клетки, работоспособность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даёт чувство бодрости 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Детям достаточно спать 9–11часов в сутки,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20–50-летним – не менее 8 часов,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людям старше 50 лет – 6–7 часов.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rgbClr val="0070C0"/>
                </a:solidFill>
                <a:effectLst/>
              </a:rPr>
              <a:t>Значение сна</a:t>
            </a:r>
            <a:endParaRPr lang="ru-RU" b="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24000" y="714375"/>
          <a:ext cx="6096000" cy="5429251"/>
        </p:xfrm>
        <a:graphic>
          <a:graphicData uri="http://schemas.openxmlformats.org/presentationml/2006/ole">
            <p:oleObj spid="_x0000_s1026" name="Видео-клип" r:id="rId3" imgW="7621064" imgH="5961905" progId="AVIFil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19250" y="2708275"/>
            <a:ext cx="1439863" cy="17287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1" name="Picture 3" descr="1-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054225"/>
            <a:ext cx="2262187" cy="2527300"/>
          </a:xfrm>
          <a:prstGeom prst="rect">
            <a:avLst/>
          </a:prstGeom>
          <a:noFill/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258888" y="1557338"/>
            <a:ext cx="576262" cy="7921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611188" y="2349500"/>
            <a:ext cx="792162" cy="6477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187450" y="2781300"/>
            <a:ext cx="720725" cy="6477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755650" y="3213100"/>
            <a:ext cx="1079500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268538" y="1557338"/>
            <a:ext cx="719137" cy="1008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63713" y="2205038"/>
            <a:ext cx="1439862" cy="576262"/>
            <a:chOff x="1111" y="1525"/>
            <a:chExt cx="998" cy="227"/>
          </a:xfrm>
        </p:grpSpPr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H="1">
              <a:off x="1519" y="1525"/>
              <a:ext cx="590" cy="18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>
              <a:off x="1111" y="1525"/>
              <a:ext cx="998" cy="22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84225" y="1268413"/>
            <a:ext cx="141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sr-Cyrl-CS" sz="1400">
                <a:latin typeface="Arial" pitchFamily="34" charset="0"/>
              </a:rPr>
              <a:t>Биллэрэр зона</a:t>
            </a:r>
            <a:endParaRPr lang="ru-RU" sz="1400">
              <a:latin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00338" y="1268413"/>
            <a:ext cx="1414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>
                <a:latin typeface="Arial" pitchFamily="34" charset="0"/>
              </a:rPr>
              <a:t>Хамсатар зона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014663" y="1989138"/>
            <a:ext cx="1628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1400">
                <a:latin typeface="Arial" pitchFamily="34" charset="0"/>
              </a:rPr>
              <a:t>Тылы кытта</a:t>
            </a:r>
          </a:p>
          <a:p>
            <a:pPr algn="ctr" eaLnBrk="1" hangingPunct="1"/>
            <a:r>
              <a:rPr lang="ru-RU" sz="1400">
                <a:latin typeface="Arial" pitchFamily="34" charset="0"/>
              </a:rPr>
              <a:t>сибээстэ</a:t>
            </a:r>
            <a:r>
              <a:rPr lang="ru-RU" sz="1400">
                <a:latin typeface=""/>
              </a:rPr>
              <a:t>һэр зона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58750" y="2060575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1400">
                <a:latin typeface="Arial" pitchFamily="34" charset="0"/>
              </a:rPr>
              <a:t>К</a:t>
            </a:r>
            <a:r>
              <a:rPr lang="ru-RU" sz="1400">
                <a:latin typeface="Tahoma" pitchFamily="34" charset="0"/>
                <a:cs typeface="Tahoma" pitchFamily="34" charset="0"/>
              </a:rPr>
              <a:t>өрөр зона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07950" y="3284538"/>
            <a:ext cx="1096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>
                <a:latin typeface="Arial" pitchFamily="34" charset="0"/>
              </a:rPr>
              <a:t>Истэр зона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79388" y="4149725"/>
            <a:ext cx="996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1400">
                <a:latin typeface="Arial" pitchFamily="34" charset="0"/>
              </a:rPr>
              <a:t>Мозжечок</a:t>
            </a:r>
          </a:p>
        </p:txBody>
      </p:sp>
      <p:pic>
        <p:nvPicPr>
          <p:cNvPr id="12308" name="Picture 20" descr="35-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4797425"/>
            <a:ext cx="1366837" cy="1274763"/>
          </a:xfrm>
          <a:prstGeom prst="rect">
            <a:avLst/>
          </a:prstGeom>
          <a:noFill/>
        </p:spPr>
      </p:pic>
      <p:pic>
        <p:nvPicPr>
          <p:cNvPr id="12309" name="Picture 21" descr="35-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724400"/>
            <a:ext cx="1368425" cy="1296988"/>
          </a:xfrm>
          <a:prstGeom prst="rect">
            <a:avLst/>
          </a:prstGeom>
          <a:noFill/>
        </p:spPr>
      </p:pic>
      <p:pic>
        <p:nvPicPr>
          <p:cNvPr id="12310" name="Picture 22" descr="35-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724400"/>
            <a:ext cx="1368425" cy="1296988"/>
          </a:xfrm>
          <a:prstGeom prst="rect">
            <a:avLst/>
          </a:prstGeom>
          <a:noFill/>
        </p:spPr>
      </p:pic>
      <p:sp>
        <p:nvSpPr>
          <p:cNvPr id="34" name="Содержимое 33"/>
          <p:cNvSpPr>
            <a:spLocks noGrp="1"/>
          </p:cNvSpPr>
          <p:nvPr>
            <p:ph idx="1"/>
          </p:nvPr>
        </p:nvSpPr>
        <p:spPr>
          <a:xfrm>
            <a:off x="152400" y="533400"/>
            <a:ext cx="8458200" cy="6019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302" grpId="0"/>
      <p:bldP spid="12303" grpId="0"/>
      <p:bldP spid="12304" grpId="0"/>
      <p:bldP spid="12305" grpId="0"/>
      <p:bldP spid="12306" grpId="0"/>
      <p:bldP spid="123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781800" cy="4495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effectLst/>
              </a:rPr>
              <a:t>Какие из данных симптомов относятся      к быстрому сну,    </a:t>
            </a:r>
            <a:br>
              <a:rPr lang="ru-RU" sz="4000" dirty="0" smtClean="0">
                <a:solidFill>
                  <a:srgbClr val="0070C0"/>
                </a:solidFill>
                <a:effectLst/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</a:rPr>
              <a:t>а какие – к медленному? </a:t>
            </a:r>
            <a:br>
              <a:rPr lang="ru-RU" sz="4000" dirty="0" smtClean="0">
                <a:solidFill>
                  <a:srgbClr val="0070C0"/>
                </a:solidFill>
                <a:effectLst/>
              </a:rPr>
            </a:br>
            <a:endParaRPr lang="ru-RU" sz="2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900" dirty="0" smtClean="0">
                <a:solidFill>
                  <a:srgbClr val="0070C0"/>
                </a:solidFill>
              </a:rPr>
              <a:t/>
            </a:r>
            <a:br>
              <a:rPr lang="ru-RU" sz="900" dirty="0" smtClean="0">
                <a:solidFill>
                  <a:srgbClr val="0070C0"/>
                </a:solidFill>
              </a:rPr>
            </a:br>
            <a:r>
              <a:rPr lang="ru-RU" sz="900" dirty="0" smtClean="0">
                <a:solidFill>
                  <a:srgbClr val="0070C0"/>
                </a:solidFill>
              </a:rPr>
              <a:t/>
            </a:r>
            <a:br>
              <a:rPr lang="ru-RU" sz="900" dirty="0" smtClean="0">
                <a:solidFill>
                  <a:srgbClr val="0070C0"/>
                </a:solidFill>
              </a:rPr>
            </a:br>
            <a:r>
              <a:rPr lang="ru-RU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Сон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5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Быстрый</a:t>
            </a:r>
            <a:r>
              <a:rPr lang="ru-RU" sz="5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9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</a:t>
            </a:r>
            <a:r>
              <a:rPr lang="ru-RU" sz="5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Медленный</a:t>
            </a:r>
            <a:r>
              <a:rPr lang="ru-RU" sz="5800" b="0" i="1" dirty="0" smtClean="0">
                <a:solidFill>
                  <a:srgbClr val="00B050"/>
                </a:solidFill>
                <a:effectLst/>
              </a:rPr>
              <a:t/>
            </a:r>
            <a:br>
              <a:rPr lang="ru-RU" sz="5800" b="0" i="1" dirty="0" smtClean="0">
                <a:solidFill>
                  <a:srgbClr val="00B050"/>
                </a:solidFill>
                <a:effectLst/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9530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замедление ритма сердца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4419600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дыхание становится редким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5486400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сердцебиение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4953000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учащение пульса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5800" y="434340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движение глаз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38400" y="5562600"/>
            <a:ext cx="175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сновидение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4200" y="4191000"/>
            <a:ext cx="190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снижение АД                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410200" y="381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2286000" y="3810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49966 -0.3710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33924 -0.3599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77 -0.00439 L -0.1191 -0.29328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-0.37778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5225 -0.34005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0.36667 -0.3555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49 -0.00439 L -0.42882 -0.34884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build="allAtOnce"/>
      <p:bldP spid="6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             Отгадай слово</a:t>
            </a:r>
            <a:endParaRPr lang="ru-RU" dirty="0"/>
          </a:p>
        </p:txBody>
      </p:sp>
      <p:pic>
        <p:nvPicPr>
          <p:cNvPr id="2050" name="Picture 2" descr="D:\Мои документы 2\О.М\Картинки о школе\Клипарты школьные\getImag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057400"/>
            <a:ext cx="4667250" cy="2743200"/>
          </a:xfrm>
          <a:prstGeom prst="rect">
            <a:avLst/>
          </a:prstGeom>
          <a:noFill/>
        </p:spPr>
      </p:pic>
      <p:pic>
        <p:nvPicPr>
          <p:cNvPr id="6" name="Picture 2" descr="D:\Мои документы 2\О.М\Картинки о школе\Клипарты школьные\getIma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4667250" cy="2743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47800" y="1066800"/>
            <a:ext cx="808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835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 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990600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е 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1066800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и 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1066800"/>
            <a:ext cx="6495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/>
              <a:t>д</a:t>
            </a:r>
            <a:endParaRPr lang="ru-RU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8600" y="990600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е 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990600"/>
            <a:ext cx="619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н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10668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 </a:t>
            </a:r>
            <a:endParaRPr lang="ru-RU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990600"/>
            <a:ext cx="8386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и 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1066800"/>
            <a:ext cx="60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н </a:t>
            </a:r>
            <a:endParaRPr lang="ru-RU" sz="5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358</Words>
  <PresentationFormat>Экран (4:3)</PresentationFormat>
  <Paragraphs>181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Открытая</vt:lpstr>
      <vt:lpstr>Видео-клип</vt:lpstr>
      <vt:lpstr>          МОУ «Намская начальная общеобразовательная школа  МО «Намский улус» РС (Я)» </vt:lpstr>
      <vt:lpstr>Органы чувств</vt:lpstr>
      <vt:lpstr>              Сон и его значение</vt:lpstr>
      <vt:lpstr>Значение сна</vt:lpstr>
      <vt:lpstr>Слайд 5</vt:lpstr>
      <vt:lpstr>Слайд 6</vt:lpstr>
      <vt:lpstr>Какие из данных симптомов относятся      к быстрому сну,     а какие – к медленному?  </vt:lpstr>
      <vt:lpstr>    Сон     Быстрый    Медленный  </vt:lpstr>
      <vt:lpstr>             Отгадай слово</vt:lpstr>
      <vt:lpstr>    Найдите  слова, способствующие здоровому                    сну либо мешающие ему.  </vt:lpstr>
      <vt:lpstr>   Как сделать сон полезным</vt:lpstr>
      <vt:lpstr>  Спасибо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36</cp:revision>
  <dcterms:modified xsi:type="dcterms:W3CDTF">2011-01-29T03:30:37Z</dcterms:modified>
</cp:coreProperties>
</file>