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ppt/tags/tag1.xml" ContentType="application/vnd.openxmlformats-officedocument.presentationml.tags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9" r:id="rId2"/>
    <p:sldId id="260" r:id="rId3"/>
    <p:sldId id="261" r:id="rId4"/>
    <p:sldId id="262" r:id="rId5"/>
    <p:sldId id="263" r:id="rId6"/>
    <p:sldId id="264" r:id="rId7"/>
    <p:sldId id="265" r:id="rId8"/>
    <p:sldId id="266" r:id="rId9"/>
    <p:sldId id="267" r:id="rId10"/>
    <p:sldId id="268" r:id="rId11"/>
    <p:sldId id="269" r:id="rId12"/>
    <p:sldId id="270" r:id="rId13"/>
    <p:sldId id="271" r:id="rId14"/>
    <p:sldId id="272" r:id="rId15"/>
    <p:sldId id="257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87" d="100"/>
          <a:sy n="87" d="100"/>
        </p:scale>
        <p:origin x="-78" y="-43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с двумя скругленными противолежащими углами 6"/>
          <p:cNvSpPr/>
          <p:nvPr/>
        </p:nvSpPr>
        <p:spPr>
          <a:xfrm>
            <a:off x="164592" y="146304"/>
            <a:ext cx="8814816" cy="2505456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64234" y="381001"/>
            <a:ext cx="8229600" cy="2209800"/>
          </a:xfrm>
        </p:spPr>
        <p:txBody>
          <a:bodyPr lIns="45720" rIns="228600" anchor="b">
            <a:normAutofit/>
          </a:bodyPr>
          <a:lstStyle>
            <a:lvl1pPr marL="0" algn="r">
              <a:defRPr sz="480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133600" y="2819400"/>
            <a:ext cx="6560234" cy="1752600"/>
          </a:xfrm>
        </p:spPr>
        <p:txBody>
          <a:bodyPr lIns="45720" rIns="246888"/>
          <a:lstStyle>
            <a:lvl1pPr marL="0" indent="0" algn="r">
              <a:spcBef>
                <a:spcPts val="0"/>
              </a:spcBef>
              <a:buNone/>
              <a:defRPr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>
          <a:xfrm>
            <a:off x="5562600" y="6509004"/>
            <a:ext cx="3002280" cy="274320"/>
          </a:xfrm>
        </p:spPr>
        <p:txBody>
          <a:bodyPr vert="horz" rtlCol="0"/>
          <a:lstStyle>
            <a:extLst/>
          </a:lstStyle>
          <a:p>
            <a:fld id="{07CCD3BC-26A2-420D-9E09-62F03C17673A}" type="datetimeFigureOut">
              <a:rPr lang="ru-RU" smtClean="0"/>
              <a:pPr/>
              <a:t>25.01.2011</a:t>
            </a:fld>
            <a:endParaRPr lang="ru-RU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1"/>
          </p:nvPr>
        </p:nvSpPr>
        <p:spPr>
          <a:xfrm>
            <a:off x="8638952" y="6509004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CFF56389-4484-4561-8DB4-D14FFC25AB7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2" name="Нижний колонтитул 11"/>
          <p:cNvSpPr>
            <a:spLocks noGrp="1"/>
          </p:cNvSpPr>
          <p:nvPr>
            <p:ph type="ftr" sz="quarter" idx="12"/>
          </p:nvPr>
        </p:nvSpPr>
        <p:spPr>
          <a:xfrm>
            <a:off x="1600200" y="6509004"/>
            <a:ext cx="3907464" cy="274320"/>
          </a:xfrm>
        </p:spPr>
        <p:txBody>
          <a:bodyPr vert="horz" rtlCol="0"/>
          <a:lstStyle>
            <a:extLst/>
          </a:lstStyle>
          <a:p>
            <a:endParaRPr lang="ru-RU"/>
          </a:p>
        </p:txBody>
      </p:sp>
    </p:spTree>
  </p:cSld>
  <p:clrMapOvr>
    <a:masterClrMapping/>
  </p:clrMapOvr>
  <p:transition>
    <p:zo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7CCD3BC-26A2-420D-9E09-62F03C17673A}" type="datetimeFigureOut">
              <a:rPr lang="ru-RU" smtClean="0"/>
              <a:pPr/>
              <a:t>25.01.2011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FF56389-4484-4561-8DB4-D14FFC25AB7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zo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 algn="l"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7CCD3BC-26A2-420D-9E09-62F03C17673A}" type="datetimeFigureOut">
              <a:rPr lang="ru-RU" smtClean="0"/>
              <a:pPr/>
              <a:t>25.01.2011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FF56389-4484-4561-8DB4-D14FFC25AB7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zo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7CCD3BC-26A2-420D-9E09-62F03C17673A}" type="datetimeFigureOut">
              <a:rPr lang="ru-RU" smtClean="0"/>
              <a:pPr/>
              <a:t>25.01.2011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FF56389-4484-4561-8DB4-D14FFC25AB7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zo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000128" y="3267456"/>
            <a:ext cx="74066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76" y="498230"/>
            <a:ext cx="7772400" cy="2731008"/>
          </a:xfrm>
        </p:spPr>
        <p:txBody>
          <a:bodyPr rIns="100584"/>
          <a:lstStyle>
            <a:lvl1pPr algn="r">
              <a:buNone/>
              <a:defRPr sz="4000" b="1" cap="none">
                <a:solidFill>
                  <a:schemeClr val="accent1">
                    <a:tint val="95000"/>
                    <a:satMod val="200000"/>
                  </a:schemeClr>
                </a:solidFill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3287713"/>
            <a:ext cx="7772400" cy="1509712"/>
          </a:xfrm>
        </p:spPr>
        <p:txBody>
          <a:bodyPr rIns="128016" anchor="t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>
          <a:xfrm>
            <a:off x="5562600" y="6513670"/>
            <a:ext cx="3002280" cy="274320"/>
          </a:xfrm>
        </p:spPr>
        <p:txBody>
          <a:bodyPr vert="horz" rtlCol="0"/>
          <a:lstStyle>
            <a:extLst/>
          </a:lstStyle>
          <a:p>
            <a:fld id="{07CCD3BC-26A2-420D-9E09-62F03C17673A}" type="datetimeFigureOut">
              <a:rPr lang="ru-RU" smtClean="0"/>
              <a:pPr/>
              <a:t>25.01.2011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>
          <a:xfrm>
            <a:off x="8638952" y="6513670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CFF56389-4484-4561-8DB4-D14FFC25AB7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>
          <a:xfrm>
            <a:off x="1600200" y="6513670"/>
            <a:ext cx="3907464" cy="274320"/>
          </a:xfrm>
        </p:spPr>
        <p:txBody>
          <a:bodyPr vert="horz" rtlCol="0"/>
          <a:lstStyle>
            <a:extLst/>
          </a:lstStyle>
          <a:p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zo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7CCD3BC-26A2-420D-9E09-62F03C17673A}" type="datetimeFigureOut">
              <a:rPr lang="ru-RU" smtClean="0"/>
              <a:pPr/>
              <a:t>25.01.2011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641080" y="6514568"/>
            <a:ext cx="464288" cy="274320"/>
          </a:xfrm>
        </p:spPr>
        <p:txBody>
          <a:bodyPr/>
          <a:lstStyle>
            <a:extLst/>
          </a:lstStyle>
          <a:p>
            <a:fld id="{CFF56389-4484-4561-8DB4-D14FFC25AB7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  <p:transition>
    <p:zo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616744" y="216521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>
            <a:off x="4800600" y="216521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51948"/>
            <a:ext cx="8229600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3"/>
            <a:ext cx="4041775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941763"/>
          </a:xfrm>
        </p:spPr>
        <p:txBody>
          <a:bodyPr lIns="9144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941763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7CCD3BC-26A2-420D-9E09-62F03C17673A}" type="datetimeFigureOut">
              <a:rPr lang="ru-RU" smtClean="0"/>
              <a:pPr/>
              <a:t>25.01.2011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8641080" y="6514568"/>
            <a:ext cx="464288" cy="274320"/>
          </a:xfrm>
        </p:spPr>
        <p:txBody>
          <a:bodyPr/>
          <a:lstStyle>
            <a:extLst/>
          </a:lstStyle>
          <a:p>
            <a:fld id="{CFF56389-4484-4561-8DB4-D14FFC25AB7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zo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53218"/>
            <a:ext cx="8229600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7CCD3BC-26A2-420D-9E09-62F03C17673A}" type="datetimeFigureOut">
              <a:rPr lang="ru-RU" smtClean="0"/>
              <a:pPr/>
              <a:t>25.01.2011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FF56389-4484-4561-8DB4-D14FFC25AB7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  <p:transition>
    <p:zo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7CCD3BC-26A2-420D-9E09-62F03C17673A}" type="datetimeFigureOut">
              <a:rPr lang="ru-RU" smtClean="0"/>
              <a:pPr/>
              <a:t>25.01.2011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FF56389-4484-4561-8DB4-D14FFC25AB7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zo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5057552" y="105765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63136" y="304800"/>
            <a:ext cx="3931920" cy="762000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963136" y="1107560"/>
            <a:ext cx="3931920" cy="1066800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228600" y="2209800"/>
            <a:ext cx="8666456" cy="3977640"/>
          </a:xfrm>
        </p:spPr>
        <p:txBody>
          <a:bodyPr/>
          <a:lstStyle>
            <a:lvl1pPr marL="292608">
              <a:defRPr sz="3200"/>
            </a:lvl1pPr>
            <a:lvl2pPr marL="594360">
              <a:defRPr sz="2800"/>
            </a:lvl2pPr>
            <a:lvl3pPr marL="822960">
              <a:defRPr sz="2400"/>
            </a:lvl3pPr>
            <a:lvl4pPr marL="1051560">
              <a:defRPr sz="2000"/>
            </a:lvl4pPr>
            <a:lvl5pPr marL="1261872"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9" name="Дата 8"/>
          <p:cNvSpPr>
            <a:spLocks noGrp="1"/>
          </p:cNvSpPr>
          <p:nvPr>
            <p:ph type="dt" sz="half" idx="10"/>
          </p:nvPr>
        </p:nvSpPr>
        <p:spPr>
          <a:xfrm>
            <a:off x="5562600" y="6513670"/>
            <a:ext cx="3002280" cy="274320"/>
          </a:xfrm>
        </p:spPr>
        <p:txBody>
          <a:bodyPr vert="horz" rtlCol="0"/>
          <a:lstStyle>
            <a:extLst/>
          </a:lstStyle>
          <a:p>
            <a:fld id="{07CCD3BC-26A2-420D-9E09-62F03C17673A}" type="datetimeFigureOut">
              <a:rPr lang="ru-RU" smtClean="0"/>
              <a:pPr/>
              <a:t>25.01.2011</a:t>
            </a:fld>
            <a:endParaRPr lang="ru-RU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1"/>
          </p:nvPr>
        </p:nvSpPr>
        <p:spPr>
          <a:xfrm>
            <a:off x="8638952" y="6513670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CFF56389-4484-4561-8DB4-D14FFC25AB7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2"/>
          </p:nvPr>
        </p:nvSpPr>
        <p:spPr>
          <a:xfrm>
            <a:off x="1600200" y="6513670"/>
            <a:ext cx="3907464" cy="274320"/>
          </a:xfrm>
        </p:spPr>
        <p:txBody>
          <a:bodyPr vert="horz" rtlCol="0"/>
          <a:lstStyle>
            <a:extLst/>
          </a:lstStyle>
          <a:p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zo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0443" y="4724400"/>
            <a:ext cx="5486400" cy="664536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040443" y="5388936"/>
            <a:ext cx="5486400" cy="912255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04800" y="249864"/>
            <a:ext cx="8534400" cy="4343400"/>
          </a:xfrm>
          <a:prstGeom prst="round2DiagRect">
            <a:avLst>
              <a:gd name="adj1" fmla="val 11403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  <a:extLst/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>
          <a:xfrm>
            <a:off x="5562600" y="6509004"/>
            <a:ext cx="3002280" cy="274320"/>
          </a:xfrm>
        </p:spPr>
        <p:txBody>
          <a:bodyPr vert="horz" rtlCol="0"/>
          <a:lstStyle>
            <a:extLst/>
          </a:lstStyle>
          <a:p>
            <a:fld id="{07CCD3BC-26A2-420D-9E09-62F03C17673A}" type="datetimeFigureOut">
              <a:rPr lang="ru-RU" smtClean="0"/>
              <a:pPr/>
              <a:t>25.01.2011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>
          <a:xfrm>
            <a:off x="8638952" y="6509004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CFF56389-4484-4561-8DB4-D14FFC25AB7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>
          <a:xfrm>
            <a:off x="1600200" y="6509004"/>
            <a:ext cx="3907464" cy="274320"/>
          </a:xfrm>
        </p:spPr>
        <p:txBody>
          <a:bodyPr vert="horz" rtlCol="0"/>
          <a:lstStyle>
            <a:extLst/>
          </a:lstStyle>
          <a:p>
            <a:endParaRPr lang="ru-RU"/>
          </a:p>
        </p:txBody>
      </p:sp>
    </p:spTree>
  </p:cSld>
  <p:clrMapOvr>
    <a:masterClrMapping/>
  </p:clrMapOvr>
  <p:transition>
    <p:zo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с двумя скругленными противолежащими углами 6"/>
          <p:cNvSpPr/>
          <p:nvPr/>
        </p:nvSpPr>
        <p:spPr>
          <a:xfrm>
            <a:off x="164592" y="147085"/>
            <a:ext cx="8810846" cy="6565392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1295400" y="6400800"/>
            <a:ext cx="4212264" cy="274320"/>
          </a:xfrm>
          <a:prstGeom prst="rect">
            <a:avLst/>
          </a:prstGeom>
        </p:spPr>
        <p:txBody>
          <a:bodyPr/>
          <a:lstStyle>
            <a:lvl1pPr algn="r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5562600" y="6400800"/>
            <a:ext cx="3002280" cy="274320"/>
          </a:xfrm>
          <a:prstGeom prst="rect">
            <a:avLst/>
          </a:prstGeom>
        </p:spPr>
        <p:txBody>
          <a:bodyPr/>
          <a:lstStyle>
            <a:lvl1pPr algn="l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fld id="{07CCD3BC-26A2-420D-9E09-62F03C17673A}" type="datetimeFigureOut">
              <a:rPr lang="ru-RU" smtClean="0"/>
              <a:pPr/>
              <a:t>25.01.2011</a:t>
            </a:fld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638952" y="6514568"/>
            <a:ext cx="464288" cy="274320"/>
          </a:xfrm>
          <a:prstGeom prst="rect">
            <a:avLst/>
          </a:prstGeom>
        </p:spPr>
        <p:txBody>
          <a:bodyPr anchor="ctr"/>
          <a:lstStyle>
            <a:lvl1pPr algn="r" eaLnBrk="1" latinLnBrk="0" hangingPunct="1">
              <a:defRPr kumimoji="0" sz="1600">
                <a:solidFill>
                  <a:schemeClr val="tx2">
                    <a:shade val="90000"/>
                  </a:schemeClr>
                </a:solidFill>
                <a:effectLst/>
              </a:defRPr>
            </a:lvl1pPr>
            <a:extLst/>
          </a:lstStyle>
          <a:p>
            <a:fld id="{CFF56389-4484-4561-8DB4-D14FFC25AB7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53536"/>
            <a:ext cx="8229600" cy="1143000"/>
          </a:xfrm>
          <a:prstGeom prst="rect">
            <a:avLst/>
          </a:prstGeom>
        </p:spPr>
        <p:txBody>
          <a:bodyPr rIns="91440" anchor="b">
            <a:normAutofit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46237"/>
            <a:ext cx="8229600" cy="452628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>
    <p:zoom/>
  </p:transition>
  <p:txStyles>
    <p:titleStyle>
      <a:lvl1pPr marL="54864" algn="r" rtl="0" eaLnBrk="1" latinLnBrk="0" hangingPunct="1">
        <a:spcBef>
          <a:spcPct val="0"/>
        </a:spcBef>
        <a:buNone/>
        <a:defRPr kumimoji="0" sz="4600" kern="1200">
          <a:solidFill>
            <a:schemeClr val="tx2">
              <a:tint val="100000"/>
              <a:shade val="90000"/>
              <a:satMod val="250000"/>
              <a:alpha val="100000"/>
            </a:schemeClr>
          </a:solidFill>
          <a:effectLst>
            <a:outerShdw blurRad="38100" dist="25500" dir="5400000" algn="tl" rotWithShape="0">
              <a:srgbClr val="000000">
                <a:satMod val="180000"/>
                <a:alpha val="7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92100" indent="-292100" algn="l" rtl="0" eaLnBrk="1" latinLnBrk="0" hangingPunct="1">
        <a:spcBef>
          <a:spcPts val="0"/>
        </a:spcBef>
        <a:buClr>
          <a:schemeClr val="accent1"/>
        </a:buClr>
        <a:buSzPct val="70000"/>
        <a:buFont typeface="Wingdings 2"/>
        <a:buChar char="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rtl="0" eaLnBrk="1" latinLnBrk="0" hangingPunct="1">
        <a:spcBef>
          <a:spcPts val="400"/>
        </a:spcBef>
        <a:buClr>
          <a:schemeClr val="accent2"/>
        </a:buClr>
        <a:buSzPct val="90000"/>
        <a:buFontTx/>
        <a:buChar char="•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192024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Relationship Id="rId9" Type="http://schemas.openxmlformats.org/officeDocument/2006/relationships/image" Target="../media/image33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1142984"/>
            <a:ext cx="8229600" cy="4175914"/>
          </a:xfrm>
        </p:spPr>
        <p:txBody>
          <a:bodyPr>
            <a:normAutofit/>
          </a:bodyPr>
          <a:lstStyle/>
          <a:p>
            <a:pPr algn="ctr"/>
            <a:r>
              <a:rPr lang="ru-RU" sz="5400" dirty="0" smtClean="0">
                <a:latin typeface="Comic Sans MS" pitchFamily="66" charset="0"/>
              </a:rPr>
              <a:t>«Реализация </a:t>
            </a:r>
            <a:r>
              <a:rPr lang="ru-RU" sz="5400" dirty="0" err="1" smtClean="0">
                <a:latin typeface="Comic Sans MS" pitchFamily="66" charset="0"/>
              </a:rPr>
              <a:t>здоровьесберегающих</a:t>
            </a:r>
            <a:r>
              <a:rPr lang="ru-RU" sz="5400" dirty="0" smtClean="0">
                <a:latin typeface="Comic Sans MS" pitchFamily="66" charset="0"/>
              </a:rPr>
              <a:t> технологий в группе продленного дня»</a:t>
            </a:r>
            <a:endParaRPr lang="ru-RU" sz="5400" dirty="0">
              <a:latin typeface="Comic Sans MS" pitchFamily="66" charset="0"/>
            </a:endParaRP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ru-RU" smtClean="0"/>
          </a:p>
        </p:txBody>
      </p:sp>
      <p:sp>
        <p:nvSpPr>
          <p:cNvPr id="55299" name="Rectangle 3"/>
          <p:cNvSpPr>
            <a:spLocks noGrp="1" noRot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ru-RU" smtClean="0"/>
          </a:p>
          <a:p>
            <a:pPr eaLnBrk="1" hangingPunct="1">
              <a:defRPr/>
            </a:pPr>
            <a:endParaRPr lang="ru-RU" smtClean="0"/>
          </a:p>
          <a:p>
            <a:pPr eaLnBrk="1" hangingPunct="1">
              <a:defRPr/>
            </a:pPr>
            <a:endParaRPr lang="ru-RU" smtClean="0"/>
          </a:p>
          <a:p>
            <a:pPr eaLnBrk="1" hangingPunct="1">
              <a:buFont typeface="Wingdings" pitchFamily="2" charset="2"/>
              <a:buNone/>
              <a:defRPr/>
            </a:pPr>
            <a:endParaRPr lang="ru-RU" smtClean="0"/>
          </a:p>
        </p:txBody>
      </p:sp>
      <p:pic>
        <p:nvPicPr>
          <p:cNvPr id="55300" name="Picture 4" descr="XL801294"/>
          <p:cNvPicPr>
            <a:picLocks noChangeAspect="1" noChangeArrowheads="1"/>
          </p:cNvPicPr>
          <p:nvPr/>
        </p:nvPicPr>
        <p:blipFill>
          <a:blip r:embed="rId2"/>
          <a:srcRect b="9773"/>
          <a:stretch>
            <a:fillRect/>
          </a:stretch>
        </p:blipFill>
        <p:spPr bwMode="auto">
          <a:xfrm>
            <a:off x="1928794" y="2643182"/>
            <a:ext cx="5040313" cy="341312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tx2">
                <a:lumMod val="9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5302" name="Rectangle 6"/>
          <p:cNvSpPr>
            <a:spLocks noChangeArrowheads="1"/>
          </p:cNvSpPr>
          <p:nvPr/>
        </p:nvSpPr>
        <p:spPr bwMode="auto">
          <a:xfrm>
            <a:off x="1692275" y="6092825"/>
            <a:ext cx="6227763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ru-RU" sz="2800" b="1" dirty="0">
                <a:solidFill>
                  <a:schemeClr val="tx2">
                    <a:lumMod val="9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Прогулки на свежем воздухе</a:t>
            </a:r>
          </a:p>
        </p:txBody>
      </p:sp>
      <p:pic>
        <p:nvPicPr>
          <p:cNvPr id="55303" name="Picture 7" descr="DSC03056"/>
          <p:cNvPicPr>
            <a:picLocks noChangeAspect="1" noChangeArrowheads="1"/>
          </p:cNvPicPr>
          <p:nvPr/>
        </p:nvPicPr>
        <p:blipFill>
          <a:blip r:embed="rId3" cstate="print"/>
          <a:srcRect t="9715"/>
          <a:stretch>
            <a:fillRect/>
          </a:stretch>
        </p:blipFill>
        <p:spPr bwMode="auto">
          <a:xfrm>
            <a:off x="500034" y="381341"/>
            <a:ext cx="4611716" cy="312227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tx2">
                <a:lumMod val="9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5301" name="Picture 5" descr="XL801293"/>
          <p:cNvPicPr>
            <a:picLocks noChangeAspect="1" noChangeArrowheads="1"/>
          </p:cNvPicPr>
          <p:nvPr/>
        </p:nvPicPr>
        <p:blipFill>
          <a:blip r:embed="rId4" cstate="print"/>
          <a:srcRect l="34043" r="23081" b="9927"/>
          <a:stretch>
            <a:fillRect/>
          </a:stretch>
        </p:blipFill>
        <p:spPr bwMode="auto">
          <a:xfrm>
            <a:off x="6215074" y="357166"/>
            <a:ext cx="2500330" cy="394019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tx2">
                <a:lumMod val="9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55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" dur="500"/>
                                        <p:tgtEl>
                                          <p:spTgt spid="55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55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53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53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53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30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ru-RU" dirty="0" smtClean="0">
                <a:solidFill>
                  <a:schemeClr val="tx2">
                    <a:lumMod val="90000"/>
                  </a:schemeClr>
                </a:solidFill>
                <a:latin typeface="Comic Sans MS" pitchFamily="66" charset="0"/>
              </a:rPr>
              <a:t>Оформление уголка здоровья</a:t>
            </a:r>
          </a:p>
        </p:txBody>
      </p:sp>
      <p:sp>
        <p:nvSpPr>
          <p:cNvPr id="49155" name="Rectangle 3"/>
          <p:cNvSpPr>
            <a:spLocks noGrp="1" noRot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ru-RU" dirty="0" smtClean="0"/>
          </a:p>
        </p:txBody>
      </p:sp>
      <p:pic>
        <p:nvPicPr>
          <p:cNvPr id="49156" name="Picture 4" descr="XL80128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410676"/>
            <a:ext cx="4430741" cy="306436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tx2">
                <a:lumMod val="9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49159" name="Rectangle 7"/>
          <p:cNvSpPr>
            <a:spLocks noChangeArrowheads="1"/>
          </p:cNvSpPr>
          <p:nvPr/>
        </p:nvSpPr>
        <p:spPr bwMode="auto">
          <a:xfrm>
            <a:off x="323850" y="5445125"/>
            <a:ext cx="84963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ru-RU" sz="2400" dirty="0">
                <a:solidFill>
                  <a:schemeClr val="tx2">
                    <a:lumMod val="9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«Здоровье  - не все, но все без здоровья – ничто».</a:t>
            </a:r>
          </a:p>
          <a:p>
            <a:pPr algn="ctr">
              <a:defRPr/>
            </a:pPr>
            <a:r>
              <a:rPr lang="ru-RU" sz="2400" dirty="0">
                <a:solidFill>
                  <a:schemeClr val="tx2">
                    <a:lumMod val="9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                                                                      </a:t>
            </a:r>
            <a:r>
              <a:rPr lang="ru-RU" sz="2400" dirty="0" smtClean="0">
                <a:solidFill>
                  <a:schemeClr val="tx2">
                    <a:lumMod val="9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Сократ</a:t>
            </a:r>
            <a:endParaRPr lang="ru-RU" sz="2400" dirty="0">
              <a:solidFill>
                <a:schemeClr val="tx2">
                  <a:lumMod val="9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</a:endParaRPr>
          </a:p>
        </p:txBody>
      </p:sp>
      <p:pic>
        <p:nvPicPr>
          <p:cNvPr id="49160" name="Picture 8" descr="XL802888"/>
          <p:cNvPicPr>
            <a:picLocks noChangeAspect="1" noChangeArrowheads="1"/>
          </p:cNvPicPr>
          <p:nvPr/>
        </p:nvPicPr>
        <p:blipFill>
          <a:blip r:embed="rId3" cstate="print"/>
          <a:srcRect r="4227"/>
          <a:stretch>
            <a:fillRect/>
          </a:stretch>
        </p:blipFill>
        <p:spPr bwMode="auto">
          <a:xfrm>
            <a:off x="4067175" y="2500306"/>
            <a:ext cx="4565138" cy="307499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tx2">
                <a:lumMod val="9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91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9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9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2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491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/>
                                        <p:tgtEl>
                                          <p:spTgt spid="49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/>
                                        <p:tgtEl>
                                          <p:spTgt spid="49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9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500"/>
                                        <p:tgtEl>
                                          <p:spTgt spid="49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49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500"/>
                            </p:stCondLst>
                            <p:childTnLst>
                              <p:par>
                                <p:cTn id="2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91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91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91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154" grpId="0"/>
      <p:bldP spid="49154" grpId="1"/>
      <p:bldP spid="4915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ru-RU" smtClean="0"/>
          </a:p>
        </p:txBody>
      </p:sp>
      <p:sp>
        <p:nvSpPr>
          <p:cNvPr id="60419" name="Rectangle 3"/>
          <p:cNvSpPr>
            <a:spLocks noGrp="1" noRot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ru-RU" smtClean="0"/>
          </a:p>
        </p:txBody>
      </p:sp>
      <p:pic>
        <p:nvPicPr>
          <p:cNvPr id="60420" name="Picture 4" descr="посл02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14546" y="357166"/>
            <a:ext cx="4389437" cy="612616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tx2">
                <a:lumMod val="9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ru-RU" sz="4000" smtClean="0">
                <a:solidFill>
                  <a:schemeClr val="tx2">
                    <a:lumMod val="90000"/>
                  </a:schemeClr>
                </a:solidFill>
                <a:latin typeface="Comic Sans MS" pitchFamily="66" charset="0"/>
              </a:rPr>
              <a:t>Работа с пословицами о здоровье</a:t>
            </a:r>
          </a:p>
        </p:txBody>
      </p:sp>
      <p:sp>
        <p:nvSpPr>
          <p:cNvPr id="51203" name="Rectangle 3"/>
          <p:cNvSpPr>
            <a:spLocks noGrp="1" noRot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ru-RU" smtClean="0"/>
          </a:p>
        </p:txBody>
      </p:sp>
      <p:pic>
        <p:nvPicPr>
          <p:cNvPr id="51204" name="Picture 4" descr="программа00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619625" cy="5945188"/>
          </a:xfrm>
          <a:prstGeom prst="rect">
            <a:avLst/>
          </a:prstGeom>
          <a:noFill/>
          <a:ln w="38100" cmpd="dbl">
            <a:solidFill>
              <a:srgbClr val="005A7A"/>
            </a:solidFill>
            <a:miter lim="800000"/>
            <a:headEnd/>
            <a:tailEnd/>
          </a:ln>
        </p:spPr>
      </p:pic>
      <p:pic>
        <p:nvPicPr>
          <p:cNvPr id="51206" name="Picture 6" descr="программа01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11688" y="836613"/>
            <a:ext cx="4532312" cy="5688012"/>
          </a:xfrm>
          <a:prstGeom prst="rect">
            <a:avLst/>
          </a:prstGeom>
          <a:noFill/>
          <a:ln w="38100" cmpd="dbl">
            <a:solidFill>
              <a:srgbClr val="005A7A"/>
            </a:solidFill>
            <a:miter lim="800000"/>
            <a:headEnd/>
            <a:tailEnd/>
          </a:ln>
        </p:spPr>
      </p:pic>
      <p:pic>
        <p:nvPicPr>
          <p:cNvPr id="51207" name="Picture 7" descr="программа01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4643438" cy="6191250"/>
          </a:xfrm>
          <a:prstGeom prst="rect">
            <a:avLst/>
          </a:prstGeom>
          <a:noFill/>
          <a:ln w="38100" cmpd="dbl">
            <a:solidFill>
              <a:srgbClr val="005A7A"/>
            </a:solidFill>
            <a:miter lim="800000"/>
            <a:headEnd/>
            <a:tailEnd/>
          </a:ln>
        </p:spPr>
      </p:pic>
      <p:pic>
        <p:nvPicPr>
          <p:cNvPr id="51210" name="Picture 10" descr="программа02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457700" y="836613"/>
            <a:ext cx="4686300" cy="6021387"/>
          </a:xfrm>
          <a:prstGeom prst="rect">
            <a:avLst/>
          </a:prstGeom>
          <a:noFill/>
          <a:ln w="38100" cmpd="dbl">
            <a:solidFill>
              <a:srgbClr val="005A7A"/>
            </a:solidFill>
            <a:miter lim="800000"/>
            <a:headEnd/>
            <a:tailEnd/>
          </a:ln>
        </p:spPr>
      </p:pic>
      <p:pic>
        <p:nvPicPr>
          <p:cNvPr id="51211" name="Picture 11" descr="посл02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0"/>
            <a:ext cx="4618038" cy="6165850"/>
          </a:xfrm>
          <a:prstGeom prst="rect">
            <a:avLst/>
          </a:prstGeom>
          <a:noFill/>
          <a:ln w="38100" cmpd="dbl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51212" name="Picture 12" descr="посл026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427538" y="836613"/>
            <a:ext cx="4716462" cy="6021387"/>
          </a:xfrm>
          <a:prstGeom prst="rect">
            <a:avLst/>
          </a:prstGeom>
          <a:noFill/>
          <a:ln w="38100" cmpd="dbl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51213" name="Picture 13" descr="посл027"/>
          <p:cNvPicPr>
            <a:picLocks noChangeAspect="1" noChangeArrowheads="1"/>
          </p:cNvPicPr>
          <p:nvPr/>
        </p:nvPicPr>
        <p:blipFill>
          <a:blip r:embed="rId8"/>
          <a:srcRect l="6236" r="5275"/>
          <a:stretch>
            <a:fillRect/>
          </a:stretch>
        </p:blipFill>
        <p:spPr bwMode="auto">
          <a:xfrm>
            <a:off x="0" y="0"/>
            <a:ext cx="4664075" cy="6165850"/>
          </a:xfrm>
          <a:prstGeom prst="rect">
            <a:avLst/>
          </a:prstGeom>
          <a:noFill/>
          <a:ln w="38100" cmpd="dbl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51214" name="Picture 14" descr="посл028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4427538" y="836613"/>
            <a:ext cx="4716462" cy="6021387"/>
          </a:xfrm>
          <a:prstGeom prst="rect">
            <a:avLst/>
          </a:prstGeom>
          <a:noFill/>
          <a:ln w="38100" cmpd="dbl">
            <a:solidFill>
              <a:schemeClr val="accent1"/>
            </a:solidFill>
            <a:miter lim="800000"/>
            <a:headEnd/>
            <a:tailEnd/>
          </a:ln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12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12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12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2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512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/>
                                        <p:tgtEl>
                                          <p:spTgt spid="512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/>
                                        <p:tgtEl>
                                          <p:spTgt spid="512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1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512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512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51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512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512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51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1" dur="2000"/>
                                        <p:tgtEl>
                                          <p:spTgt spid="51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4" dur="2000"/>
                                        <p:tgtEl>
                                          <p:spTgt spid="51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9" dur="2000"/>
                                        <p:tgtEl>
                                          <p:spTgt spid="51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42" dur="2000"/>
                                        <p:tgtEl>
                                          <p:spTgt spid="51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47" dur="2000"/>
                                        <p:tgtEl>
                                          <p:spTgt spid="51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50" dur="2000"/>
                                        <p:tgtEl>
                                          <p:spTgt spid="51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02" grpId="0"/>
      <p:bldP spid="51202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785786" y="714356"/>
            <a:ext cx="7643866" cy="53578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dirty="0" smtClean="0">
                <a:solidFill>
                  <a:schemeClr val="tx2">
                    <a:lumMod val="90000"/>
                  </a:schemeClr>
                </a:solidFill>
                <a:latin typeface="Comic Sans MS" pitchFamily="66" charset="0"/>
              </a:rPr>
              <a:t>«Желаете образовать ум вашего ученика, упражняйте его тело, сделайте его крепким и здоровым».</a:t>
            </a:r>
          </a:p>
          <a:p>
            <a:pPr algn="r"/>
            <a:r>
              <a:rPr lang="ru-RU" sz="2400" i="1" dirty="0" smtClean="0">
                <a:solidFill>
                  <a:schemeClr val="tx2">
                    <a:lumMod val="90000"/>
                  </a:schemeClr>
                </a:solidFill>
                <a:latin typeface="Comic Sans MS" pitchFamily="66" charset="0"/>
              </a:rPr>
              <a:t>Жан Жак Руссо</a:t>
            </a:r>
            <a:endParaRPr lang="ru-RU" sz="2400" i="1" dirty="0">
              <a:solidFill>
                <a:schemeClr val="tx2">
                  <a:lumMod val="90000"/>
                </a:schemeClr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28596" y="1071546"/>
            <a:ext cx="8072494" cy="485778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err="1" smtClean="0">
                <a:solidFill>
                  <a:schemeClr val="tx2">
                    <a:lumMod val="90000"/>
                  </a:schemeClr>
                </a:solidFill>
                <a:latin typeface="Comic Sans MS" pitchFamily="66" charset="0"/>
              </a:rPr>
              <a:t>Закирова</a:t>
            </a:r>
            <a:r>
              <a:rPr lang="ru-RU" sz="3200" dirty="0" smtClean="0">
                <a:solidFill>
                  <a:schemeClr val="tx2">
                    <a:lumMod val="90000"/>
                  </a:schemeClr>
                </a:solidFill>
                <a:latin typeface="Comic Sans MS" pitchFamily="66" charset="0"/>
              </a:rPr>
              <a:t> Альбина Вакиловна</a:t>
            </a:r>
          </a:p>
          <a:p>
            <a:pPr algn="ctr"/>
            <a:r>
              <a:rPr lang="ru-RU" sz="3200" dirty="0" smtClean="0">
                <a:solidFill>
                  <a:schemeClr val="tx2">
                    <a:lumMod val="90000"/>
                  </a:schemeClr>
                </a:solidFill>
                <a:latin typeface="Comic Sans MS" pitchFamily="66" charset="0"/>
              </a:rPr>
              <a:t>Учитель начальных классов</a:t>
            </a:r>
          </a:p>
          <a:p>
            <a:pPr algn="ctr"/>
            <a:r>
              <a:rPr lang="ru-RU" sz="3200" dirty="0" smtClean="0">
                <a:solidFill>
                  <a:schemeClr val="tx2">
                    <a:lumMod val="90000"/>
                  </a:schemeClr>
                </a:solidFill>
                <a:latin typeface="Comic Sans MS" pitchFamily="66" charset="0"/>
              </a:rPr>
              <a:t>МОУ «НОШ №9» </a:t>
            </a:r>
          </a:p>
          <a:p>
            <a:pPr algn="ctr"/>
            <a:r>
              <a:rPr lang="ru-RU" sz="3200" dirty="0" smtClean="0">
                <a:solidFill>
                  <a:schemeClr val="tx2">
                    <a:lumMod val="90000"/>
                  </a:schemeClr>
                </a:solidFill>
                <a:latin typeface="Comic Sans MS" pitchFamily="66" charset="0"/>
              </a:rPr>
              <a:t>г. </a:t>
            </a:r>
            <a:r>
              <a:rPr lang="ru-RU" sz="3200" dirty="0" err="1" smtClean="0">
                <a:solidFill>
                  <a:schemeClr val="tx2">
                    <a:lumMod val="90000"/>
                  </a:schemeClr>
                </a:solidFill>
                <a:latin typeface="Comic Sans MS" pitchFamily="66" charset="0"/>
              </a:rPr>
              <a:t>Нягань</a:t>
            </a:r>
            <a:endParaRPr lang="ru-RU" sz="3200" dirty="0" smtClean="0">
              <a:solidFill>
                <a:schemeClr val="tx2">
                  <a:lumMod val="90000"/>
                </a:schemeClr>
              </a:solidFill>
              <a:latin typeface="Comic Sans MS" pitchFamily="66" charset="0"/>
            </a:endParaRPr>
          </a:p>
          <a:p>
            <a:pPr algn="ctr"/>
            <a:r>
              <a:rPr lang="ru-RU" sz="3200" dirty="0" smtClean="0">
                <a:solidFill>
                  <a:schemeClr val="tx2">
                    <a:lumMod val="90000"/>
                  </a:schemeClr>
                </a:solidFill>
                <a:latin typeface="Comic Sans MS" pitchFamily="66" charset="0"/>
              </a:rPr>
              <a:t>ХМАО - </a:t>
            </a:r>
            <a:r>
              <a:rPr lang="ru-RU" sz="3200" dirty="0" err="1" smtClean="0">
                <a:solidFill>
                  <a:schemeClr val="tx2">
                    <a:lumMod val="90000"/>
                  </a:schemeClr>
                </a:solidFill>
                <a:latin typeface="Comic Sans MS" pitchFamily="66" charset="0"/>
              </a:rPr>
              <a:t>Югра</a:t>
            </a:r>
            <a:endParaRPr lang="ru-RU" sz="3200" smtClean="0">
              <a:solidFill>
                <a:schemeClr val="tx2">
                  <a:lumMod val="90000"/>
                </a:schemeClr>
              </a:solidFill>
              <a:latin typeface="Comic Sans MS" pitchFamily="66" charset="0"/>
            </a:endParaRPr>
          </a:p>
          <a:p>
            <a:pPr algn="ctr"/>
            <a:r>
              <a:rPr lang="ru-RU" sz="3200" smtClean="0">
                <a:solidFill>
                  <a:schemeClr val="tx2">
                    <a:lumMod val="90000"/>
                  </a:schemeClr>
                </a:solidFill>
                <a:latin typeface="Comic Sans MS" pitchFamily="66" charset="0"/>
              </a:rPr>
              <a:t>Тюменская </a:t>
            </a:r>
            <a:r>
              <a:rPr lang="ru-RU" sz="3200" dirty="0" smtClean="0">
                <a:solidFill>
                  <a:schemeClr val="tx2">
                    <a:lumMod val="90000"/>
                  </a:schemeClr>
                </a:solidFill>
                <a:latin typeface="Comic Sans MS" pitchFamily="66" charset="0"/>
              </a:rPr>
              <a:t>обл. </a:t>
            </a:r>
            <a:endParaRPr lang="ru-RU" sz="3200" dirty="0">
              <a:solidFill>
                <a:schemeClr val="tx2">
                  <a:lumMod val="90000"/>
                </a:schemeClr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Rectangle 3"/>
          <p:cNvSpPr>
            <a:spLocks noGrp="1" noRot="1" noChangeArrowheads="1"/>
          </p:cNvSpPr>
          <p:nvPr>
            <p:ph type="body" idx="1"/>
          </p:nvPr>
        </p:nvSpPr>
        <p:spPr>
          <a:xfrm>
            <a:off x="500034" y="2357430"/>
            <a:ext cx="7962926" cy="2519362"/>
          </a:xfrm>
        </p:spPr>
        <p:txBody>
          <a:bodyPr>
            <a:normAutofit fontScale="92500"/>
          </a:bodyPr>
          <a:lstStyle/>
          <a:p>
            <a:pPr eaLnBrk="1" hangingPunct="1">
              <a:buFont typeface="Wingdings" pitchFamily="2" charset="2"/>
              <a:buNone/>
              <a:defRPr/>
            </a:pPr>
            <a:r>
              <a:rPr lang="ru-RU" sz="3600" b="1" dirty="0" smtClean="0">
                <a:solidFill>
                  <a:schemeClr val="tx2">
                    <a:lumMod val="90000"/>
                  </a:schemeClr>
                </a:solidFill>
                <a:latin typeface="Comic Sans MS" pitchFamily="66" charset="0"/>
              </a:rPr>
              <a:t>«Забота о здоровье – это важнейший</a:t>
            </a:r>
          </a:p>
          <a:p>
            <a:pPr eaLnBrk="1" hangingPunct="1">
              <a:buFont typeface="Wingdings" pitchFamily="2" charset="2"/>
              <a:buNone/>
              <a:defRPr/>
            </a:pPr>
            <a:endParaRPr lang="ru-RU" sz="1200" b="1" dirty="0" smtClean="0">
              <a:solidFill>
                <a:schemeClr val="tx2">
                  <a:lumMod val="90000"/>
                </a:schemeClr>
              </a:solidFill>
              <a:latin typeface="Comic Sans MS" pitchFamily="66" charset="0"/>
            </a:endParaRPr>
          </a:p>
          <a:p>
            <a:pPr eaLnBrk="1" hangingPunct="1">
              <a:buFont typeface="Wingdings" pitchFamily="2" charset="2"/>
              <a:buNone/>
              <a:defRPr/>
            </a:pPr>
            <a:r>
              <a:rPr lang="ru-RU" sz="3600" b="1" dirty="0" smtClean="0">
                <a:solidFill>
                  <a:schemeClr val="tx2">
                    <a:lumMod val="90000"/>
                  </a:schemeClr>
                </a:solidFill>
                <a:latin typeface="Comic Sans MS" pitchFamily="66" charset="0"/>
              </a:rPr>
              <a:t> труд воспитателя».</a:t>
            </a:r>
            <a:r>
              <a:rPr lang="ru-RU" sz="3600" i="1" dirty="0" smtClean="0">
                <a:solidFill>
                  <a:schemeClr val="tx2">
                    <a:lumMod val="90000"/>
                  </a:schemeClr>
                </a:solidFill>
                <a:latin typeface="Comic Sans MS" pitchFamily="66" charset="0"/>
              </a:rPr>
              <a:t> </a:t>
            </a:r>
          </a:p>
          <a:p>
            <a:pPr algn="ctr" eaLnBrk="1" hangingPunct="1">
              <a:buFont typeface="Wingdings" pitchFamily="2" charset="2"/>
              <a:buNone/>
              <a:defRPr/>
            </a:pPr>
            <a:r>
              <a:rPr lang="ru-RU" sz="2400" i="1" dirty="0" smtClean="0">
                <a:solidFill>
                  <a:schemeClr val="tx2">
                    <a:lumMod val="90000"/>
                  </a:schemeClr>
                </a:solidFill>
                <a:latin typeface="Comic Sans MS" pitchFamily="66" charset="0"/>
              </a:rPr>
              <a:t>                                               </a:t>
            </a:r>
            <a:r>
              <a:rPr lang="ru-RU" i="1" dirty="0" smtClean="0">
                <a:solidFill>
                  <a:schemeClr val="tx2">
                    <a:lumMod val="90000"/>
                  </a:schemeClr>
                </a:solidFill>
                <a:latin typeface="Comic Sans MS" pitchFamily="66" charset="0"/>
              </a:rPr>
              <a:t>В. А. Сухомлинский</a:t>
            </a:r>
          </a:p>
        </p:txBody>
      </p:sp>
    </p:spTree>
    <p:custDataLst>
      <p:tags r:id="rId1"/>
    </p:custDataLst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00"/>
                            </p:stCondLst>
                            <p:childTnLst>
                              <p:par>
                                <p:cTn id="11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" dur="80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80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80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920"/>
                            </p:stCondLst>
                            <p:childTnLst>
                              <p:par>
                                <p:cTn id="17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80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80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80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1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3"/>
          <p:cNvGrpSpPr>
            <a:grpSpLocks/>
          </p:cNvGrpSpPr>
          <p:nvPr/>
        </p:nvGrpSpPr>
        <p:grpSpPr bwMode="auto">
          <a:xfrm>
            <a:off x="428625" y="428624"/>
            <a:ext cx="8234363" cy="5016500"/>
            <a:chOff x="179" y="134"/>
            <a:chExt cx="5187" cy="3160"/>
          </a:xfrm>
        </p:grpSpPr>
        <p:sp>
          <p:nvSpPr>
            <p:cNvPr id="29707" name="Rectangle 11"/>
            <p:cNvSpPr>
              <a:spLocks noChangeArrowheads="1"/>
            </p:cNvSpPr>
            <p:nvPr/>
          </p:nvSpPr>
          <p:spPr bwMode="auto">
            <a:xfrm>
              <a:off x="1394" y="134"/>
              <a:ext cx="2676" cy="545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r>
                <a:rPr lang="ru-RU" sz="3600" b="1" dirty="0">
                  <a:solidFill>
                    <a:schemeClr val="tx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66" charset="0"/>
                </a:rPr>
                <a:t>РАЗДЕЛЫ</a:t>
              </a:r>
            </a:p>
          </p:txBody>
        </p:sp>
        <p:sp>
          <p:nvSpPr>
            <p:cNvPr id="4100" name="Rectangle 4"/>
            <p:cNvSpPr>
              <a:spLocks noChangeArrowheads="1"/>
            </p:cNvSpPr>
            <p:nvPr/>
          </p:nvSpPr>
          <p:spPr bwMode="auto">
            <a:xfrm>
              <a:off x="179" y="2024"/>
              <a:ext cx="1451" cy="127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ru-RU" sz="2000" dirty="0">
                  <a:effectLst/>
                  <a:latin typeface="Comic Sans MS" pitchFamily="66" charset="0"/>
                </a:rPr>
                <a:t>УРОКИ </a:t>
              </a:r>
            </a:p>
            <a:p>
              <a:pPr algn="ctr"/>
              <a:r>
                <a:rPr lang="ru-RU" sz="2000" dirty="0">
                  <a:effectLst/>
                  <a:latin typeface="Comic Sans MS" pitchFamily="66" charset="0"/>
                </a:rPr>
                <a:t>ЗДОРОВЬЯ</a:t>
              </a:r>
            </a:p>
          </p:txBody>
        </p:sp>
        <p:sp>
          <p:nvSpPr>
            <p:cNvPr id="4101" name="Rectangle 5"/>
            <p:cNvSpPr>
              <a:spLocks noChangeArrowheads="1"/>
            </p:cNvSpPr>
            <p:nvPr/>
          </p:nvSpPr>
          <p:spPr bwMode="auto">
            <a:xfrm>
              <a:off x="3824" y="2024"/>
              <a:ext cx="1542" cy="127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ru-RU" sz="2000" dirty="0">
                  <a:effectLst/>
                  <a:latin typeface="Comic Sans MS" pitchFamily="66" charset="0"/>
                </a:rPr>
                <a:t>РАБОТА</a:t>
              </a:r>
            </a:p>
            <a:p>
              <a:pPr algn="ctr"/>
              <a:r>
                <a:rPr lang="ru-RU" sz="2000" dirty="0">
                  <a:effectLst/>
                  <a:latin typeface="Comic Sans MS" pitchFamily="66" charset="0"/>
                </a:rPr>
                <a:t>С РОДИТЕЛЯМИ</a:t>
              </a:r>
            </a:p>
            <a:p>
              <a:pPr algn="ctr"/>
              <a:endParaRPr lang="ru-RU" sz="2000" dirty="0">
                <a:effectLst/>
                <a:latin typeface="Comic Sans MS" pitchFamily="66" charset="0"/>
              </a:endParaRPr>
            </a:p>
            <a:p>
              <a:pPr algn="ctr"/>
              <a:r>
                <a:rPr lang="ru-RU" sz="2000" dirty="0">
                  <a:effectLst/>
                  <a:latin typeface="Comic Sans MS" pitchFamily="66" charset="0"/>
                </a:rPr>
                <a:t>ОФОРМЛЕНИЕ</a:t>
              </a:r>
            </a:p>
            <a:p>
              <a:pPr algn="ctr"/>
              <a:r>
                <a:rPr lang="ru-RU" sz="2000" dirty="0">
                  <a:effectLst/>
                  <a:latin typeface="Comic Sans MS" pitchFamily="66" charset="0"/>
                </a:rPr>
                <a:t>УГОЛКА </a:t>
              </a:r>
            </a:p>
            <a:p>
              <a:pPr algn="ctr"/>
              <a:r>
                <a:rPr lang="ru-RU" sz="2000" dirty="0">
                  <a:effectLst/>
                  <a:latin typeface="Comic Sans MS" pitchFamily="66" charset="0"/>
                </a:rPr>
                <a:t>ЗДОРОВЬЯ</a:t>
              </a:r>
            </a:p>
          </p:txBody>
        </p:sp>
        <p:sp>
          <p:nvSpPr>
            <p:cNvPr id="4102" name="Rectangle 6"/>
            <p:cNvSpPr>
              <a:spLocks noChangeArrowheads="1"/>
            </p:cNvSpPr>
            <p:nvPr/>
          </p:nvSpPr>
          <p:spPr bwMode="auto">
            <a:xfrm>
              <a:off x="1844" y="2024"/>
              <a:ext cx="1800" cy="127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ru-RU" sz="2000" dirty="0">
                  <a:effectLst/>
                  <a:latin typeface="Comic Sans MS" pitchFamily="66" charset="0"/>
                </a:rPr>
                <a:t>ФИЗКУЛЬТУРНО – </a:t>
              </a:r>
            </a:p>
            <a:p>
              <a:pPr algn="ctr"/>
              <a:r>
                <a:rPr lang="ru-RU" sz="2000" dirty="0">
                  <a:effectLst/>
                  <a:latin typeface="Comic Sans MS" pitchFamily="66" charset="0"/>
                </a:rPr>
                <a:t>ОЗДОРОВИТЕЛЬНЫЕ</a:t>
              </a:r>
            </a:p>
            <a:p>
              <a:pPr algn="ctr"/>
              <a:r>
                <a:rPr lang="ru-RU" sz="2000" dirty="0">
                  <a:effectLst/>
                  <a:latin typeface="Comic Sans MS" pitchFamily="66" charset="0"/>
                </a:rPr>
                <a:t>МЕРОПРИЯТИЯ</a:t>
              </a:r>
            </a:p>
            <a:p>
              <a:pPr algn="ctr"/>
              <a:r>
                <a:rPr lang="ru-RU" sz="2000" dirty="0">
                  <a:effectLst/>
                  <a:latin typeface="Comic Sans MS" pitchFamily="66" charset="0"/>
                </a:rPr>
                <a:t>В РЕЖИМЕ</a:t>
              </a:r>
            </a:p>
            <a:p>
              <a:pPr algn="ctr"/>
              <a:r>
                <a:rPr lang="ru-RU" sz="2000" dirty="0">
                  <a:effectLst/>
                  <a:latin typeface="Comic Sans MS" pitchFamily="66" charset="0"/>
                </a:rPr>
                <a:t>ПРОДЛЁННОГО ДНЯ</a:t>
              </a:r>
            </a:p>
          </p:txBody>
        </p:sp>
        <p:sp>
          <p:nvSpPr>
            <p:cNvPr id="29704" name="AutoShape 8"/>
            <p:cNvSpPr>
              <a:spLocks noChangeArrowheads="1"/>
            </p:cNvSpPr>
            <p:nvPr/>
          </p:nvSpPr>
          <p:spPr bwMode="auto">
            <a:xfrm rot="3093193">
              <a:off x="1155" y="795"/>
              <a:ext cx="287" cy="908"/>
            </a:xfrm>
            <a:prstGeom prst="downArrow">
              <a:avLst>
                <a:gd name="adj1" fmla="val 50000"/>
                <a:gd name="adj2" fmla="val 79094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9705" name="AutoShape 9"/>
            <p:cNvSpPr>
              <a:spLocks noChangeArrowheads="1"/>
            </p:cNvSpPr>
            <p:nvPr/>
          </p:nvSpPr>
          <p:spPr bwMode="auto">
            <a:xfrm rot="18568008">
              <a:off x="3952" y="861"/>
              <a:ext cx="287" cy="817"/>
            </a:xfrm>
            <a:prstGeom prst="downArrow">
              <a:avLst>
                <a:gd name="adj1" fmla="val 50000"/>
                <a:gd name="adj2" fmla="val 711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9706" name="AutoShape 10"/>
            <p:cNvSpPr>
              <a:spLocks noChangeArrowheads="1"/>
            </p:cNvSpPr>
            <p:nvPr/>
          </p:nvSpPr>
          <p:spPr bwMode="auto">
            <a:xfrm>
              <a:off x="2609" y="989"/>
              <a:ext cx="287" cy="589"/>
            </a:xfrm>
            <a:prstGeom prst="downArrow">
              <a:avLst>
                <a:gd name="adj1" fmla="val 50000"/>
                <a:gd name="adj2" fmla="val 5130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</p:grp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30" name="Picture 6" descr="XL80003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929190" y="3500438"/>
            <a:ext cx="3791847" cy="284321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tx2">
                <a:lumMod val="9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2226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sz="4800" dirty="0" smtClean="0">
                <a:solidFill>
                  <a:schemeClr val="tx2">
                    <a:lumMod val="90000"/>
                  </a:schemeClr>
                </a:solidFill>
                <a:latin typeface="Comic Sans MS" pitchFamily="66" charset="0"/>
              </a:rPr>
              <a:t>Уроки здоровья</a:t>
            </a:r>
          </a:p>
        </p:txBody>
      </p:sp>
      <p:pic>
        <p:nvPicPr>
          <p:cNvPr id="52228" name="Picture 4" descr="XL80003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34" y="428604"/>
            <a:ext cx="3703321" cy="277814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tx2">
                <a:lumMod val="9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2229" name="Picture 5" descr="XL80003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29190" y="357166"/>
            <a:ext cx="3763459" cy="282259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tx2">
                <a:lumMod val="9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357158" y="4500570"/>
            <a:ext cx="3857652" cy="9286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smtClean="0">
                <a:solidFill>
                  <a:schemeClr val="tx2">
                    <a:lumMod val="90000"/>
                  </a:schemeClr>
                </a:solidFill>
                <a:latin typeface="Comic Sans MS" pitchFamily="66" charset="0"/>
              </a:rPr>
              <a:t>«О режиме дня»</a:t>
            </a:r>
            <a:endParaRPr lang="ru-RU" sz="3600" dirty="0">
              <a:solidFill>
                <a:schemeClr val="tx2">
                  <a:lumMod val="90000"/>
                </a:schemeClr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22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22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22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000"/>
                                        <p:tgtEl>
                                          <p:spTgt spid="522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/>
                                        <p:tgtEl>
                                          <p:spTgt spid="522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/>
                                        <p:tgtEl>
                                          <p:spTgt spid="522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2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1000"/>
                                        <p:tgtEl>
                                          <p:spTgt spid="52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1000"/>
                                        <p:tgtEl>
                                          <p:spTgt spid="52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1000"/>
                                        <p:tgtEl>
                                          <p:spTgt spid="52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0"/>
                            </p:stCondLst>
                            <p:childTnLst>
                              <p:par>
                                <p:cTn id="28" presetID="2" presetClass="entr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226" grpId="0"/>
      <p:bldP spid="52226" grpId="1"/>
      <p:bldP spid="7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7" name="Picture 7" descr="XL801291"/>
          <p:cNvPicPr>
            <a:picLocks noChangeAspect="1" noChangeArrowheads="1"/>
          </p:cNvPicPr>
          <p:nvPr/>
        </p:nvPicPr>
        <p:blipFill>
          <a:blip r:embed="rId2" cstate="print"/>
          <a:srcRect l="15991" t="17755" b="7596"/>
          <a:stretch>
            <a:fillRect/>
          </a:stretch>
        </p:blipFill>
        <p:spPr bwMode="auto">
          <a:xfrm>
            <a:off x="4500562" y="285728"/>
            <a:ext cx="4216428" cy="281046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tx2">
                <a:lumMod val="9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40962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633413" y="115888"/>
            <a:ext cx="8510587" cy="1325562"/>
          </a:xfrm>
        </p:spPr>
        <p:txBody>
          <a:bodyPr/>
          <a:lstStyle/>
          <a:p>
            <a:pPr eaLnBrk="1" hangingPunct="1">
              <a:defRPr/>
            </a:pPr>
            <a:endParaRPr lang="ru-RU" dirty="0" smtClean="0"/>
          </a:p>
        </p:txBody>
      </p:sp>
      <p:pic>
        <p:nvPicPr>
          <p:cNvPr id="40965" name="Picture 5" descr="XL801285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 cstate="print"/>
          <a:srcRect l="8893"/>
          <a:stretch>
            <a:fillRect/>
          </a:stretch>
        </p:blipFill>
        <p:spPr>
          <a:xfrm>
            <a:off x="571472" y="500042"/>
            <a:ext cx="3300440" cy="482928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tx2">
                <a:lumMod val="9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0966" name="Picture 6" descr="XL801282"/>
          <p:cNvPicPr>
            <a:picLocks noChangeAspect="1" noChangeArrowheads="1"/>
          </p:cNvPicPr>
          <p:nvPr/>
        </p:nvPicPr>
        <p:blipFill>
          <a:blip r:embed="rId4" cstate="print"/>
          <a:srcRect b="8708"/>
          <a:stretch>
            <a:fillRect/>
          </a:stretch>
        </p:blipFill>
        <p:spPr bwMode="auto">
          <a:xfrm>
            <a:off x="4500562" y="3429000"/>
            <a:ext cx="4216428" cy="288796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tx2">
                <a:lumMod val="9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40968" name="Rectangle 8"/>
          <p:cNvSpPr>
            <a:spLocks noChangeArrowheads="1"/>
          </p:cNvSpPr>
          <p:nvPr/>
        </p:nvSpPr>
        <p:spPr bwMode="auto">
          <a:xfrm>
            <a:off x="179388" y="5805488"/>
            <a:ext cx="4103687" cy="79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2400" b="1" dirty="0">
                <a:solidFill>
                  <a:schemeClr val="tx2">
                    <a:lumMod val="90000"/>
                  </a:schemeClr>
                </a:solidFill>
                <a:effectLst/>
                <a:latin typeface="Comic Sans MS" pitchFamily="66" charset="0"/>
              </a:rPr>
              <a:t>«ЧТОБЫ УШИ СЛЫШАЛИ»</a:t>
            </a: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409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409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409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409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409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409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6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ru-RU" dirty="0" smtClean="0"/>
          </a:p>
        </p:txBody>
      </p:sp>
      <p:sp>
        <p:nvSpPr>
          <p:cNvPr id="67587" name="Rectangle 3"/>
          <p:cNvSpPr>
            <a:spLocks noGrp="1" noRot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ru-RU" dirty="0" smtClean="0"/>
          </a:p>
        </p:txBody>
      </p:sp>
      <p:pic>
        <p:nvPicPr>
          <p:cNvPr id="7172" name="Picture 4" descr="XL80294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5145" y="785794"/>
            <a:ext cx="3792680" cy="498159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tx2">
                <a:lumMod val="9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173" name="Picture 5" descr="XL80294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357166"/>
            <a:ext cx="4073552" cy="280834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tx2">
                <a:lumMod val="9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174" name="Picture 6" descr="XL80294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0" y="3500438"/>
            <a:ext cx="4150169" cy="283368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tx2">
                <a:lumMod val="9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301625" y="115888"/>
            <a:ext cx="8510588" cy="865187"/>
          </a:xfrm>
        </p:spPr>
        <p:txBody>
          <a:bodyPr/>
          <a:lstStyle/>
          <a:p>
            <a:pPr algn="ctr" eaLnBrk="1" hangingPunct="1">
              <a:defRPr/>
            </a:pPr>
            <a:r>
              <a:rPr lang="ru-RU" smtClean="0">
                <a:solidFill>
                  <a:schemeClr val="tx2">
                    <a:lumMod val="90000"/>
                  </a:schemeClr>
                </a:solidFill>
                <a:latin typeface="Comic Sans MS" pitchFamily="66" charset="0"/>
              </a:rPr>
              <a:t>Наше творчество</a:t>
            </a:r>
          </a:p>
        </p:txBody>
      </p:sp>
      <p:sp>
        <p:nvSpPr>
          <p:cNvPr id="43014" name="Rectangle 6"/>
          <p:cNvSpPr>
            <a:spLocks noGrp="1" noRot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ru-RU" smtClean="0"/>
          </a:p>
        </p:txBody>
      </p:sp>
      <p:pic>
        <p:nvPicPr>
          <p:cNvPr id="43012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16013" y="765175"/>
            <a:ext cx="6767512" cy="5024438"/>
          </a:xfrm>
          <a:prstGeom prst="rect">
            <a:avLst/>
          </a:prstGeom>
          <a:noFill/>
          <a:ln w="38100" cmpd="dbl">
            <a:solidFill>
              <a:srgbClr val="000080"/>
            </a:solidFill>
            <a:miter lim="800000"/>
            <a:headEnd/>
            <a:tailEnd/>
          </a:ln>
        </p:spPr>
      </p:pic>
      <p:pic>
        <p:nvPicPr>
          <p:cNvPr id="43017" name="Picture 9" descr="программа00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3850" y="476250"/>
            <a:ext cx="4105275" cy="5976938"/>
          </a:xfrm>
          <a:prstGeom prst="rect">
            <a:avLst/>
          </a:prstGeom>
          <a:noFill/>
          <a:ln w="57150">
            <a:solidFill>
              <a:srgbClr val="FFFF00"/>
            </a:solidFill>
            <a:miter lim="800000"/>
            <a:headEnd/>
            <a:tailEnd/>
          </a:ln>
        </p:spPr>
      </p:pic>
      <p:pic>
        <p:nvPicPr>
          <p:cNvPr id="43018" name="Picture 10" descr="программа00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87900" y="476250"/>
            <a:ext cx="3963988" cy="5927725"/>
          </a:xfrm>
          <a:prstGeom prst="rect">
            <a:avLst/>
          </a:prstGeom>
          <a:noFill/>
          <a:ln w="57150">
            <a:solidFill>
              <a:srgbClr val="FFFF00"/>
            </a:solidFill>
            <a:miter lim="800000"/>
            <a:headEnd/>
            <a:tailEnd/>
          </a:ln>
        </p:spPr>
      </p:pic>
      <p:pic>
        <p:nvPicPr>
          <p:cNvPr id="43019" name="Picture 11" descr="программа00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23850" y="404813"/>
            <a:ext cx="4103688" cy="6119812"/>
          </a:xfrm>
          <a:prstGeom prst="rect">
            <a:avLst/>
          </a:prstGeom>
          <a:noFill/>
          <a:ln w="57150">
            <a:solidFill>
              <a:srgbClr val="993300"/>
            </a:solidFill>
            <a:miter lim="800000"/>
            <a:headEnd/>
            <a:tailEnd/>
          </a:ln>
        </p:spPr>
      </p:pic>
      <p:pic>
        <p:nvPicPr>
          <p:cNvPr id="43020" name="Picture 12" descr="программа006"/>
          <p:cNvPicPr>
            <a:picLocks noChangeAspect="1" noChangeArrowheads="1"/>
          </p:cNvPicPr>
          <p:nvPr/>
        </p:nvPicPr>
        <p:blipFill>
          <a:blip r:embed="rId6"/>
          <a:srcRect b="15486"/>
          <a:stretch>
            <a:fillRect/>
          </a:stretch>
        </p:blipFill>
        <p:spPr bwMode="auto">
          <a:xfrm>
            <a:off x="4716463" y="404813"/>
            <a:ext cx="4103687" cy="6119812"/>
          </a:xfrm>
          <a:prstGeom prst="rect">
            <a:avLst/>
          </a:prstGeom>
          <a:noFill/>
          <a:ln w="57150">
            <a:solidFill>
              <a:srgbClr val="993300"/>
            </a:solidFill>
            <a:miter lim="800000"/>
            <a:headEnd/>
            <a:tailEnd/>
          </a:ln>
        </p:spPr>
      </p:pic>
      <p:pic>
        <p:nvPicPr>
          <p:cNvPr id="43021" name="Picture 13" descr="программа007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50825" y="260350"/>
            <a:ext cx="8642350" cy="6310313"/>
          </a:xfrm>
          <a:prstGeom prst="rect">
            <a:avLst/>
          </a:prstGeom>
          <a:noFill/>
          <a:ln w="38100">
            <a:solidFill>
              <a:srgbClr val="FF00FF"/>
            </a:solidFill>
            <a:miter lim="800000"/>
            <a:headEnd/>
            <a:tailEnd/>
          </a:ln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30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30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30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430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430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430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2000"/>
                                        <p:tgtEl>
                                          <p:spTgt spid="430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2" dur="2000"/>
                                        <p:tgtEl>
                                          <p:spTgt spid="430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3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2000"/>
                                        <p:tgtEl>
                                          <p:spTgt spid="430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0" dur="2000"/>
                                        <p:tgtEl>
                                          <p:spTgt spid="430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2000"/>
                                        <p:tgtEl>
                                          <p:spTgt spid="430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2000"/>
                                        <p:tgtEl>
                                          <p:spTgt spid="430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430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430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430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10" grpId="0"/>
      <p:bldP spid="43010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253536"/>
            <a:ext cx="8229600" cy="960886"/>
          </a:xfrm>
        </p:spPr>
        <p:txBody>
          <a:bodyPr/>
          <a:lstStyle/>
          <a:p>
            <a:pPr algn="ctr" eaLnBrk="1" hangingPunct="1">
              <a:defRPr/>
            </a:pPr>
            <a:r>
              <a:rPr lang="ru-RU" dirty="0" smtClean="0">
                <a:latin typeface="Comic Sans MS" pitchFamily="66" charset="0"/>
              </a:rPr>
              <a:t>Памятки здоровья</a:t>
            </a:r>
          </a:p>
        </p:txBody>
      </p:sp>
      <p:sp>
        <p:nvSpPr>
          <p:cNvPr id="61443" name="Rectangle 3"/>
          <p:cNvSpPr>
            <a:spLocks noGrp="1" noRot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ru-RU" dirty="0" smtClean="0"/>
          </a:p>
        </p:txBody>
      </p:sp>
      <p:pic>
        <p:nvPicPr>
          <p:cNvPr id="61444" name="Picture 4" descr="XL80293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01948" y="1643050"/>
            <a:ext cx="5994239" cy="479108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tx2">
                <a:lumMod val="9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21" name="Picture 5" descr="DSC05103"/>
          <p:cNvPicPr>
            <a:picLocks noChangeAspect="1" noChangeArrowheads="1"/>
          </p:cNvPicPr>
          <p:nvPr/>
        </p:nvPicPr>
        <p:blipFill>
          <a:blip r:embed="rId2" cstate="print"/>
          <a:srcRect t="15385"/>
          <a:stretch>
            <a:fillRect/>
          </a:stretch>
        </p:blipFill>
        <p:spPr bwMode="auto">
          <a:xfrm>
            <a:off x="3929058" y="3286124"/>
            <a:ext cx="4794099" cy="314324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tx2">
                <a:lumMod val="9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4820" name="Picture 4" descr="DSC0509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596" y="500042"/>
            <a:ext cx="4787900" cy="337502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tx2">
                <a:lumMod val="9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5429256" y="571480"/>
            <a:ext cx="3357586" cy="20002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err="1" smtClean="0">
                <a:solidFill>
                  <a:schemeClr val="tx2">
                    <a:lumMod val="90000"/>
                  </a:schemeClr>
                </a:solidFill>
                <a:latin typeface="Comic Sans MS" pitchFamily="66" charset="0"/>
              </a:rPr>
              <a:t>Физкультурно</a:t>
            </a:r>
            <a:r>
              <a:rPr lang="ru-RU" sz="2800" dirty="0" smtClean="0">
                <a:solidFill>
                  <a:schemeClr val="tx2">
                    <a:lumMod val="90000"/>
                  </a:schemeClr>
                </a:solidFill>
                <a:latin typeface="Comic Sans MS" pitchFamily="66" charset="0"/>
              </a:rPr>
              <a:t> – оздоровительные мероприятия </a:t>
            </a:r>
            <a:endParaRPr lang="ru-RU" sz="2800" dirty="0">
              <a:solidFill>
                <a:schemeClr val="tx2">
                  <a:lumMod val="90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14282" y="4214818"/>
            <a:ext cx="3500462" cy="22860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2">
                    <a:lumMod val="90000"/>
                  </a:schemeClr>
                </a:solidFill>
                <a:latin typeface="Comic Sans MS" pitchFamily="66" charset="0"/>
              </a:rPr>
              <a:t>«Для успешного преподавания в школе необходимо уравновешивать умственные и физические занятия».</a:t>
            </a:r>
          </a:p>
          <a:p>
            <a:pPr algn="r"/>
            <a:r>
              <a:rPr lang="ru-RU" sz="1600" i="1" dirty="0" smtClean="0">
                <a:solidFill>
                  <a:schemeClr val="tx2">
                    <a:lumMod val="90000"/>
                  </a:schemeClr>
                </a:solidFill>
                <a:latin typeface="Comic Sans MS" pitchFamily="66" charset="0"/>
              </a:rPr>
              <a:t>П.Ф. Лесгафт</a:t>
            </a:r>
            <a:endParaRPr lang="ru-RU" sz="1600" i="1" dirty="0">
              <a:solidFill>
                <a:schemeClr val="tx2">
                  <a:lumMod val="90000"/>
                </a:schemeClr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48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48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48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48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48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48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48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48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0.8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Литейная">
  <a:themeElements>
    <a:clrScheme name="Литейная">
      <a:dk1>
        <a:sysClr val="windowText" lastClr="000000"/>
      </a:dk1>
      <a:lt1>
        <a:sysClr val="window" lastClr="FFFFFF"/>
      </a:lt1>
      <a:dk2>
        <a:srgbClr val="676A55"/>
      </a:dk2>
      <a:lt2>
        <a:srgbClr val="EAEBDE"/>
      </a:lt2>
      <a:accent1>
        <a:srgbClr val="72A376"/>
      </a:accent1>
      <a:accent2>
        <a:srgbClr val="B0CCB0"/>
      </a:accent2>
      <a:accent3>
        <a:srgbClr val="A8CDD7"/>
      </a:accent3>
      <a:accent4>
        <a:srgbClr val="C0BEAF"/>
      </a:accent4>
      <a:accent5>
        <a:srgbClr val="CEC597"/>
      </a:accent5>
      <a:accent6>
        <a:srgbClr val="E8B7B7"/>
      </a:accent6>
      <a:hlink>
        <a:srgbClr val="DB5353"/>
      </a:hlink>
      <a:folHlink>
        <a:srgbClr val="903638"/>
      </a:folHlink>
    </a:clrScheme>
    <a:fontScheme name="Литейная">
      <a:maj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Литейная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80000"/>
              </a:schemeClr>
            </a:gs>
            <a:gs pos="62000">
              <a:schemeClr val="phClr">
                <a:tint val="30000"/>
                <a:satMod val="180000"/>
              </a:schemeClr>
            </a:gs>
            <a:gs pos="100000">
              <a:schemeClr val="phClr">
                <a:tint val="22000"/>
                <a:satMod val="18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58000"/>
                <a:satMod val="150000"/>
              </a:schemeClr>
            </a:gs>
            <a:gs pos="72000">
              <a:schemeClr val="phClr">
                <a:tint val="90000"/>
                <a:satMod val="135000"/>
              </a:schemeClr>
            </a:gs>
            <a:gs pos="100000">
              <a:schemeClr val="phClr">
                <a:tint val="8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80000"/>
            </a:schemeClr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000000"/>
            </a:lightRig>
          </a:scene3d>
          <a:sp3d prstMaterial="matte">
            <a:bevelT w="63500" h="635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5000"/>
                <a:satMod val="400000"/>
              </a:schemeClr>
            </a:gs>
            <a:gs pos="20000">
              <a:schemeClr val="phClr">
                <a:tint val="80000"/>
                <a:satMod val="355000"/>
              </a:schemeClr>
            </a:gs>
            <a:gs pos="100000">
              <a:schemeClr val="phClr">
                <a:tint val="95000"/>
                <a:shade val="55000"/>
                <a:satMod val="355000"/>
              </a:schemeClr>
            </a:gs>
          </a:gsLst>
          <a:path path="circle">
            <a:fillToRect l="67500" t="35000" r="32500" b="65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0"/>
                <a:satMod val="120000"/>
              </a:schemeClr>
              <a:schemeClr val="phClr">
                <a:tint val="70000"/>
                <a:satMod val="250000"/>
              </a:schemeClr>
            </a:duotone>
          </a:blip>
          <a:tile tx="0" ty="0" sx="50000" sy="50000" flip="none" algn="t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Foundry</Template>
  <TotalTime>43</TotalTime>
  <Words>147</Words>
  <Application>Microsoft Office PowerPoint</Application>
  <PresentationFormat>Экран (4:3)</PresentationFormat>
  <Paragraphs>42</Paragraphs>
  <Slides>15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Литейная</vt:lpstr>
      <vt:lpstr>«Реализация здоровьесберегающих технологий в группе продленного дня»</vt:lpstr>
      <vt:lpstr>Слайд 2</vt:lpstr>
      <vt:lpstr>Слайд 3</vt:lpstr>
      <vt:lpstr>Уроки здоровья</vt:lpstr>
      <vt:lpstr>Слайд 5</vt:lpstr>
      <vt:lpstr>Слайд 6</vt:lpstr>
      <vt:lpstr>Наше творчество</vt:lpstr>
      <vt:lpstr>Памятки здоровья</vt:lpstr>
      <vt:lpstr>Слайд 9</vt:lpstr>
      <vt:lpstr>Слайд 10</vt:lpstr>
      <vt:lpstr>Оформление уголка здоровья</vt:lpstr>
      <vt:lpstr>Слайд 12</vt:lpstr>
      <vt:lpstr>Работа с пословицами о здоровье</vt:lpstr>
      <vt:lpstr>Слайд 14</vt:lpstr>
      <vt:lpstr>Слайд 15</vt:lpstr>
    </vt:vector>
  </TitlesOfParts>
  <Company>Home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«Реализация здоровьесберегающих технологий в группе продленного дня»</dc:title>
  <dc:creator>Home</dc:creator>
  <cp:lastModifiedBy>Home</cp:lastModifiedBy>
  <cp:revision>6</cp:revision>
  <dcterms:created xsi:type="dcterms:W3CDTF">2011-01-25T14:48:29Z</dcterms:created>
  <dcterms:modified xsi:type="dcterms:W3CDTF">2011-01-25T15:33:38Z</dcterms:modified>
</cp:coreProperties>
</file>