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9" r:id="rId2"/>
    <p:sldId id="262" r:id="rId3"/>
    <p:sldId id="264" r:id="rId4"/>
    <p:sldId id="260" r:id="rId5"/>
    <p:sldId id="265" r:id="rId6"/>
    <p:sldId id="266" r:id="rId7"/>
    <p:sldId id="267" r:id="rId8"/>
    <p:sldId id="268" r:id="rId9"/>
    <p:sldId id="271" r:id="rId10"/>
    <p:sldId id="272" r:id="rId11"/>
    <p:sldId id="273" r:id="rId12"/>
    <p:sldId id="278" r:id="rId13"/>
    <p:sldId id="274" r:id="rId14"/>
    <p:sldId id="279" r:id="rId15"/>
    <p:sldId id="280" r:id="rId16"/>
    <p:sldId id="281" r:id="rId17"/>
    <p:sldId id="282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580" autoAdjust="0"/>
    <p:restoredTop sz="94660"/>
  </p:normalViewPr>
  <p:slideViewPr>
    <p:cSldViewPr>
      <p:cViewPr>
        <p:scale>
          <a:sx n="70" d="100"/>
          <a:sy n="70" d="100"/>
        </p:scale>
        <p:origin x="-924" y="-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03F5E-2CFA-4099-AC29-DC0BA4AA284E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4A1F6-5761-42E4-8E82-5B5EEC1DCF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90CFBA-E518-4126-8471-ACB47B751AD5}" type="slidenum">
              <a:rPr lang="ru-RU"/>
              <a:pPr/>
              <a:t>6</a:t>
            </a:fld>
            <a:endParaRPr lang="ru-RU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</a:t>
            </a:r>
          </a:p>
          <a:p>
            <a:pPr eaLnBrk="1" hangingPunct="1">
              <a:defRPr/>
            </a:pPr>
            <a:endParaRPr lang="ru-RU" b="1" smtClean="0"/>
          </a:p>
          <a:p>
            <a:pPr eaLnBrk="1" hangingPunct="1">
              <a:defRPr/>
            </a:pPr>
            <a:endParaRPr lang="ru-RU" b="1" smtClean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2F7390-CEC7-45FF-9949-BCF6D2C8D2EC}" type="slidenum">
              <a:rPr lang="ru-RU"/>
              <a:pPr/>
              <a:t>7</a:t>
            </a:fld>
            <a:endParaRPr lang="ru-RU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b="1" dirty="0" smtClean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2F7390-CEC7-45FF-9949-BCF6D2C8D2EC}" type="slidenum">
              <a:rPr lang="ru-RU"/>
              <a:pPr/>
              <a:t>8</a:t>
            </a:fld>
            <a:endParaRPr lang="ru-RU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b="1" smtClean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2F7390-CEC7-45FF-9949-BCF6D2C8D2EC}" type="slidenum">
              <a:rPr lang="ru-RU"/>
              <a:pPr/>
              <a:t>9</a:t>
            </a:fld>
            <a:endParaRPr lang="ru-RU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b="1" smtClean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2F7390-CEC7-45FF-9949-BCF6D2C8D2EC}" type="slidenum">
              <a:rPr lang="ru-RU"/>
              <a:pPr/>
              <a:t>10</a:t>
            </a:fld>
            <a:endParaRPr lang="ru-RU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b="1" smtClean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Redtitl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038601"/>
            <a:ext cx="6324600" cy="609600"/>
          </a:xfrm>
        </p:spPr>
        <p:txBody>
          <a:bodyPr/>
          <a:lstStyle>
            <a:lvl1pPr algn="r">
              <a:defRPr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5867400" cy="609600"/>
          </a:xfrm>
        </p:spPr>
        <p:txBody>
          <a:bodyPr/>
          <a:lstStyle>
            <a:lvl1pPr marL="0" indent="0" algn="r">
              <a:buNone/>
              <a:defRPr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26DBF-CB4E-4500-8CF8-95D7F814A041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0810-1821-4931-96DD-F4461ED6AD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26DBF-CB4E-4500-8CF8-95D7F814A041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0810-1821-4931-96DD-F4461ED6AD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26DBF-CB4E-4500-8CF8-95D7F814A041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0810-1821-4931-96DD-F4461ED6AD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26DBF-CB4E-4500-8CF8-95D7F814A041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0810-1821-4931-96DD-F4461ED6AD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26DBF-CB4E-4500-8CF8-95D7F814A041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0810-1821-4931-96DD-F4461ED6AD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26DBF-CB4E-4500-8CF8-95D7F814A041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0810-1821-4931-96DD-F4461ED6AD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26DBF-CB4E-4500-8CF8-95D7F814A041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0810-1821-4931-96DD-F4461ED6AD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26DBF-CB4E-4500-8CF8-95D7F814A041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0810-1821-4931-96DD-F4461ED6AD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26DBF-CB4E-4500-8CF8-95D7F814A041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0810-1821-4931-96DD-F4461ED6AD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26DBF-CB4E-4500-8CF8-95D7F814A041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0810-1821-4931-96DD-F4461ED6AD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26DBF-CB4E-4500-8CF8-95D7F814A041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0810-1821-4931-96DD-F4461ED6AD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Redslide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26DBF-CB4E-4500-8CF8-95D7F814A041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60810-1821-4931-96DD-F4461ED6AD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4400" b="1" kern="1200" smtClean="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1142984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Окружность</a:t>
            </a:r>
            <a:br>
              <a:rPr lang="ru-RU" dirty="0" smtClean="0"/>
            </a:br>
            <a:r>
              <a:rPr lang="ru-RU" dirty="0" smtClean="0"/>
              <a:t>геометрия</a:t>
            </a:r>
            <a:br>
              <a:rPr lang="ru-RU" dirty="0" smtClean="0"/>
            </a:br>
            <a:r>
              <a:rPr lang="ru-RU" dirty="0" smtClean="0"/>
              <a:t>7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7024710" cy="127636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Приготовила</a:t>
            </a:r>
            <a:r>
              <a:rPr lang="ru-RU" dirty="0" smtClean="0"/>
              <a:t>: </a:t>
            </a:r>
          </a:p>
          <a:p>
            <a:r>
              <a:rPr lang="ru-RU" dirty="0" smtClean="0"/>
              <a:t>Кабуркина М. Н.</a:t>
            </a:r>
          </a:p>
          <a:p>
            <a:r>
              <a:rPr lang="ru-RU" dirty="0" smtClean="0"/>
              <a:t>учитель МОУ «СОШ №45 г. Чебоксары»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1295400" y="838200"/>
            <a:ext cx="2286000" cy="2209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•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971800" y="2590800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•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981200" y="612775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•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214810" y="609600"/>
            <a:ext cx="414340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endParaRPr lang="ru-RU" sz="2400" b="1" dirty="0" smtClean="0">
              <a:solidFill>
                <a:srgbClr val="FF0066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СК, КА, АМ, ВМ, СВ </a:t>
            </a:r>
            <a:r>
              <a:rPr lang="ru-RU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 дуги.</a:t>
            </a:r>
          </a:p>
          <a:p>
            <a:pPr>
              <a:defRPr/>
            </a:pPr>
            <a:endParaRPr lang="ru-RU" sz="2400" b="1" dirty="0">
              <a:solidFill>
                <a:srgbClr val="FF0066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endParaRPr lang="ru-RU" sz="2400" b="1" dirty="0" smtClean="0">
              <a:solidFill>
                <a:srgbClr val="FF0066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endParaRPr lang="ru-RU" sz="2400" b="1" dirty="0" smtClean="0">
              <a:solidFill>
                <a:srgbClr val="FF0066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endParaRPr lang="ru-RU" sz="2400" b="1" dirty="0">
              <a:solidFill>
                <a:srgbClr val="FF0066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СА, СМ, КМ, КВ, АВ </a:t>
            </a:r>
            <a:r>
              <a:rPr lang="ru-RU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 тоже дуги.</a:t>
            </a:r>
          </a:p>
          <a:p>
            <a:pPr>
              <a:defRPr/>
            </a:pPr>
            <a:endParaRPr lang="ru-RU" sz="2400" b="1" dirty="0">
              <a:solidFill>
                <a:srgbClr val="FF0066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endParaRPr lang="ru-RU" sz="2400" b="1" dirty="0" smtClean="0">
              <a:solidFill>
                <a:srgbClr val="FF0066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endParaRPr lang="ru-RU" sz="2400" b="1" dirty="0">
              <a:solidFill>
                <a:srgbClr val="FF0066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endParaRPr lang="ru-RU" sz="2400" b="1" dirty="0" smtClean="0">
              <a:solidFill>
                <a:srgbClr val="FF0066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1143000" y="1755775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•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2590800" y="2743200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•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3429000" y="1755775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•</a:t>
            </a:r>
          </a:p>
        </p:txBody>
      </p:sp>
      <p:sp>
        <p:nvSpPr>
          <p:cNvPr id="5135" name="Rectangle 18"/>
          <p:cNvSpPr>
            <a:spLocks noChangeArrowheads="1"/>
          </p:cNvSpPr>
          <p:nvPr/>
        </p:nvSpPr>
        <p:spPr bwMode="auto">
          <a:xfrm>
            <a:off x="5029200" y="460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 b="1"/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2057400" y="1828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</a:t>
            </a:r>
          </a:p>
        </p:txBody>
      </p:sp>
      <p:sp>
        <p:nvSpPr>
          <p:cNvPr id="16418" name="Rectangle 34"/>
          <p:cNvSpPr>
            <a:spLocks noChangeArrowheads="1"/>
          </p:cNvSpPr>
          <p:nvPr/>
        </p:nvSpPr>
        <p:spPr bwMode="auto">
          <a:xfrm>
            <a:off x="914400" y="18288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</a:t>
            </a:r>
          </a:p>
        </p:txBody>
      </p:sp>
      <p:sp>
        <p:nvSpPr>
          <p:cNvPr id="16419" name="Rectangle 35"/>
          <p:cNvSpPr>
            <a:spLocks noChangeArrowheads="1"/>
          </p:cNvSpPr>
          <p:nvPr/>
        </p:nvSpPr>
        <p:spPr bwMode="auto">
          <a:xfrm>
            <a:off x="2133600" y="3810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</a:t>
            </a:r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2667000" y="304800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</a:t>
            </a:r>
          </a:p>
        </p:txBody>
      </p:sp>
      <p:sp>
        <p:nvSpPr>
          <p:cNvPr id="16421" name="Rectangle 37"/>
          <p:cNvSpPr>
            <a:spLocks noChangeArrowheads="1"/>
          </p:cNvSpPr>
          <p:nvPr/>
        </p:nvSpPr>
        <p:spPr bwMode="auto">
          <a:xfrm>
            <a:off x="3200400" y="27432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А</a:t>
            </a:r>
          </a:p>
        </p:txBody>
      </p:sp>
      <p:sp>
        <p:nvSpPr>
          <p:cNvPr id="16422" name="Rectangle 38"/>
          <p:cNvSpPr>
            <a:spLocks noChangeArrowheads="1"/>
          </p:cNvSpPr>
          <p:nvPr/>
        </p:nvSpPr>
        <p:spPr bwMode="auto">
          <a:xfrm>
            <a:off x="3657600" y="17526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</a:t>
            </a:r>
          </a:p>
        </p:txBody>
      </p:sp>
      <p:pic>
        <p:nvPicPr>
          <p:cNvPr id="16" name="Picture 26" descr="Ow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714752"/>
            <a:ext cx="186372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allAtOnce" animBg="1"/>
      <p:bldP spid="16389" grpId="0"/>
      <p:bldP spid="16390" grpId="0"/>
      <p:bldP spid="16392" grpId="0"/>
      <p:bldP spid="16394" grpId="0"/>
      <p:bldP spid="16419" grpId="0"/>
      <p:bldP spid="16420" grpId="0"/>
      <p:bldP spid="16421" grpId="0"/>
      <p:bldP spid="164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>Из истории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115328" cy="5216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000" dirty="0" smtClean="0"/>
              <a:t>Самая совершенная линия – окружность. ( Аристотель)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dirty="0" smtClean="0"/>
              <a:t>Самый важный элемент окружности – радиус. (Вавилоняне и древние индейцы )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dirty="0" smtClean="0"/>
              <a:t>Радиус (</a:t>
            </a:r>
            <a:r>
              <a:rPr lang="ru-RU" sz="2000" dirty="0" err="1" smtClean="0"/>
              <a:t>латин</a:t>
            </a:r>
            <a:r>
              <a:rPr lang="ru-RU" sz="2000" dirty="0" smtClean="0"/>
              <a:t>.) – луч, употребляли римские поэты Овидий и Вергилий. Евклид говорил «прямая из центра».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dirty="0" smtClean="0"/>
              <a:t>Термин «радиус» впервые в «Геометрии» 1569г. ввел французский ученый </a:t>
            </a:r>
            <a:r>
              <a:rPr lang="ru-RU" sz="2000" dirty="0" err="1" smtClean="0"/>
              <a:t>Рамус</a:t>
            </a:r>
            <a:r>
              <a:rPr lang="ru-RU" sz="2000" dirty="0" smtClean="0"/>
              <a:t>. 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dirty="0" smtClean="0"/>
              <a:t>11 век римский автор Боэций «Искусство геометрии» впервые ввел термин – полудиаметр.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dirty="0" smtClean="0"/>
              <a:t>Хорда (греч.) – струна, ввели в Европе 12-13 век.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000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sz="2000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7"/>
            <a:ext cx="8229600" cy="3071834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7030A0"/>
                </a:solidFill>
              </a:rPr>
              <a:t>Некоторые определения: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Отрезок, соединяющий центр с какой-либо точкой на окружности называется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радиусом.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Отрезок, соединяющий две точки окружности, называется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хордой.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</a:rPr>
              <a:t>Хорда, проходящая через центр окружности, называется </a:t>
            </a:r>
            <a:r>
              <a:rPr lang="ru-RU" sz="2400" b="1" dirty="0" smtClean="0">
                <a:solidFill>
                  <a:srgbClr val="FF0000"/>
                </a:solidFill>
              </a:rPr>
              <a:t>диаметром</a:t>
            </a:r>
            <a:r>
              <a:rPr lang="ru-RU" sz="2400" b="1" dirty="0" smtClean="0">
                <a:solidFill>
                  <a:schemeClr val="tx1"/>
                </a:solidFill>
              </a:rPr>
              <a:t> окружности.</a:t>
            </a:r>
          </a:p>
          <a:p>
            <a:pPr marL="514350" indent="-514350">
              <a:buFont typeface="+mj-lt"/>
              <a:buAutoNum type="arabicPeriod"/>
            </a:pPr>
            <a:endParaRPr lang="ru-RU" sz="2400" b="1" dirty="0" smtClean="0">
              <a:solidFill>
                <a:srgbClr val="FF0066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514350" indent="-514350">
              <a:buNone/>
            </a:pPr>
            <a:endParaRPr lang="ru-RU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№1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В окружности проведены два диаметра </a:t>
            </a:r>
            <a:r>
              <a:rPr lang="en-US" dirty="0" smtClean="0">
                <a:solidFill>
                  <a:srgbClr val="C00000"/>
                </a:solidFill>
              </a:rPr>
              <a:t>AD </a:t>
            </a:r>
            <a:r>
              <a:rPr lang="ru-RU" dirty="0" smtClean="0">
                <a:solidFill>
                  <a:srgbClr val="C00000"/>
                </a:solidFill>
              </a:rPr>
              <a:t>и</a:t>
            </a:r>
            <a:r>
              <a:rPr lang="en-US" dirty="0" smtClean="0">
                <a:solidFill>
                  <a:srgbClr val="C00000"/>
                </a:solidFill>
              </a:rPr>
              <a:t> BC</a:t>
            </a:r>
            <a:r>
              <a:rPr lang="ru-RU" dirty="0" smtClean="0">
                <a:solidFill>
                  <a:srgbClr val="C00000"/>
                </a:solidFill>
              </a:rPr>
              <a:t>. Докажите, что хорды</a:t>
            </a:r>
            <a:r>
              <a:rPr lang="en-US" dirty="0" smtClean="0">
                <a:solidFill>
                  <a:srgbClr val="C00000"/>
                </a:solidFill>
              </a:rPr>
              <a:t> AC </a:t>
            </a:r>
            <a:r>
              <a:rPr lang="ru-RU" dirty="0" smtClean="0">
                <a:solidFill>
                  <a:srgbClr val="C00000"/>
                </a:solidFill>
              </a:rPr>
              <a:t>и</a:t>
            </a:r>
            <a:r>
              <a:rPr lang="en-US" dirty="0" smtClean="0">
                <a:solidFill>
                  <a:srgbClr val="C00000"/>
                </a:solidFill>
              </a:rPr>
              <a:t> BD</a:t>
            </a:r>
            <a:r>
              <a:rPr lang="ru-RU" dirty="0" smtClean="0">
                <a:solidFill>
                  <a:srgbClr val="C00000"/>
                </a:solidFill>
              </a:rPr>
              <a:t> равны.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9969" y="2071678"/>
            <a:ext cx="3346693" cy="3271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Творческое задание 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36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На окружности начертите 4 равные хорды.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Творческое задание 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36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На окружности начертите 4 равные хорды.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071678"/>
            <a:ext cx="307183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Творческое задание 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36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На окружности начертите 4 равные хорды.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7" name="Содержимое 6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000240"/>
            <a:ext cx="3000396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Творческое задание №1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43372" y="1600200"/>
            <a:ext cx="4543428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Доказательство построения.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Треугольники </a:t>
            </a:r>
            <a:r>
              <a:rPr lang="en-US" dirty="0" smtClean="0">
                <a:solidFill>
                  <a:schemeClr val="tx1"/>
                </a:solidFill>
              </a:rPr>
              <a:t>AOB, BOC, COD </a:t>
            </a:r>
            <a:r>
              <a:rPr lang="ru-RU" dirty="0" smtClean="0">
                <a:solidFill>
                  <a:schemeClr val="tx1"/>
                </a:solidFill>
              </a:rPr>
              <a:t>и</a:t>
            </a:r>
            <a:r>
              <a:rPr lang="en-US" dirty="0" smtClean="0">
                <a:solidFill>
                  <a:schemeClr val="tx1"/>
                </a:solidFill>
              </a:rPr>
              <a:t>  AOD</a:t>
            </a:r>
            <a:r>
              <a:rPr lang="ru-RU" dirty="0" smtClean="0">
                <a:solidFill>
                  <a:schemeClr val="tx1"/>
                </a:solidFill>
              </a:rPr>
              <a:t> равны по первому признаку равенства треугольников. Поэтому </a:t>
            </a:r>
            <a:r>
              <a:rPr lang="en-US" dirty="0" smtClean="0">
                <a:solidFill>
                  <a:schemeClr val="tx1"/>
                </a:solidFill>
              </a:rPr>
              <a:t>AB=BC=CD=DA</a:t>
            </a:r>
            <a:r>
              <a:rPr lang="ru-RU" dirty="0" smtClean="0">
                <a:solidFill>
                  <a:schemeClr val="tx1"/>
                </a:solidFill>
              </a:rPr>
              <a:t>.   </a:t>
            </a:r>
          </a:p>
          <a:p>
            <a:pPr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7" name="Содержимое 6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47550" y="2534258"/>
            <a:ext cx="2857899" cy="2657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№2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В окружности хорды </a:t>
            </a:r>
            <a:r>
              <a:rPr lang="en-US" dirty="0" smtClean="0">
                <a:solidFill>
                  <a:srgbClr val="C00000"/>
                </a:solidFill>
              </a:rPr>
              <a:t>AD</a:t>
            </a:r>
            <a:r>
              <a:rPr lang="ru-RU" dirty="0" smtClean="0">
                <a:solidFill>
                  <a:srgbClr val="C00000"/>
                </a:solidFill>
              </a:rPr>
              <a:t> и</a:t>
            </a:r>
            <a:r>
              <a:rPr lang="en-US" dirty="0" smtClean="0">
                <a:solidFill>
                  <a:srgbClr val="C00000"/>
                </a:solidFill>
              </a:rPr>
              <a:t> BD</a:t>
            </a:r>
            <a:r>
              <a:rPr lang="ru-RU" dirty="0" smtClean="0">
                <a:solidFill>
                  <a:srgbClr val="C00000"/>
                </a:solidFill>
              </a:rPr>
              <a:t> равны.                 </a:t>
            </a:r>
            <a:r>
              <a:rPr lang="en-US" dirty="0" smtClean="0">
                <a:solidFill>
                  <a:srgbClr val="C00000"/>
                </a:solidFill>
              </a:rPr>
              <a:t>AB</a:t>
            </a:r>
            <a:r>
              <a:rPr lang="ru-RU" dirty="0" smtClean="0">
                <a:solidFill>
                  <a:srgbClr val="C00000"/>
                </a:solidFill>
              </a:rPr>
              <a:t> является диаметром. Найдите угол </a:t>
            </a:r>
            <a:r>
              <a:rPr lang="en-US" dirty="0" smtClean="0">
                <a:solidFill>
                  <a:srgbClr val="C00000"/>
                </a:solidFill>
              </a:rPr>
              <a:t>AOD.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000240"/>
            <a:ext cx="3931267" cy="3395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 уроке вспомнили основные элементы окружности и дали определение к ним;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Рассмотрели задачи по предыдущим темам вместе с темой «Окружность»;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Использовали оригами на уроке геометрии как вспомогательный материал.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7467600" cy="13573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Тема урока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solidFill>
                  <a:schemeClr val="accent2">
                    <a:lumMod val="50000"/>
                  </a:schemeClr>
                </a:solidFill>
              </a:rPr>
              <a:t>Название фигуры, у которой нет ни начала, ни конца, зато есть длина.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img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857496"/>
            <a:ext cx="692948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на дом: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mtClean="0"/>
              <a:t>Читать п.21, </a:t>
            </a:r>
            <a:r>
              <a:rPr lang="ru-RU" dirty="0" smtClean="0"/>
              <a:t>№143, №144, задачу:</a:t>
            </a:r>
          </a:p>
          <a:p>
            <a:pPr>
              <a:buNone/>
            </a:pPr>
            <a:r>
              <a:rPr lang="ru-RU" sz="1800" dirty="0" smtClean="0"/>
              <a:t>Начертите окружность радиусом 6 см. Отметьте на окружности т.</a:t>
            </a:r>
            <a:r>
              <a:rPr lang="en-US" sz="1800" dirty="0" smtClean="0"/>
              <a:t> A, B, K, P, M, N, O</a:t>
            </a:r>
            <a:r>
              <a:rPr lang="ru-RU" sz="1800" dirty="0" smtClean="0"/>
              <a:t> так, чтобы были:</a:t>
            </a:r>
          </a:p>
          <a:p>
            <a:pPr lvl="4" indent="-342900">
              <a:buFont typeface="+mj-lt"/>
              <a:buAutoNum type="alphaLcParenR"/>
            </a:pPr>
            <a:r>
              <a:rPr lang="ru-RU" sz="2400" dirty="0" smtClean="0"/>
              <a:t> </a:t>
            </a:r>
            <a:r>
              <a:rPr lang="en-US" sz="2400" dirty="0" smtClean="0"/>
              <a:t>AK</a:t>
            </a:r>
            <a:r>
              <a:rPr lang="ru-RU" sz="2400" dirty="0" smtClean="0"/>
              <a:t>-хорда;</a:t>
            </a:r>
          </a:p>
          <a:p>
            <a:pPr lvl="4" indent="-342900">
              <a:buFont typeface="+mj-lt"/>
              <a:buAutoNum type="alphaLcParenR"/>
            </a:pPr>
            <a:r>
              <a:rPr lang="ru-RU" sz="2400" dirty="0" smtClean="0"/>
              <a:t> </a:t>
            </a:r>
            <a:r>
              <a:rPr lang="en-US" sz="2400" dirty="0" smtClean="0"/>
              <a:t>KM</a:t>
            </a:r>
            <a:r>
              <a:rPr lang="ru-RU" sz="2400" dirty="0" smtClean="0"/>
              <a:t>-хорда;</a:t>
            </a:r>
          </a:p>
          <a:p>
            <a:pPr lvl="4" indent="-342900">
              <a:buFont typeface="+mj-lt"/>
              <a:buAutoNum type="alphaLcParenR"/>
            </a:pPr>
            <a:r>
              <a:rPr lang="ru-RU" sz="2400" dirty="0" smtClean="0"/>
              <a:t> </a:t>
            </a:r>
            <a:r>
              <a:rPr lang="en-US" sz="2400" dirty="0" smtClean="0"/>
              <a:t>OM</a:t>
            </a:r>
            <a:r>
              <a:rPr lang="ru-RU" sz="2400" dirty="0" smtClean="0"/>
              <a:t>-радиус;</a:t>
            </a:r>
          </a:p>
          <a:p>
            <a:pPr lvl="4" indent="-342900">
              <a:buFont typeface="+mj-lt"/>
              <a:buAutoNum type="alphaLcParenR"/>
            </a:pPr>
            <a:r>
              <a:rPr lang="en-US" sz="2400" dirty="0" smtClean="0"/>
              <a:t> KB</a:t>
            </a:r>
            <a:r>
              <a:rPr lang="ru-RU" sz="2400" dirty="0" smtClean="0"/>
              <a:t>-диаметр;</a:t>
            </a:r>
          </a:p>
          <a:p>
            <a:pPr lvl="4" indent="-342900">
              <a:buFont typeface="+mj-lt"/>
              <a:buAutoNum type="alphaLcParenR"/>
            </a:pPr>
            <a:r>
              <a:rPr lang="en-US" sz="2400" dirty="0" smtClean="0"/>
              <a:t> BP</a:t>
            </a:r>
            <a:r>
              <a:rPr lang="ru-RU" sz="2400" dirty="0" smtClean="0"/>
              <a:t>-хорда;</a:t>
            </a:r>
          </a:p>
          <a:p>
            <a:pPr lvl="4" indent="-342900">
              <a:buFont typeface="+mj-lt"/>
              <a:buAutoNum type="alphaLcParenR"/>
            </a:pPr>
            <a:r>
              <a:rPr lang="en-US" sz="2400" dirty="0" smtClean="0"/>
              <a:t> NK</a:t>
            </a:r>
            <a:r>
              <a:rPr lang="ru-RU" sz="2400" dirty="0" smtClean="0"/>
              <a:t>-хорда;</a:t>
            </a:r>
          </a:p>
          <a:p>
            <a:pPr lvl="4" indent="-342900">
              <a:buFont typeface="+mj-lt"/>
              <a:buAutoNum type="alphaLcParenR"/>
            </a:pPr>
            <a:r>
              <a:rPr lang="en-US" sz="2400" dirty="0" smtClean="0"/>
              <a:t> AB</a:t>
            </a:r>
            <a:r>
              <a:rPr lang="ru-RU" sz="2400" dirty="0" smtClean="0"/>
              <a:t>-хорда;</a:t>
            </a:r>
          </a:p>
          <a:p>
            <a:pPr lvl="4" indent="-342900">
              <a:buFont typeface="+mj-lt"/>
              <a:buAutoNum type="alphaLcParenR"/>
            </a:pPr>
            <a:r>
              <a:rPr lang="en-US" sz="2400" dirty="0" smtClean="0"/>
              <a:t> NP</a:t>
            </a:r>
            <a:r>
              <a:rPr lang="ru-RU" sz="2400" dirty="0" smtClean="0"/>
              <a:t>-диаметр.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6" descr="Ow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785794"/>
            <a:ext cx="186372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19" name="AutoShape 23"/>
          <p:cNvSpPr>
            <a:spLocks noChangeArrowheads="1"/>
          </p:cNvSpPr>
          <p:nvPr/>
        </p:nvSpPr>
        <p:spPr bwMode="auto">
          <a:xfrm rot="628687">
            <a:off x="3664537" y="1050019"/>
            <a:ext cx="2305050" cy="2016125"/>
          </a:xfrm>
          <a:prstGeom prst="cloudCallout">
            <a:avLst>
              <a:gd name="adj1" fmla="val -79644"/>
              <a:gd name="adj2" fmla="val 2236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400" b="1" i="1" dirty="0">
                <a:solidFill>
                  <a:srgbClr val="FF3300"/>
                </a:solidFill>
              </a:rPr>
              <a:t>Ответ верный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4071942"/>
            <a:ext cx="7715304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rgbClr val="C00000"/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/>
                <a:solidFill>
                  <a:schemeClr val="accent3"/>
                </a:solidFill>
                <a:effectLst/>
              </a:rPr>
              <a:t>Окружность</a:t>
            </a:r>
            <a:endParaRPr lang="ru-RU" sz="60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9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29600" cy="3143273"/>
          </a:xfrm>
        </p:spPr>
        <p:txBody>
          <a:bodyPr>
            <a:normAutofit fontScale="925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dirty="0" smtClean="0"/>
              <a:t>Систематизировать знания учащихся по теме окружность и ее элементы;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/>
              <a:t>Отработка навыка решения задач по теме «Окружность»;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/>
              <a:t>Совершенствование навыка решения задач по теме «Признаки равенства треугольников» и «Равнобедренный треугольник»;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/>
              <a:t>Содействие развитию у учеников умения общаться, работать в команде;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/>
              <a:t>Приобретение навыков исследовательской работы.</a:t>
            </a:r>
          </a:p>
          <a:p>
            <a:pPr marL="457200" indent="-457200" algn="just">
              <a:buNone/>
            </a:pP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F:\окружность-урок\апр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4429132"/>
            <a:ext cx="164782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2600" dirty="0" smtClean="0"/>
              <a:t>Вокруг нас много круглых предметов. Попробуйте ответить на вопрос, что случится, если в один прекрасный момент исчезнут все круги. Казалось бы – пусть все будет квадратным. Разве нельзя прожить без круглых труб, а к квадратным колесам можно привыкнуть. Оказывается, что это не так. Вспомните, как вы раньше рисовали окружность, брали какой – то круглый предмет и обводили его. Представьте себе, что надо нарисовать десять разных кругов. Нельзя же брать десять разных тарелок. Какой выход? Для построения таких геометрических фигур существует специальный инструмент. Слово </a:t>
            </a:r>
            <a:r>
              <a:rPr lang="ru-RU" sz="2600" dirty="0" smtClean="0">
                <a:solidFill>
                  <a:srgbClr val="FF0000"/>
                </a:solidFill>
              </a:rPr>
              <a:t>«циркус» </a:t>
            </a:r>
            <a:r>
              <a:rPr lang="ru-RU" sz="2600" dirty="0" smtClean="0"/>
              <a:t>в переводе с латинского означает </a:t>
            </a:r>
            <a:r>
              <a:rPr lang="ru-RU" sz="2600" dirty="0" smtClean="0">
                <a:solidFill>
                  <a:srgbClr val="FF0000"/>
                </a:solidFill>
              </a:rPr>
              <a:t>«круг». </a:t>
            </a:r>
            <a:r>
              <a:rPr lang="ru-RU" sz="2600" dirty="0" smtClean="0"/>
              <a:t>В любом месте на плоскости поставим точку. Установим ножку циркуля с иглой в точку О, а ножку циркуля с грифелем будем вращать вокруг этой точки. Тогда грифель опишет замкнутую линию. Её называют </a:t>
            </a:r>
            <a:r>
              <a:rPr lang="ru-RU" sz="2600" dirty="0" smtClean="0">
                <a:solidFill>
                  <a:srgbClr val="FF0000"/>
                </a:solidFill>
              </a:rPr>
              <a:t>окружностью</a:t>
            </a:r>
            <a:r>
              <a:rPr lang="ru-RU" sz="26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 </a:t>
            </a:r>
            <a:r>
              <a:rPr lang="ru-RU" sz="5400" b="1" i="1" dirty="0" smtClean="0"/>
              <a:t>Окружность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eaLnBrk="1" hangingPunct="1"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Множество точек плоскости, удаленных от данной точки на данное расстояние называется 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окружностью.</a:t>
            </a:r>
          </a:p>
          <a:p>
            <a:pPr eaLnBrk="1" hangingPunct="1">
              <a:buNone/>
              <a:defRPr/>
            </a:pPr>
            <a:endParaRPr lang="ru-RU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None/>
              <a:defRPr/>
            </a:pPr>
            <a:endParaRPr lang="ru-RU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Отрезок, соединяющий центр с какой-либо точкой на окружности называется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 радиусом.</a:t>
            </a:r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5715000" y="1676400"/>
            <a:ext cx="2667000" cy="2590800"/>
          </a:xfrm>
          <a:prstGeom prst="ellipse">
            <a:avLst/>
          </a:prstGeom>
          <a:solidFill>
            <a:schemeClr val="accent1"/>
          </a:solidFill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•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7010400" y="25146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ru-RU" b="1"/>
              <a:t>А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8458200" y="25908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ru-RU" b="1"/>
              <a:t>В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8229600" y="2743200"/>
            <a:ext cx="263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•</a:t>
            </a:r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 flipV="1">
            <a:off x="7010400" y="2926081"/>
            <a:ext cx="1419252" cy="4571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6400800" y="48006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АВ - радиус</a:t>
            </a: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5867400" y="5257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ru-RU" b="1">
              <a:solidFill>
                <a:srgbClr val="FF0066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107" name="Rectangle 18"/>
          <p:cNvSpPr>
            <a:spLocks noChangeArrowheads="1"/>
          </p:cNvSpPr>
          <p:nvPr/>
        </p:nvSpPr>
        <p:spPr bwMode="auto">
          <a:xfrm>
            <a:off x="6096000" y="5257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endParaRPr lang="ru-RU" b="1"/>
          </a:p>
        </p:txBody>
      </p:sp>
      <p:sp>
        <p:nvSpPr>
          <p:cNvPr id="4108" name="Rectangle 19"/>
          <p:cNvSpPr>
            <a:spLocks noChangeArrowheads="1"/>
          </p:cNvSpPr>
          <p:nvPr/>
        </p:nvSpPr>
        <p:spPr bwMode="auto">
          <a:xfrm>
            <a:off x="6477000" y="5334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5943600" y="5257800"/>
            <a:ext cx="2468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•</a:t>
            </a:r>
            <a:r>
              <a:rPr lang="ru-RU" b="1"/>
              <a:t>А</a:t>
            </a:r>
            <a:r>
              <a:rPr lang="ru-RU"/>
              <a:t>- центр окружности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5" grpId="0" build="allAtOnce" animBg="1"/>
      <p:bldP spid="6156" grpId="0"/>
      <p:bldP spid="6159" grpId="0" animBg="1"/>
      <p:bldP spid="6160" grpId="0"/>
      <p:bldP spid="61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1295400" y="838200"/>
            <a:ext cx="2286000" cy="22098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•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971800" y="2590800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•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981200" y="612775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•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357686" y="857232"/>
            <a:ext cx="385765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Отрезок, соединяющий две точки окружности, называется </a:t>
            </a: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хордой</a:t>
            </a:r>
            <a:r>
              <a:rPr lang="ru-RU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endParaRPr lang="ru-RU" sz="2800" b="1" dirty="0">
              <a:solidFill>
                <a:srgbClr val="FF0066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2590800" y="2743200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•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3429000" y="1755775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•</a:t>
            </a:r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3124200" y="1981200"/>
            <a:ext cx="457200" cy="838200"/>
          </a:xfrm>
          <a:prstGeom prst="line">
            <a:avLst/>
          </a:prstGeom>
          <a:noFill/>
          <a:ln w="28575">
            <a:solidFill>
              <a:srgbClr val="99FF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 flipV="1">
            <a:off x="2133600" y="838200"/>
            <a:ext cx="1447800" cy="1143000"/>
          </a:xfrm>
          <a:prstGeom prst="line">
            <a:avLst/>
          </a:prstGeom>
          <a:noFill/>
          <a:ln w="28575">
            <a:solidFill>
              <a:srgbClr val="99FF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5" name="Rectangle 18"/>
          <p:cNvSpPr>
            <a:spLocks noChangeArrowheads="1"/>
          </p:cNvSpPr>
          <p:nvPr/>
        </p:nvSpPr>
        <p:spPr bwMode="auto">
          <a:xfrm>
            <a:off x="5029200" y="460375"/>
            <a:ext cx="261463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400" b="1"/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2057400" y="1828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</a:t>
            </a:r>
          </a:p>
        </p:txBody>
      </p:sp>
      <p:sp>
        <p:nvSpPr>
          <p:cNvPr id="16419" name="Rectangle 35"/>
          <p:cNvSpPr>
            <a:spLocks noChangeArrowheads="1"/>
          </p:cNvSpPr>
          <p:nvPr/>
        </p:nvSpPr>
        <p:spPr bwMode="auto">
          <a:xfrm>
            <a:off x="2133600" y="3810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</a:t>
            </a:r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2667000" y="304800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</a:t>
            </a:r>
          </a:p>
        </p:txBody>
      </p:sp>
      <p:sp>
        <p:nvSpPr>
          <p:cNvPr id="16421" name="Rectangle 37"/>
          <p:cNvSpPr>
            <a:spLocks noChangeArrowheads="1"/>
          </p:cNvSpPr>
          <p:nvPr/>
        </p:nvSpPr>
        <p:spPr bwMode="auto">
          <a:xfrm>
            <a:off x="3200400" y="27432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А</a:t>
            </a:r>
          </a:p>
        </p:txBody>
      </p:sp>
      <p:sp>
        <p:nvSpPr>
          <p:cNvPr id="16422" name="Rectangle 38"/>
          <p:cNvSpPr>
            <a:spLocks noChangeArrowheads="1"/>
          </p:cNvSpPr>
          <p:nvPr/>
        </p:nvSpPr>
        <p:spPr bwMode="auto">
          <a:xfrm>
            <a:off x="3657600" y="17526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</a:t>
            </a:r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 flipV="1">
            <a:off x="2743200" y="2819400"/>
            <a:ext cx="381000" cy="152400"/>
          </a:xfrm>
          <a:prstGeom prst="line">
            <a:avLst/>
          </a:prstGeom>
          <a:noFill/>
          <a:ln w="28575">
            <a:solidFill>
              <a:srgbClr val="99FF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5" name="Rectangle 41"/>
          <p:cNvSpPr>
            <a:spLocks noChangeArrowheads="1"/>
          </p:cNvSpPr>
          <p:nvPr/>
        </p:nvSpPr>
        <p:spPr bwMode="auto">
          <a:xfrm>
            <a:off x="928662" y="4071942"/>
            <a:ext cx="564360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СК, КА, АМ – </a:t>
            </a:r>
            <a:r>
              <a:rPr lang="ru-RU" sz="3200" b="1" i="1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хорды</a:t>
            </a:r>
            <a:r>
              <a:rPr lang="ru-RU" sz="3200" i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allAtOnce" animBg="1"/>
      <p:bldP spid="16389" grpId="0"/>
      <p:bldP spid="16390" grpId="0"/>
      <p:bldP spid="16394" grpId="0"/>
      <p:bldP spid="16397" grpId="0" animBg="1"/>
      <p:bldP spid="16398" grpId="0" animBg="1"/>
      <p:bldP spid="16419" grpId="0"/>
      <p:bldP spid="16420" grpId="0"/>
      <p:bldP spid="16421" grpId="0"/>
      <p:bldP spid="16422" grpId="0"/>
      <p:bldP spid="164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1295400" y="838200"/>
            <a:ext cx="2286000" cy="22098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•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981200" y="612775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•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800600" y="609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ru-RU" b="1">
              <a:solidFill>
                <a:srgbClr val="FF0066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1143000" y="1755775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•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2590800" y="2743200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•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3429000" y="1755775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•</a:t>
            </a:r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2438400" y="1981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2133600" y="838200"/>
            <a:ext cx="609600" cy="21336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ru-RU">
              <a:ln>
                <a:solidFill>
                  <a:srgbClr val="002060"/>
                </a:solidFill>
              </a:ln>
            </a:endParaRP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1295400" y="1981200"/>
            <a:ext cx="22860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5" name="Rectangle 18"/>
          <p:cNvSpPr>
            <a:spLocks noChangeArrowheads="1"/>
          </p:cNvSpPr>
          <p:nvPr/>
        </p:nvSpPr>
        <p:spPr bwMode="auto">
          <a:xfrm>
            <a:off x="4071934" y="1571612"/>
            <a:ext cx="442915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Хорда</a:t>
            </a:r>
            <a:r>
              <a:rPr lang="ru-RU" sz="2400" b="1" dirty="0" smtClean="0"/>
              <a:t>, проходящая через центр окружности, называется </a:t>
            </a:r>
            <a:r>
              <a:rPr lang="ru-RU" sz="2400" b="1" dirty="0" smtClean="0">
                <a:solidFill>
                  <a:srgbClr val="0070C0"/>
                </a:solidFill>
              </a:rPr>
              <a:t>диаметром</a:t>
            </a:r>
            <a:r>
              <a:rPr lang="ru-RU" sz="2400" b="1" dirty="0" smtClean="0"/>
              <a:t> окружности.</a:t>
            </a:r>
            <a:endParaRPr lang="ru-RU" sz="2400" b="1" dirty="0"/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2057400" y="1828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</a:t>
            </a:r>
          </a:p>
        </p:txBody>
      </p:sp>
      <p:sp>
        <p:nvSpPr>
          <p:cNvPr id="16418" name="Rectangle 34"/>
          <p:cNvSpPr>
            <a:spLocks noChangeArrowheads="1"/>
          </p:cNvSpPr>
          <p:nvPr/>
        </p:nvSpPr>
        <p:spPr bwMode="auto">
          <a:xfrm>
            <a:off x="914400" y="18288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</a:t>
            </a:r>
          </a:p>
        </p:txBody>
      </p:sp>
      <p:sp>
        <p:nvSpPr>
          <p:cNvPr id="16419" name="Rectangle 35"/>
          <p:cNvSpPr>
            <a:spLocks noChangeArrowheads="1"/>
          </p:cNvSpPr>
          <p:nvPr/>
        </p:nvSpPr>
        <p:spPr bwMode="auto">
          <a:xfrm>
            <a:off x="2133600" y="3810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</a:t>
            </a:r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2667000" y="304800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</a:t>
            </a:r>
          </a:p>
        </p:txBody>
      </p:sp>
      <p:sp>
        <p:nvSpPr>
          <p:cNvPr id="16422" name="Rectangle 38"/>
          <p:cNvSpPr>
            <a:spLocks noChangeArrowheads="1"/>
          </p:cNvSpPr>
          <p:nvPr/>
        </p:nvSpPr>
        <p:spPr bwMode="auto">
          <a:xfrm>
            <a:off x="3657600" y="17526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</a:t>
            </a:r>
          </a:p>
        </p:txBody>
      </p:sp>
      <p:sp>
        <p:nvSpPr>
          <p:cNvPr id="16426" name="Rectangle 42"/>
          <p:cNvSpPr>
            <a:spLocks noChangeArrowheads="1"/>
          </p:cNvSpPr>
          <p:nvPr/>
        </p:nvSpPr>
        <p:spPr bwMode="auto">
          <a:xfrm>
            <a:off x="642910" y="4357694"/>
            <a:ext cx="557133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ru-RU" sz="3200" b="1" dirty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ВК, СМ- </a:t>
            </a:r>
            <a:r>
              <a:rPr lang="ru-RU" sz="3200" b="1" i="1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диаметр</a:t>
            </a:r>
            <a:r>
              <a:rPr lang="ru-RU" sz="32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3200" b="1" dirty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окружности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6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allAtOnce" animBg="1"/>
      <p:bldP spid="16390" grpId="0"/>
      <p:bldP spid="16392" grpId="0"/>
      <p:bldP spid="16394" grpId="0"/>
      <p:bldP spid="16395" grpId="0" animBg="1"/>
      <p:bldP spid="16400" grpId="0" animBg="1"/>
      <p:bldP spid="16401" grpId="0" animBg="1"/>
      <p:bldP spid="16419" grpId="0"/>
      <p:bldP spid="16420" grpId="0"/>
      <p:bldP spid="164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1295400" y="838200"/>
            <a:ext cx="2286000" cy="2209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•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971800" y="2590800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•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981200" y="612775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•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214810" y="609600"/>
            <a:ext cx="414340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Любые две точки </a:t>
            </a:r>
            <a:r>
              <a:rPr lang="ru-RU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окружности делят ее на две части. Каждая из этих частей называется 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дугой</a:t>
            </a:r>
            <a:r>
              <a:rPr lang="ru-RU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окружности. </a:t>
            </a:r>
          </a:p>
          <a:p>
            <a:pPr>
              <a:defRPr/>
            </a:pPr>
            <a:endParaRPr lang="ru-RU" sz="2400" b="1" dirty="0" smtClean="0">
              <a:solidFill>
                <a:srgbClr val="FF0066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СК, КА, АМ, ВМ, СВ </a:t>
            </a:r>
            <a:r>
              <a:rPr lang="ru-RU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 дуги.</a:t>
            </a:r>
          </a:p>
          <a:p>
            <a:pPr>
              <a:defRPr/>
            </a:pPr>
            <a:endParaRPr lang="ru-RU" sz="2400" b="1" dirty="0">
              <a:solidFill>
                <a:srgbClr val="FF0066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endParaRPr lang="ru-RU" sz="2400" b="1" dirty="0" smtClean="0">
              <a:solidFill>
                <a:srgbClr val="FF0066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endParaRPr lang="ru-RU" sz="2400" b="1" dirty="0">
              <a:solidFill>
                <a:srgbClr val="FF0066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endParaRPr lang="ru-RU" sz="2400" b="1" dirty="0" smtClean="0">
              <a:solidFill>
                <a:srgbClr val="FF0066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endParaRPr lang="ru-RU" sz="2400" b="1" dirty="0">
              <a:solidFill>
                <a:srgbClr val="FF0066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endParaRPr lang="ru-RU" sz="2400" b="1" dirty="0" smtClean="0">
              <a:solidFill>
                <a:srgbClr val="FF0066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Назовите еще дуги.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1143000" y="1755775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•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2590800" y="2743200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•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3429000" y="1755775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•</a:t>
            </a:r>
          </a:p>
        </p:txBody>
      </p:sp>
      <p:sp>
        <p:nvSpPr>
          <p:cNvPr id="5135" name="Rectangle 18"/>
          <p:cNvSpPr>
            <a:spLocks noChangeArrowheads="1"/>
          </p:cNvSpPr>
          <p:nvPr/>
        </p:nvSpPr>
        <p:spPr bwMode="auto">
          <a:xfrm>
            <a:off x="5029200" y="460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 b="1"/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2057400" y="1828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</a:t>
            </a:r>
          </a:p>
        </p:txBody>
      </p:sp>
      <p:sp>
        <p:nvSpPr>
          <p:cNvPr id="16418" name="Rectangle 34"/>
          <p:cNvSpPr>
            <a:spLocks noChangeArrowheads="1"/>
          </p:cNvSpPr>
          <p:nvPr/>
        </p:nvSpPr>
        <p:spPr bwMode="auto">
          <a:xfrm>
            <a:off x="914400" y="18288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</a:t>
            </a:r>
          </a:p>
        </p:txBody>
      </p:sp>
      <p:sp>
        <p:nvSpPr>
          <p:cNvPr id="16419" name="Rectangle 35"/>
          <p:cNvSpPr>
            <a:spLocks noChangeArrowheads="1"/>
          </p:cNvSpPr>
          <p:nvPr/>
        </p:nvSpPr>
        <p:spPr bwMode="auto">
          <a:xfrm>
            <a:off x="2133600" y="3810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</a:t>
            </a:r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2667000" y="304800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</a:t>
            </a:r>
          </a:p>
        </p:txBody>
      </p:sp>
      <p:sp>
        <p:nvSpPr>
          <p:cNvPr id="16421" name="Rectangle 37"/>
          <p:cNvSpPr>
            <a:spLocks noChangeArrowheads="1"/>
          </p:cNvSpPr>
          <p:nvPr/>
        </p:nvSpPr>
        <p:spPr bwMode="auto">
          <a:xfrm>
            <a:off x="3200400" y="27432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А</a:t>
            </a:r>
          </a:p>
        </p:txBody>
      </p:sp>
      <p:sp>
        <p:nvSpPr>
          <p:cNvPr id="16422" name="Rectangle 38"/>
          <p:cNvSpPr>
            <a:spLocks noChangeArrowheads="1"/>
          </p:cNvSpPr>
          <p:nvPr/>
        </p:nvSpPr>
        <p:spPr bwMode="auto">
          <a:xfrm>
            <a:off x="3657600" y="17526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</a:t>
            </a:r>
          </a:p>
        </p:txBody>
      </p:sp>
      <p:sp>
        <p:nvSpPr>
          <p:cNvPr id="43" name="AutoShape 3"/>
          <p:cNvSpPr>
            <a:spLocks noChangeArrowheads="1"/>
          </p:cNvSpPr>
          <p:nvPr/>
        </p:nvSpPr>
        <p:spPr bwMode="auto">
          <a:xfrm rot="20001868">
            <a:off x="2404737" y="3676745"/>
            <a:ext cx="2811464" cy="1602061"/>
          </a:xfrm>
          <a:prstGeom prst="cloudCallout">
            <a:avLst>
              <a:gd name="adj1" fmla="val -86333"/>
              <a:gd name="adj2" fmla="val -59685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sz="2000" b="1" i="1" dirty="0" smtClean="0">
              <a:solidFill>
                <a:srgbClr val="FF3300"/>
              </a:solidFill>
            </a:endParaRPr>
          </a:p>
          <a:p>
            <a:pPr algn="ctr"/>
            <a:r>
              <a:rPr lang="ru-RU" sz="2000" b="1" i="1" dirty="0" smtClean="0">
                <a:solidFill>
                  <a:srgbClr val="002060"/>
                </a:solidFill>
              </a:rPr>
              <a:t>Подумайте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pic>
        <p:nvPicPr>
          <p:cNvPr id="44" name="Picture 26" descr="Ow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643314"/>
            <a:ext cx="186372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10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allAtOnce" animBg="1"/>
      <p:bldP spid="16389" grpId="0"/>
      <p:bldP spid="16390" grpId="0"/>
      <p:bldP spid="16392" grpId="0"/>
      <p:bldP spid="16394" grpId="0"/>
      <p:bldP spid="16419" grpId="0"/>
      <p:bldP spid="16420" grpId="0"/>
      <p:bldP spid="16421" grpId="0"/>
      <p:bldP spid="16422" grpId="0"/>
    </p:bldLst>
  </p:timing>
</p:sld>
</file>

<file path=ppt/theme/theme1.xml><?xml version="1.0" encoding="utf-8"?>
<a:theme xmlns:a="http://schemas.openxmlformats.org/drawingml/2006/main" name="Шаблон оформления 'Красные области'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'Красные области'</Template>
  <TotalTime>81</TotalTime>
  <Words>743</Words>
  <Application>Microsoft Office PowerPoint</Application>
  <PresentationFormat>Экран (4:3)</PresentationFormat>
  <Paragraphs>157</Paragraphs>
  <Slides>20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Шаблон оформления 'Красные области'</vt:lpstr>
      <vt:lpstr>Окружность геометрия 7 класс</vt:lpstr>
      <vt:lpstr>Тема урока  Название фигуры, у которой нет ни начала, ни конца, зато есть длина. </vt:lpstr>
      <vt:lpstr>Слайд 3</vt:lpstr>
      <vt:lpstr>Цели урока:</vt:lpstr>
      <vt:lpstr>Слайд 5</vt:lpstr>
      <vt:lpstr> Окружность</vt:lpstr>
      <vt:lpstr>Слайд 7</vt:lpstr>
      <vt:lpstr>Слайд 8</vt:lpstr>
      <vt:lpstr>Слайд 9</vt:lpstr>
      <vt:lpstr>Слайд 10</vt:lpstr>
      <vt:lpstr>Из истории</vt:lpstr>
      <vt:lpstr>Тест</vt:lpstr>
      <vt:lpstr>Задача №1</vt:lpstr>
      <vt:lpstr>Творческое задание №1</vt:lpstr>
      <vt:lpstr>Творческое задание №1</vt:lpstr>
      <vt:lpstr>Творческое задание №1</vt:lpstr>
      <vt:lpstr>Творческое задание №1</vt:lpstr>
      <vt:lpstr>Задача №2</vt:lpstr>
      <vt:lpstr>Итоги урока:</vt:lpstr>
      <vt:lpstr>Задание на дом: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презентации</dc:title>
  <dc:creator>User</dc:creator>
  <cp:keywords>Шаблон оформления</cp:keywords>
  <cp:lastModifiedBy>User</cp:lastModifiedBy>
  <cp:revision>12</cp:revision>
  <dcterms:created xsi:type="dcterms:W3CDTF">2009-09-21T13:01:52Z</dcterms:created>
  <dcterms:modified xsi:type="dcterms:W3CDTF">2011-01-29T15:46:07Z</dcterms:modified>
  <cp:category>Шаблон оформления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TC300050561049</vt:lpwstr>
  </property>
</Properties>
</file>