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3399"/>
    <a:srgbClr val="0066FF"/>
    <a:srgbClr val="CC3399"/>
    <a:srgbClr val="009900"/>
    <a:srgbClr val="FF99CC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1" autoAdjust="0"/>
    <p:restoredTop sz="94660"/>
  </p:normalViewPr>
  <p:slideViewPr>
    <p:cSldViewPr>
      <p:cViewPr varScale="1">
        <p:scale>
          <a:sx n="65" d="100"/>
          <a:sy n="65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5560F-9C1F-4947-B34D-E8FF618F4E95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742C47-0466-4AAD-8F7F-1153E2CA6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42C47-0466-4AAD-8F7F-1153E2CA6F5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42C47-0466-4AAD-8F7F-1153E2CA6F5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42C47-0466-4AAD-8F7F-1153E2CA6F5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D7C5F-B7C5-4360-AF3D-16F7CAF60D59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76D2C-4E87-499B-B0FA-4DDCA71B8C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6610F-8270-40D9-A321-8047B2AB55FF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D61E7-62FA-438E-891A-A6604D842F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15411-430E-42D6-81E8-C9DD2877D555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B807A-9CA9-4117-BA11-8DCC87FE2A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E59D6A-D31E-4AF7-BE7B-A31B4C50BCDA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5400F-419E-414B-9A59-E607CF5656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37F4E-18BF-419D-9BD7-37812625DF06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C6B9110-B428-43A5-9728-F26D49CEE7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B06C1-9BE0-4A72-84AD-72AF5A9B84B7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10308-CE72-4883-B401-824DC9FDA5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FAE51-62D8-4979-8991-F66045C27FE7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D020A-1E92-46B7-A4CE-674F07975D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B434E-040A-40D3-BFA9-0C69CCD01A3D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AA343-A584-48F6-86EF-F53CA3DCB0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C3A2A-C065-4FCF-8D97-C76726A145C3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8716-4593-43BE-895B-5211C4051F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211CA-A559-405E-97B1-363B865E45C6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BACE7-46E7-4816-A449-11034FAC03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27720-A24C-4AF6-A6EA-12BAB4E8DF73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7AD65-CAE9-4055-9D49-DBEE663529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D3D620-565B-4112-AC7E-B18ECCD25903}" type="datetimeFigureOut">
              <a:rPr lang="ru-RU" smtClean="0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82C5AAF-ACD1-449F-9383-3D752851E0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1" y="785794"/>
            <a:ext cx="835824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Задачи на части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(арифметический способ решения)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857496"/>
            <a:ext cx="2279791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5класс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Учитель математики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ГОУ СОШ №1095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Г. Москва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Никитина Л.А.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85794"/>
            <a:ext cx="8443914" cy="4929222"/>
          </a:xfrm>
          <a:ln w="76200">
            <a:solidFill>
              <a:srgbClr val="C00000"/>
            </a:solidFill>
            <a:prstDash val="solid"/>
          </a:ln>
        </p:spPr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1026" name="Picture 2" descr="C:\Users\Compaq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2794000" cy="2095500"/>
          </a:xfrm>
          <a:prstGeom prst="rect">
            <a:avLst/>
          </a:prstGeom>
          <a:noFill/>
          <a:ln w="47625">
            <a:solidFill>
              <a:srgbClr val="7030A0"/>
            </a:solidFill>
          </a:ln>
        </p:spPr>
      </p:pic>
      <p:pic>
        <p:nvPicPr>
          <p:cNvPr id="2" name="Picture 2" descr="C:\Users\Compaq\Desktop\arcco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928934"/>
            <a:ext cx="2430000" cy="1944000"/>
          </a:xfrm>
          <a:prstGeom prst="rect">
            <a:avLst/>
          </a:prstGeom>
          <a:noFill/>
          <a:ln w="69850">
            <a:solidFill>
              <a:srgbClr val="FFC0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000108"/>
            <a:ext cx="8215312" cy="4643438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При решении задач 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«на части» используется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i="1" dirty="0" smtClean="0">
                <a:solidFill>
                  <a:srgbClr val="FF3399"/>
                </a:solidFill>
              </a:rPr>
              <a:t>рисунок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b="0" i="1" dirty="0" smtClean="0">
                <a:solidFill>
                  <a:schemeClr val="tx1"/>
                </a:solidFill>
              </a:rPr>
              <a:t>(1часть-отрезок)</a:t>
            </a:r>
            <a:r>
              <a:rPr lang="ru-RU" b="0" dirty="0" smtClean="0">
                <a:solidFill>
                  <a:schemeClr val="tx1"/>
                </a:solidFill>
              </a:rPr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FF00"/>
                </a:solidFill>
              </a:rPr>
              <a:t>1часть</a:t>
            </a:r>
            <a:r>
              <a:rPr lang="ru-RU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0" i="1" dirty="0" smtClean="0">
                <a:solidFill>
                  <a:schemeClr val="tx1"/>
                </a:solidFill>
              </a:rPr>
              <a:t>меньшая из неизвестных величин.</a:t>
            </a:r>
            <a:endParaRPr lang="ru-RU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2000264" cy="500042"/>
          </a:xfrm>
          <a:ln w="57150">
            <a:solidFill>
              <a:srgbClr val="FF99CC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</a:t>
            </a:r>
            <a:br>
              <a:rPr lang="ru-RU" sz="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281518" cy="5572164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dirty="0" smtClean="0"/>
              <a:t>Для варенья из малины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dirty="0" smtClean="0"/>
              <a:t> на </a:t>
            </a:r>
            <a:r>
              <a:rPr lang="ru-RU" sz="2800" b="1" dirty="0" smtClean="0"/>
              <a:t>2 части ягод </a:t>
            </a:r>
            <a:r>
              <a:rPr lang="ru-RU" sz="2800" dirty="0" smtClean="0"/>
              <a:t>берут 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/>
              <a:t> </a:t>
            </a:r>
            <a:r>
              <a:rPr lang="ru-RU" sz="2800" b="1" dirty="0" smtClean="0"/>
              <a:t>3 </a:t>
            </a:r>
            <a:r>
              <a:rPr lang="ru-RU" sz="2800" b="1" dirty="0" smtClean="0"/>
              <a:t>части сахара</a:t>
            </a:r>
            <a:r>
              <a:rPr lang="ru-RU" sz="2800" dirty="0" smtClean="0"/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dirty="0" smtClean="0"/>
              <a:t> Сколько сахара следует взять на 6 кг ягод?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6 кг            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Ягоды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‖▬‖▬‖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dirty="0" smtClean="0"/>
              <a:t>Сахар</a:t>
            </a:r>
            <a:r>
              <a:rPr lang="ru-RU" dirty="0" smtClean="0"/>
              <a:t>  </a:t>
            </a:r>
            <a:r>
              <a:rPr lang="ru-RU" sz="2800" dirty="0" smtClean="0">
                <a:solidFill>
                  <a:srgbClr val="FFFF00"/>
                </a:solidFill>
              </a:rPr>
              <a:t>‖▬‖▬‖▬‖</a:t>
            </a:r>
          </a:p>
        </p:txBody>
      </p:sp>
      <p:sp>
        <p:nvSpPr>
          <p:cNvPr id="11" name="Текст 10"/>
          <p:cNvSpPr>
            <a:spLocks noGrp="1"/>
          </p:cNvSpPr>
          <p:nvPr>
            <p:ph sz="half" idx="2"/>
          </p:nvPr>
        </p:nvSpPr>
        <p:spPr>
          <a:xfrm>
            <a:off x="4714876" y="928670"/>
            <a:ext cx="4286252" cy="5572164"/>
          </a:xfrm>
          <a:ln w="5715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1) Сколько кг ягод приходится на 1 часть?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 6 : 2  = 3 ( кг);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2) Сколько кг сахара надо взять на 3 такие же части?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 3 ∙ 3 = 9 (кг) 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 Ответ : 9 кг сахара надо взять на 6 кг ягод.</a:t>
            </a:r>
          </a:p>
        </p:txBody>
      </p: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5715000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0"/>
            <a:ext cx="3357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Задача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9" name="Арка 18"/>
          <p:cNvSpPr/>
          <p:nvPr/>
        </p:nvSpPr>
        <p:spPr>
          <a:xfrm>
            <a:off x="1571604" y="3786190"/>
            <a:ext cx="785812" cy="142875"/>
          </a:xfrm>
          <a:prstGeom prst="blockArc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8" name="Picture 8" descr="C:\Documents and Settings\Ольга\Рабочий стол\38656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714884"/>
            <a:ext cx="1000132" cy="785818"/>
          </a:xfrm>
          <a:prstGeom prst="rect">
            <a:avLst/>
          </a:prstGeom>
          <a:noFill/>
          <a:ln w="222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133" name="Picture 13" descr="C:\Documents and Settings\Ольга\Рабочий стол\img_37744038_1138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00438"/>
            <a:ext cx="1500198" cy="1000132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11" grpId="0" uiExpand="1" build="p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686301" cy="5572164"/>
          </a:xfrm>
          <a:ln w="50800"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b="1" dirty="0" smtClean="0"/>
              <a:t> 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000" dirty="0" smtClean="0"/>
              <a:t>     На двух полках стоит 120 книг</a:t>
            </a:r>
            <a:r>
              <a:rPr lang="ru-RU" sz="7000" b="1" dirty="0" smtClean="0"/>
              <a:t>– на первой полке в 3 раза больше</a:t>
            </a:r>
            <a:r>
              <a:rPr lang="ru-RU" sz="7000" dirty="0" smtClean="0"/>
              <a:t>, </a:t>
            </a:r>
            <a:r>
              <a:rPr lang="ru-RU" sz="7000" b="1" dirty="0" smtClean="0"/>
              <a:t>чем на второй полке.</a:t>
            </a:r>
            <a:r>
              <a:rPr lang="ru-RU" sz="7000" dirty="0" smtClean="0"/>
              <a:t> Сколько книг стоит на каждой полке?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dirty="0" smtClean="0"/>
              <a:t>                                            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6000" dirty="0" smtClean="0">
              <a:solidFill>
                <a:srgbClr val="FFC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000" b="1" dirty="0" smtClean="0">
                <a:solidFill>
                  <a:srgbClr val="FFFF00"/>
                </a:solidFill>
              </a:rPr>
              <a:t>1-ая полка</a:t>
            </a:r>
            <a:r>
              <a:rPr lang="ru-RU" sz="6000" b="1" dirty="0" smtClean="0">
                <a:solidFill>
                  <a:srgbClr val="0070C0"/>
                </a:solidFill>
              </a:rPr>
              <a:t>‖▬▬‖▬▬‖▬▬‖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200" dirty="0" smtClean="0"/>
              <a:t>                                                       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200" dirty="0" smtClean="0"/>
              <a:t>                                                                         </a:t>
            </a:r>
            <a:r>
              <a:rPr lang="ru-RU" sz="5000" dirty="0" smtClean="0"/>
              <a:t>120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6000" b="1" dirty="0" smtClean="0">
                <a:solidFill>
                  <a:srgbClr val="FFFF00"/>
                </a:solidFill>
              </a:rPr>
              <a:t>2-ая полка</a:t>
            </a:r>
            <a:r>
              <a:rPr lang="ru-RU" sz="6000" b="1" dirty="0" smtClean="0">
                <a:solidFill>
                  <a:srgbClr val="009900"/>
                </a:solidFill>
              </a:rPr>
              <a:t> ‖▬▬</a:t>
            </a:r>
            <a:r>
              <a:rPr lang="ru-RU" sz="4200" b="1" dirty="0" smtClean="0">
                <a:solidFill>
                  <a:srgbClr val="009900"/>
                </a:solidFill>
              </a:rPr>
              <a:t>‖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                                                                  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857232"/>
            <a:ext cx="3857625" cy="5572164"/>
          </a:xfrm>
          <a:ln w="57150"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/>
              <a:t>1) </a:t>
            </a:r>
            <a:r>
              <a:rPr lang="ru-RU" sz="2400" dirty="0" smtClean="0"/>
              <a:t>Сколько</a:t>
            </a:r>
            <a:r>
              <a:rPr lang="ru-RU" sz="2400" b="1" dirty="0" smtClean="0"/>
              <a:t> </a:t>
            </a:r>
            <a:r>
              <a:rPr lang="ru-RU" sz="2400" dirty="0" smtClean="0"/>
              <a:t>частей составляют 120 книг?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1 + 3 = 4 ( части) 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2) Сколько книг приходится на 1 часть? (  Сколько книг на второй   полке?)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120 : 4 = 30 ( книг) 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3) Сколько  книг стоит на первой полке?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30 ∙ 3 = 90 ( книг).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Ответ: 90 книг - на первой полке и 30 книг – на второй полке.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4143372" y="4286256"/>
            <a:ext cx="357187" cy="1285884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0"/>
            <a:ext cx="2000264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Задача 2</a:t>
            </a:r>
          </a:p>
        </p:txBody>
      </p:sp>
      <p:pic>
        <p:nvPicPr>
          <p:cNvPr id="6152" name="Picture 8" descr="C:\Documents and Settings\Ольга\Рабочий стол\пол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43248"/>
            <a:ext cx="1198562" cy="8286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4286280" cy="5715040"/>
          </a:xfrm>
          <a:ln w="57150">
            <a:solidFill>
              <a:srgbClr val="FFFF00"/>
            </a:solidFill>
          </a:ln>
        </p:spPr>
        <p:txBody>
          <a:bodyPr>
            <a:normAutofit fontScale="25000" lnSpcReduction="20000"/>
          </a:bodyPr>
          <a:lstStyle/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     Ученик  купил тетрадей </a:t>
            </a:r>
            <a:r>
              <a:rPr lang="ru-RU" sz="9600" b="1" dirty="0" smtClean="0"/>
              <a:t>в</a:t>
            </a:r>
            <a:r>
              <a:rPr lang="ru-RU" sz="9600" b="1" u="sng" dirty="0" smtClean="0"/>
              <a:t> </a:t>
            </a:r>
            <a:r>
              <a:rPr lang="ru-RU" sz="9600" b="1" dirty="0" smtClean="0"/>
              <a:t>клетку</a:t>
            </a:r>
            <a:r>
              <a:rPr lang="ru-RU" sz="9600" b="1" u="sng" dirty="0" smtClean="0"/>
              <a:t> </a:t>
            </a:r>
            <a:r>
              <a:rPr lang="ru-RU" sz="9600" b="1" dirty="0" smtClean="0"/>
              <a:t>в 3 раза больше</a:t>
            </a:r>
            <a:r>
              <a:rPr lang="ru-RU" sz="9600" dirty="0" smtClean="0"/>
              <a:t>, чем тетрадей </a:t>
            </a:r>
            <a:r>
              <a:rPr lang="ru-RU" sz="9600" b="1" dirty="0" smtClean="0"/>
              <a:t>в линейку</a:t>
            </a:r>
            <a:r>
              <a:rPr lang="ru-RU" sz="9600" dirty="0" smtClean="0"/>
              <a:t>, причем их было </a:t>
            </a:r>
            <a:r>
              <a:rPr lang="ru-RU" sz="9600" b="1" dirty="0" smtClean="0"/>
              <a:t>на 18 больше</a:t>
            </a:r>
            <a:r>
              <a:rPr lang="ru-RU" sz="9600" dirty="0" smtClean="0"/>
              <a:t>, </a:t>
            </a:r>
            <a:r>
              <a:rPr lang="ru-RU" sz="9600" b="1" dirty="0" smtClean="0"/>
              <a:t>чем тетрадей в линейку</a:t>
            </a:r>
            <a:r>
              <a:rPr lang="ru-RU" sz="9600" dirty="0" smtClean="0"/>
              <a:t>. Сколько всего тетрадей купил ученик?  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/>
              <a:t>                     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70C0"/>
                </a:solidFill>
              </a:rPr>
              <a:t>В линейку  ‖▬‖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                          ⁞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FF00"/>
                </a:solidFill>
              </a:rPr>
              <a:t>В клетку     ‖▬‖▬‖▬</a:t>
            </a:r>
            <a:r>
              <a:rPr lang="ru-RU" sz="9600" dirty="0" smtClean="0">
                <a:solidFill>
                  <a:srgbClr val="00FF00"/>
                </a:solidFill>
              </a:rPr>
              <a:t>‖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96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                            18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                      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714356"/>
            <a:ext cx="4252914" cy="5715039"/>
          </a:xfrm>
          <a:ln w="5715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dirty="0" smtClean="0"/>
              <a:t>1</a:t>
            </a:r>
            <a:r>
              <a:rPr lang="ru-RU" sz="9600" dirty="0" smtClean="0"/>
              <a:t>)  Сколько частей приходится на 18 тетрадей?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 3 – 1 = 2 (части) ;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2)   Сколько тетрадей приходится на 1 часть?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18 : 2 = 9 ( тетрадей);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3) Сколько тетрадей купил ученик в клетку?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 9 ∙ 3 = 27 ( тетрадей).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4) Сколько всего тетрадей купил ученик?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  9 + 27 = 36 (тетрадей).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Ответ :  36 тетрадей  купил ученик.</a:t>
            </a:r>
            <a:endParaRPr lang="ru-RU" sz="9600" dirty="0"/>
          </a:p>
        </p:txBody>
      </p:sp>
      <p:sp>
        <p:nvSpPr>
          <p:cNvPr id="9" name="Дуга 8"/>
          <p:cNvSpPr/>
          <p:nvPr/>
        </p:nvSpPr>
        <p:spPr>
          <a:xfrm flipV="1">
            <a:off x="2857500" y="4260850"/>
            <a:ext cx="71438" cy="460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Арка 10"/>
          <p:cNvSpPr/>
          <p:nvPr/>
        </p:nvSpPr>
        <p:spPr>
          <a:xfrm rot="10800000">
            <a:off x="2428860" y="4786322"/>
            <a:ext cx="785812" cy="214313"/>
          </a:xfrm>
          <a:prstGeom prst="blockArc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0"/>
            <a:ext cx="1714512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Задача 3</a:t>
            </a:r>
          </a:p>
        </p:txBody>
      </p:sp>
      <p:pic>
        <p:nvPicPr>
          <p:cNvPr id="1026" name="Picture 2" descr="C:\Users\Compaq\Desktop\т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643314"/>
            <a:ext cx="1485905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C:\Users\Compaq\Desktop\т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143512"/>
            <a:ext cx="1000132" cy="66357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4281518" cy="5857916"/>
          </a:xfrm>
          <a:ln w="57150">
            <a:solidFill>
              <a:srgbClr val="00FF00"/>
            </a:solidFill>
          </a:ln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Для компота взяли </a:t>
            </a:r>
            <a:r>
              <a:rPr lang="ru-RU" b="1" dirty="0" smtClean="0"/>
              <a:t>6 частей    яблок</a:t>
            </a:r>
            <a:r>
              <a:rPr lang="ru-RU" dirty="0" smtClean="0"/>
              <a:t>, </a:t>
            </a:r>
            <a:r>
              <a:rPr lang="ru-RU" b="1" dirty="0" smtClean="0"/>
              <a:t>5 частей груш  и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     3 части слив</a:t>
            </a:r>
            <a:r>
              <a:rPr lang="ru-RU" dirty="0" smtClean="0"/>
              <a:t>. Оказалось, что </a:t>
            </a:r>
            <a:r>
              <a:rPr lang="ru-RU" b="1" dirty="0" smtClean="0"/>
              <a:t>груш и слив вместе </a:t>
            </a:r>
            <a:r>
              <a:rPr lang="ru-RU" dirty="0" smtClean="0"/>
              <a:t>взяли </a:t>
            </a:r>
            <a:r>
              <a:rPr lang="ru-RU" b="1" dirty="0" smtClean="0"/>
              <a:t>2кг400г.</a:t>
            </a:r>
            <a:r>
              <a:rPr lang="ru-RU" dirty="0" smtClean="0"/>
              <a:t> Определите массу взятых яблок, массу всех фруктов.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Яблоки 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‖▬‖▬‖▬‖▬‖▬‖▬‖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b="1" dirty="0" smtClean="0">
                <a:solidFill>
                  <a:srgbClr val="FFC000"/>
                </a:solidFill>
              </a:rPr>
              <a:t>Груши </a:t>
            </a:r>
            <a:r>
              <a:rPr lang="ru-RU" sz="2200" b="1" dirty="0" smtClean="0"/>
              <a:t>  </a:t>
            </a:r>
            <a:r>
              <a:rPr lang="ru-RU" sz="2200" b="1" dirty="0" smtClean="0">
                <a:solidFill>
                  <a:srgbClr val="FFC000"/>
                </a:solidFill>
              </a:rPr>
              <a:t>‖▬‖▬‖▬‖▬‖▬‖</a:t>
            </a:r>
            <a:r>
              <a:rPr lang="ru-RU" sz="2200" dirty="0" smtClean="0">
                <a:solidFill>
                  <a:srgbClr val="009900"/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/>
              <a:t>                                              </a:t>
            </a:r>
            <a:r>
              <a:rPr lang="ru-RU" sz="2200" b="1" dirty="0" smtClean="0"/>
              <a:t>2кг400г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Сливы   ‖▬‖▬‖▬‖</a:t>
            </a:r>
            <a:r>
              <a:rPr lang="ru-RU" sz="2200" b="1" dirty="0" smtClean="0"/>
              <a:t>       </a:t>
            </a:r>
            <a:r>
              <a:rPr lang="ru-RU" sz="2200" dirty="0" smtClean="0"/>
              <a:t>          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714356"/>
            <a:ext cx="4038600" cy="5857916"/>
          </a:xfrm>
          <a:ln w="57150">
            <a:solidFill>
              <a:schemeClr val="accent6"/>
            </a:solidFill>
          </a:ln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1) Сколько всего частей составляют груши и сливы?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5 + 3 = 8 (частей);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2) Какова масса 1 части?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2400 : 8 = 300 (г);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3)  Сколько  весят яблоки?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300 ∙ 6 = 1800 (г);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4) Сколько весят все фрукты?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2400 + 1800 = 4200 (г).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Ответ: 1кг800г масса яблок; 4кг200г масса всех фруктов.                     </a:t>
            </a:r>
            <a:endParaRPr lang="ru-RU" dirty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143240" y="5500702"/>
            <a:ext cx="155575" cy="914400"/>
          </a:xfrm>
          <a:prstGeom prst="rightBrac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7" y="0"/>
            <a:ext cx="1785951" cy="523220"/>
          </a:xfrm>
          <a:prstGeom prst="rect">
            <a:avLst/>
          </a:prstGeom>
          <a:noFill/>
          <a:ln w="5715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Задача 4*</a:t>
            </a:r>
          </a:p>
        </p:txBody>
      </p:sp>
      <p:pic>
        <p:nvPicPr>
          <p:cNvPr id="1028" name="Picture 4" descr="C:\Users\Compaq\Desktop\для лю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86190"/>
            <a:ext cx="1143008" cy="642942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</p:pic>
      <p:pic>
        <p:nvPicPr>
          <p:cNvPr id="1030" name="Picture 6" descr="C:\Users\Compaq\Desktop\ябло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502550"/>
            <a:ext cx="18288001" cy="8643918"/>
          </a:xfrm>
          <a:prstGeom prst="rect">
            <a:avLst/>
          </a:prstGeom>
          <a:noFill/>
        </p:spPr>
      </p:pic>
      <p:pic>
        <p:nvPicPr>
          <p:cNvPr id="1031" name="Picture 7" descr="C:\Users\Compaq\Desktop\ябло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00438"/>
            <a:ext cx="1000132" cy="7858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13" grpId="0" animBg="1"/>
      <p:bldP spid="14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28604"/>
            <a:ext cx="3143272" cy="7143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0" i="1" dirty="0" smtClean="0"/>
              <a:t>( С. А. Рачинского</a:t>
            </a:r>
            <a:r>
              <a:rPr lang="ru-RU" sz="2700" b="0" i="1" dirty="0" smtClean="0"/>
              <a:t>)</a:t>
            </a:r>
            <a:endParaRPr lang="ru-RU" sz="27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5214974" cy="5429288"/>
          </a:xfrm>
          <a:ln w="53975" cap="sq">
            <a:solidFill>
              <a:srgbClr val="FF99CC"/>
            </a:solidFill>
            <a:prstDash val="solid"/>
          </a:ln>
        </p:spPr>
        <p:txBody>
          <a:bodyPr>
            <a:normAutofit fontScale="9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 Я провел </a:t>
            </a:r>
            <a:r>
              <a:rPr lang="ru-RU" b="1" i="1" dirty="0" smtClean="0"/>
              <a:t>год в деревне, в Москве и в дороге,</a:t>
            </a:r>
            <a:r>
              <a:rPr lang="ru-RU" b="1" dirty="0" smtClean="0"/>
              <a:t> и притом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Москве в 8 раз более времени, чем в дороге</a:t>
            </a:r>
            <a:r>
              <a:rPr lang="ru-RU" b="1" dirty="0" smtClean="0"/>
              <a:t>, 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деревне в 8 раз более, чем в Москве</a:t>
            </a:r>
            <a:r>
              <a:rPr lang="ru-RU" b="1" dirty="0" smtClean="0"/>
              <a:t>. Сколько дней провел я в дороге, в Москве и в деревне?</a:t>
            </a:r>
          </a:p>
          <a:p>
            <a:pPr>
              <a:buNone/>
              <a:defRPr/>
            </a:pPr>
            <a:r>
              <a:rPr lang="ru-RU" sz="1700" b="1" dirty="0" smtClean="0"/>
              <a:t>  </a:t>
            </a:r>
          </a:p>
          <a:p>
            <a:pPr>
              <a:buNone/>
              <a:defRPr/>
            </a:pPr>
            <a:r>
              <a:rPr lang="ru-RU" sz="1700" b="1" dirty="0" smtClean="0"/>
              <a:t>Деревня   ‖▬‖▬‖▬‖▬‖▬‖▬‖▬‖▬‖­ ­ ­ ­ ­ ­ ­</a:t>
            </a:r>
            <a:r>
              <a:rPr lang="en-US" sz="1700" b="1" dirty="0" err="1" smtClean="0"/>
              <a:t>ǁ▬</a:t>
            </a:r>
            <a:r>
              <a:rPr lang="en-US" sz="1700" b="1" dirty="0" err="1" smtClean="0">
                <a:latin typeface="Times New Roman"/>
                <a:cs typeface="Times New Roman"/>
              </a:rPr>
              <a:t>ǁ</a:t>
            </a:r>
            <a:endParaRPr lang="ru-RU" sz="17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 smtClean="0"/>
              <a:t>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 smtClean="0">
                <a:solidFill>
                  <a:srgbClr val="FFC000"/>
                </a:solidFill>
              </a:rPr>
              <a:t>                                                                   </a:t>
            </a:r>
            <a:r>
              <a:rPr lang="ru-RU" sz="2200" dirty="0" smtClean="0">
                <a:solidFill>
                  <a:srgbClr val="FFC000"/>
                </a:solidFill>
              </a:rPr>
              <a:t>64</a:t>
            </a:r>
            <a:r>
              <a:rPr lang="ru-RU" sz="1400" dirty="0" smtClean="0">
                <a:solidFill>
                  <a:srgbClr val="FFC000"/>
                </a:solidFill>
              </a:rPr>
              <a:t>                  </a:t>
            </a:r>
            <a:r>
              <a:rPr lang="ru-RU" sz="1400" dirty="0" smtClean="0"/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b="1" dirty="0" smtClean="0"/>
              <a:t>                                     </a:t>
            </a:r>
            <a:r>
              <a:rPr lang="ru-RU" sz="2200" b="1" dirty="0" smtClean="0">
                <a:solidFill>
                  <a:srgbClr val="FFC000"/>
                </a:solidFill>
              </a:rPr>
              <a:t> </a:t>
            </a:r>
            <a:r>
              <a:rPr lang="ru-RU" sz="1700" b="1" dirty="0" smtClean="0">
                <a:solidFill>
                  <a:srgbClr val="FFC000"/>
                </a:solidFill>
              </a:rPr>
              <a:t>                                      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 smtClean="0">
                <a:solidFill>
                  <a:srgbClr val="FFC000"/>
                </a:solidFill>
              </a:rPr>
              <a:t>                                                                                                               </a:t>
            </a:r>
            <a:r>
              <a:rPr lang="ru-RU" sz="1700" b="1" dirty="0" smtClean="0">
                <a:solidFill>
                  <a:srgbClr val="FFC000"/>
                </a:solidFill>
              </a:rPr>
              <a:t>365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 smtClean="0"/>
              <a:t>Москва‖▬‖▬‖▬‖▬‖▬‖▬‖▬‖▬</a:t>
            </a:r>
            <a:r>
              <a:rPr lang="ru-RU" sz="1400" b="1" dirty="0" smtClean="0"/>
              <a:t>‖</a:t>
            </a:r>
            <a:endParaRPr lang="ru-RU" sz="1400" b="1" dirty="0" smtClean="0">
              <a:solidFill>
                <a:srgbClr val="FFC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 smtClean="0">
                <a:solidFill>
                  <a:srgbClr val="FFC000"/>
                </a:solidFill>
              </a:rPr>
              <a:t>                                        </a:t>
            </a:r>
            <a:r>
              <a:rPr lang="ru-RU" sz="2200" dirty="0" smtClean="0">
                <a:solidFill>
                  <a:srgbClr val="FFC000"/>
                </a:solidFill>
              </a:rPr>
              <a:t>8</a:t>
            </a:r>
            <a:r>
              <a:rPr lang="ru-RU" sz="1400" dirty="0" smtClean="0">
                <a:solidFill>
                  <a:srgbClr val="FFC000"/>
                </a:solidFill>
              </a:rPr>
              <a:t>                                                                                                </a:t>
            </a:r>
            <a:r>
              <a:rPr lang="ru-RU" sz="1900" dirty="0" smtClean="0">
                <a:solidFill>
                  <a:srgbClr val="FFC000"/>
                </a:solidFill>
              </a:rPr>
              <a:t>                             </a:t>
            </a:r>
            <a:endParaRPr lang="ru-RU" sz="1900" b="1" dirty="0" smtClean="0">
              <a:solidFill>
                <a:srgbClr val="FFC000"/>
              </a:solidFill>
            </a:endParaRPr>
          </a:p>
          <a:p>
            <a:pPr>
              <a:buNone/>
              <a:defRPr/>
            </a:pPr>
            <a:r>
              <a:rPr lang="ru-RU" sz="1900" dirty="0" smtClean="0">
                <a:solidFill>
                  <a:srgbClr val="FFC000"/>
                </a:solidFill>
              </a:rPr>
              <a:t>                                   </a:t>
            </a:r>
            <a:r>
              <a:rPr lang="ru-RU" sz="1700" b="1" dirty="0" smtClean="0">
                <a:solidFill>
                  <a:srgbClr val="FFC000"/>
                </a:solidFill>
              </a:rPr>
              <a:t>                                             </a:t>
            </a:r>
            <a:endParaRPr lang="ru-RU" sz="1400" b="1" dirty="0" smtClean="0">
              <a:solidFill>
                <a:srgbClr val="FFC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 smtClean="0"/>
              <a:t>Дорога  ‖▬‖</a:t>
            </a:r>
            <a:endParaRPr lang="ru-RU" sz="1700" b="1" dirty="0"/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142984"/>
            <a:ext cx="3328987" cy="5429288"/>
          </a:xfrm>
          <a:ln w="381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650875" indent="-514350" eaLnBrk="1" hangingPunct="1">
              <a:buFont typeface="Wingdings 2" pitchFamily="18" charset="2"/>
              <a:buNone/>
              <a:defRPr/>
            </a:pPr>
            <a:r>
              <a:rPr lang="ru-RU" sz="2000" dirty="0" smtClean="0"/>
              <a:t>1) Сколько всего частей?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000" dirty="0" smtClean="0"/>
              <a:t>64+8+1=73 (части);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200" dirty="0" smtClean="0"/>
              <a:t>2) Сколько дней приходится на одну часть? ( Сколько дней в дороге?)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200" dirty="0" smtClean="0"/>
              <a:t>365 : 73= 5 (дней);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200" dirty="0" smtClean="0"/>
              <a:t>3) Сколько дней  проведено в деревне?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200" dirty="0" smtClean="0"/>
              <a:t> 5 ∙64=320(дней);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200" dirty="0" smtClean="0"/>
              <a:t>4)  Сколько дней проведено в Москве?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200" dirty="0" smtClean="0"/>
              <a:t> 5 ∙ 8 = 40( дней).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200" dirty="0" smtClean="0"/>
              <a:t>Ответ: 320 дней в деревне,  40 дней в Москве, 5 дней в дороге.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0"/>
            <a:ext cx="1785950" cy="523220"/>
          </a:xfrm>
          <a:prstGeom prst="rect">
            <a:avLst/>
          </a:prstGeom>
          <a:noFill/>
          <a:ln w="508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Задача 5*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2928926" y="1857364"/>
            <a:ext cx="285752" cy="3286148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2250258" y="4179106"/>
            <a:ext cx="142877" cy="2214565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857752" y="3214686"/>
            <a:ext cx="142875" cy="3286148"/>
          </a:xfrm>
          <a:prstGeom prst="rightBrac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Compaq\Desktop\дерев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1428760" cy="8572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7" name="Picture 3" descr="C:\Users\Compaq\Desktop\Крем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429132"/>
            <a:ext cx="1322397" cy="9286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8" name="Picture 4" descr="C:\Users\Compaq\Desktop\дорог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5643578"/>
            <a:ext cx="1428760" cy="8572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9220" grpId="0" uiExpand="1" build="p" animBg="1"/>
      <p:bldP spid="5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501090" cy="6264000"/>
          </a:xfrm>
          <a:prstGeom prst="rect">
            <a:avLst/>
          </a:prstGeom>
          <a:noFill/>
          <a:ln w="53975">
            <a:solidFill>
              <a:srgbClr val="FF00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Трудность решения</a:t>
            </a:r>
          </a:p>
          <a:p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какой-то мере входит в само понятие задачи:</a:t>
            </a:r>
          </a:p>
          <a:p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там, где нет трудности,  </a:t>
            </a:r>
          </a:p>
          <a:p>
            <a:pPr algn="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нет и задачи.</a:t>
            </a:r>
          </a:p>
          <a:p>
            <a:pPr algn="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(Д. </a:t>
            </a:r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Пойя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Compaq\Desktop\413304_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500570"/>
            <a:ext cx="2928958" cy="1857388"/>
          </a:xfrm>
          <a:prstGeom prst="rect">
            <a:avLst/>
          </a:prstGeom>
          <a:noFill/>
          <a:ln w="50800">
            <a:solidFill>
              <a:srgbClr val="00CC99"/>
            </a:solidFill>
          </a:ln>
        </p:spPr>
      </p:pic>
      <p:pic>
        <p:nvPicPr>
          <p:cNvPr id="1027" name="Picture 3" descr="C:\Users\Compaq\Desktop\Holidays_September_1_School_time_017369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3225600" cy="2016000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2297</TotalTime>
  <Words>769</Words>
  <Application>Microsoft Office PowerPoint</Application>
  <PresentationFormat>Экран (4:3)</PresentationFormat>
  <Paragraphs>117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        </vt:lpstr>
      <vt:lpstr>При решении задач    «на части» используется:    рисунок (1часть-отрезок); 1часть - меньшая из неизвестных величин.</vt:lpstr>
      <vt:lpstr>           </vt:lpstr>
      <vt:lpstr>Слайд 4</vt:lpstr>
      <vt:lpstr>Слайд 5</vt:lpstr>
      <vt:lpstr>Слайд 6</vt:lpstr>
      <vt:lpstr>( С. А. Рачинского)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части</dc:title>
  <dc:creator>Compaq</dc:creator>
  <cp:lastModifiedBy>Compaq</cp:lastModifiedBy>
  <cp:revision>57</cp:revision>
  <dcterms:created xsi:type="dcterms:W3CDTF">2010-07-15T13:59:19Z</dcterms:created>
  <dcterms:modified xsi:type="dcterms:W3CDTF">2011-02-02T14:31:01Z</dcterms:modified>
</cp:coreProperties>
</file>