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F1857-5A74-40CD-BDA0-66887B17FE09}" type="datetimeFigureOut">
              <a:rPr lang="ru-RU" smtClean="0"/>
              <a:pPr/>
              <a:t>21.01.2011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0113C-2747-4F91-8F62-36ACA02E8E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F1857-5A74-40CD-BDA0-66887B17FE09}" type="datetimeFigureOut">
              <a:rPr lang="ru-RU" smtClean="0"/>
              <a:pPr/>
              <a:t>21.01.2011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0113C-2747-4F91-8F62-36ACA02E8E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F1857-5A74-40CD-BDA0-66887B17FE09}" type="datetimeFigureOut">
              <a:rPr lang="ru-RU" smtClean="0"/>
              <a:pPr/>
              <a:t>21.01.2011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0113C-2747-4F91-8F62-36ACA02E8E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F1857-5A74-40CD-BDA0-66887B17FE09}" type="datetimeFigureOut">
              <a:rPr lang="ru-RU" smtClean="0"/>
              <a:pPr/>
              <a:t>21.01.2011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0113C-2747-4F91-8F62-36ACA02E8E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F1857-5A74-40CD-BDA0-66887B17FE09}" type="datetimeFigureOut">
              <a:rPr lang="ru-RU" smtClean="0"/>
              <a:pPr/>
              <a:t>21.01.2011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0113C-2747-4F91-8F62-36ACA02E8E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F1857-5A74-40CD-BDA0-66887B17FE09}" type="datetimeFigureOut">
              <a:rPr lang="ru-RU" smtClean="0"/>
              <a:pPr/>
              <a:t>21.01.2011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0113C-2747-4F91-8F62-36ACA02E8E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F1857-5A74-40CD-BDA0-66887B17FE09}" type="datetimeFigureOut">
              <a:rPr lang="ru-RU" smtClean="0"/>
              <a:pPr/>
              <a:t>21.01.2011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0113C-2747-4F91-8F62-36ACA02E8E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F1857-5A74-40CD-BDA0-66887B17FE09}" type="datetimeFigureOut">
              <a:rPr lang="ru-RU" smtClean="0"/>
              <a:pPr/>
              <a:t>21.01.2011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0113C-2747-4F91-8F62-36ACA02E8E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F1857-5A74-40CD-BDA0-66887B17FE09}" type="datetimeFigureOut">
              <a:rPr lang="ru-RU" smtClean="0"/>
              <a:pPr/>
              <a:t>21.01.2011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0113C-2747-4F91-8F62-36ACA02E8E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F1857-5A74-40CD-BDA0-66887B17FE09}" type="datetimeFigureOut">
              <a:rPr lang="ru-RU" smtClean="0"/>
              <a:pPr/>
              <a:t>21.01.2011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0113C-2747-4F91-8F62-36ACA02E8E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F1857-5A74-40CD-BDA0-66887B17FE09}" type="datetimeFigureOut">
              <a:rPr lang="ru-RU" smtClean="0"/>
              <a:pPr/>
              <a:t>21.01.2011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0113C-2747-4F91-8F62-36ACA02E8E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2F1857-5A74-40CD-BDA0-66887B17FE09}" type="datetimeFigureOut">
              <a:rPr lang="ru-RU" smtClean="0"/>
              <a:pPr/>
              <a:t>21.01.2011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00113C-2747-4F91-8F62-36ACA02E8ED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000636"/>
            <a:ext cx="7772400" cy="128588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      Экономическая  география          9 класс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04664"/>
            <a:ext cx="6400800" cy="381015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Экономическое  районирование</a:t>
            </a:r>
          </a:p>
          <a:p>
            <a:r>
              <a:rPr lang="ru-RU" sz="5400" dirty="0" err="1" smtClean="0">
                <a:solidFill>
                  <a:srgbClr val="FF0000"/>
                </a:solidFill>
              </a:rPr>
              <a:t>Аиткулов</a:t>
            </a:r>
            <a:r>
              <a:rPr lang="ru-RU" sz="5400" dirty="0" smtClean="0">
                <a:solidFill>
                  <a:srgbClr val="FF0000"/>
                </a:solidFill>
              </a:rPr>
              <a:t>  А.З.</a:t>
            </a:r>
          </a:p>
          <a:p>
            <a:r>
              <a:rPr lang="ru-RU" sz="5400" smtClean="0">
                <a:solidFill>
                  <a:srgbClr val="FF0000"/>
                </a:solidFill>
              </a:rPr>
              <a:t>232-539-749</a:t>
            </a:r>
            <a:endParaRPr lang="ru-RU" sz="5400" dirty="0" smtClean="0">
              <a:solidFill>
                <a:srgbClr val="FF0000"/>
              </a:solidFill>
            </a:endParaRPr>
          </a:p>
          <a:p>
            <a:endParaRPr lang="ru-RU" sz="6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000132"/>
          </a:xfrm>
        </p:spPr>
        <p:txBody>
          <a:bodyPr>
            <a:noAutofit/>
          </a:bodyPr>
          <a:lstStyle/>
          <a:p>
            <a:r>
              <a:rPr lang="ru-RU" sz="3600" dirty="0" err="1" smtClean="0">
                <a:solidFill>
                  <a:srgbClr val="FF0000"/>
                </a:solidFill>
              </a:rPr>
              <a:t>Политико</a:t>
            </a:r>
            <a:r>
              <a:rPr lang="ru-RU" sz="3600" dirty="0" smtClean="0">
                <a:solidFill>
                  <a:srgbClr val="FF0000"/>
                </a:solidFill>
              </a:rPr>
              <a:t> – административное деление  России  (Федеральные  округа)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o_fed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357159" y="1357298"/>
            <a:ext cx="8501122" cy="52149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28596" y="6215082"/>
            <a:ext cx="2786082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  7  Федеральных  округов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Что  такое  экономический  район?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4800" i="1" u="sng" dirty="0" smtClean="0">
                <a:solidFill>
                  <a:srgbClr val="FF0000"/>
                </a:solidFill>
              </a:rPr>
              <a:t>Экономический район </a:t>
            </a:r>
            <a:r>
              <a:rPr lang="ru-RU" sz="4800" dirty="0" smtClean="0"/>
              <a:t>– территория,  отличающаяся  от  других  особенностями  происхождения,  природы,  населения  и  хозяйства.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78581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Экономические  районы  России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id720_er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3896"/>
          <a:stretch>
            <a:fillRect/>
          </a:stretch>
        </p:blipFill>
        <p:spPr>
          <a:xfrm>
            <a:off x="500034" y="1071546"/>
            <a:ext cx="8143932" cy="52864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Социально-экономические  районы  России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endParaRPr lang="ru-RU" dirty="0" smtClean="0"/>
          </a:p>
          <a:p>
            <a:r>
              <a:rPr lang="ru-RU" dirty="0" smtClean="0"/>
              <a:t>1. Центральный  район.</a:t>
            </a:r>
          </a:p>
          <a:p>
            <a:r>
              <a:rPr lang="ru-RU" dirty="0" smtClean="0"/>
              <a:t>2. Центрально-Чернозёмный   район.</a:t>
            </a:r>
          </a:p>
          <a:p>
            <a:r>
              <a:rPr lang="ru-RU" dirty="0" smtClean="0"/>
              <a:t>3. Северо-Западный  район.</a:t>
            </a:r>
          </a:p>
          <a:p>
            <a:r>
              <a:rPr lang="ru-RU" dirty="0" smtClean="0"/>
              <a:t>4. Европейский  Север.</a:t>
            </a:r>
          </a:p>
          <a:p>
            <a:r>
              <a:rPr lang="ru-RU" dirty="0" smtClean="0"/>
              <a:t>5. Поволжье.</a:t>
            </a:r>
          </a:p>
          <a:p>
            <a:r>
              <a:rPr lang="ru-RU" dirty="0" smtClean="0"/>
              <a:t>6. Северный  Кавказ.</a:t>
            </a:r>
          </a:p>
          <a:p>
            <a:r>
              <a:rPr lang="ru-RU" dirty="0" smtClean="0"/>
              <a:t>7. Урал.</a:t>
            </a:r>
          </a:p>
          <a:p>
            <a:r>
              <a:rPr lang="ru-RU" dirty="0" smtClean="0"/>
              <a:t>8. Западная  Сибирь.</a:t>
            </a:r>
          </a:p>
          <a:p>
            <a:r>
              <a:rPr lang="ru-RU" dirty="0" smtClean="0"/>
              <a:t>9. Восточная Сибирь.</a:t>
            </a:r>
          </a:p>
          <a:p>
            <a:r>
              <a:rPr lang="ru-RU" dirty="0" smtClean="0"/>
              <a:t>10. Дальний  Восток.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Практическая  работа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endParaRPr lang="ru-RU" dirty="0" smtClean="0"/>
          </a:p>
          <a:p>
            <a:r>
              <a:rPr lang="ru-RU" dirty="0" smtClean="0"/>
              <a:t>На  контурной  карте( атлас 8-9 класс, стр. 15) нанести  границы  и  названия  социально-экономических  районов  России.   Образец  карты  в учебнике  географии ( стр. 197)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Социально-экономические  районы России.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07_0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2609" t="6609" r="2609" b="8621"/>
          <a:stretch>
            <a:fillRect/>
          </a:stretch>
        </p:blipFill>
        <p:spPr>
          <a:xfrm>
            <a:off x="500034" y="1285860"/>
            <a:ext cx="8072494" cy="51435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7286644" y="2071678"/>
            <a:ext cx="1143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Дальний Восток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7000892" y="3214686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10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Домашнее   задание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6600" dirty="0" smtClean="0"/>
              <a:t>§ 41 -42,  читать,  заполнить  контурную  карту.</a:t>
            </a:r>
            <a:endParaRPr lang="ru-RU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Тема:</a:t>
            </a:r>
            <a:r>
              <a:rPr lang="ru-RU" sz="5400" dirty="0" smtClean="0"/>
              <a:t>  Экономическое  районирование</a:t>
            </a:r>
            <a:endParaRPr lang="ru-RU" sz="5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57364"/>
            <a:ext cx="8229600" cy="4268799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endParaRPr lang="ru-RU" dirty="0" smtClean="0"/>
          </a:p>
          <a:p>
            <a:r>
              <a:rPr lang="ru-RU" sz="4000" dirty="0" smtClean="0">
                <a:solidFill>
                  <a:srgbClr val="FF0000"/>
                </a:solidFill>
              </a:rPr>
              <a:t>План  урока:</a:t>
            </a:r>
            <a:r>
              <a:rPr lang="ru-RU" sz="4000" dirty="0" smtClean="0"/>
              <a:t> 1. Многообразие  видов  районирования .</a:t>
            </a:r>
          </a:p>
          <a:p>
            <a:r>
              <a:rPr lang="ru-RU" sz="4000" dirty="0" smtClean="0"/>
              <a:t>2. Административно – территориальное устройство  и  районирование  России.</a:t>
            </a:r>
          </a:p>
          <a:p>
            <a:r>
              <a:rPr lang="ru-RU" sz="4000" dirty="0" smtClean="0"/>
              <a:t>3. Практическая  работа.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РОССИЙСКАЯ  ФЕДЕРАЦИЯ</a:t>
            </a:r>
            <a:endParaRPr lang="ru-RU" sz="5400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map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00034" y="1571612"/>
            <a:ext cx="8143931" cy="50006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857224" y="1714489"/>
            <a:ext cx="29289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Площадь:  17,1 млн. кв. км.</a:t>
            </a:r>
          </a:p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Население: 143 млн.ч.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FF0000"/>
                </a:solidFill>
              </a:rPr>
              <a:t>Что  такое  районирование?</a:t>
            </a: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4400" dirty="0" smtClean="0"/>
              <a:t>Выделение   определённой  территории  на  основании   основных  показателей :  физико-географических,  экономических, экологических,  административных.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Физико-географическое  районирование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russia_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3571" t="6493" r="2679" b="9091"/>
          <a:stretch>
            <a:fillRect/>
          </a:stretch>
        </p:blipFill>
        <p:spPr>
          <a:xfrm>
            <a:off x="642910" y="928670"/>
            <a:ext cx="8001056" cy="55721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Функции  районирования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endParaRPr lang="ru-RU" dirty="0" smtClean="0"/>
          </a:p>
          <a:p>
            <a:r>
              <a:rPr lang="ru-RU" dirty="0" smtClean="0"/>
              <a:t>1) Упорядочение  информации  о  территории.</a:t>
            </a:r>
          </a:p>
          <a:p>
            <a:r>
              <a:rPr lang="ru-RU" dirty="0" smtClean="0"/>
              <a:t>2) Синтез и обработка  информации  для  выработки  целостного  представления  о  районе.</a:t>
            </a:r>
          </a:p>
          <a:p>
            <a:r>
              <a:rPr lang="ru-RU" dirty="0" smtClean="0"/>
              <a:t>3) Создание  образа  района.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Признаки районирования (</a:t>
            </a:r>
            <a:r>
              <a:rPr lang="ru-RU" dirty="0" err="1" smtClean="0">
                <a:solidFill>
                  <a:srgbClr val="FF0000"/>
                </a:solidFill>
              </a:rPr>
              <a:t>стр</a:t>
            </a:r>
            <a:r>
              <a:rPr lang="ru-RU" dirty="0" smtClean="0">
                <a:solidFill>
                  <a:srgbClr val="FF0000"/>
                </a:solidFill>
              </a:rPr>
              <a:t> 191-192 </a:t>
            </a:r>
            <a:r>
              <a:rPr lang="ru-RU" dirty="0" err="1" smtClean="0">
                <a:solidFill>
                  <a:srgbClr val="FF0000"/>
                </a:solidFill>
              </a:rPr>
              <a:t>уч</a:t>
            </a:r>
            <a:r>
              <a:rPr lang="ru-RU" dirty="0" smtClean="0">
                <a:solidFill>
                  <a:srgbClr val="FF0000"/>
                </a:solidFill>
              </a:rPr>
              <a:t>.  9 </a:t>
            </a:r>
            <a:r>
              <a:rPr lang="ru-RU" dirty="0" err="1" smtClean="0">
                <a:solidFill>
                  <a:srgbClr val="FF0000"/>
                </a:solidFill>
              </a:rPr>
              <a:t>кл</a:t>
            </a:r>
            <a:r>
              <a:rPr lang="ru-RU" dirty="0" smtClean="0">
                <a:solidFill>
                  <a:srgbClr val="FF0000"/>
                </a:solidFill>
              </a:rPr>
              <a:t>.)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35785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r>
              <a:rPr lang="ru-RU" dirty="0" smtClean="0"/>
              <a:t>1. Индивидуальное  и  типологическое  районирование.</a:t>
            </a:r>
          </a:p>
          <a:p>
            <a:r>
              <a:rPr lang="ru-RU" dirty="0" smtClean="0"/>
              <a:t>2. Проблемное  и исследовательское  районирование.</a:t>
            </a:r>
          </a:p>
          <a:p>
            <a:r>
              <a:rPr lang="ru-RU" dirty="0" smtClean="0"/>
              <a:t>3. Частное  и комплексное  районирование.</a:t>
            </a:r>
          </a:p>
          <a:p>
            <a:r>
              <a:rPr lang="ru-RU" dirty="0" smtClean="0"/>
              <a:t>4. Морфологические,  генетические  или функциональные  признаки.</a:t>
            </a:r>
          </a:p>
          <a:p>
            <a:pPr algn="just"/>
            <a:r>
              <a:rPr lang="ru-RU" dirty="0" smtClean="0"/>
              <a:t>5. Однородные  или  узловые  районы.</a:t>
            </a:r>
          </a:p>
          <a:p>
            <a:pPr algn="just"/>
            <a:r>
              <a:rPr lang="ru-RU" dirty="0" smtClean="0"/>
              <a:t>6. Иерархические или  одноуровневые  районы.</a:t>
            </a:r>
          </a:p>
          <a:p>
            <a:pPr algn="just"/>
            <a:r>
              <a:rPr lang="ru-RU" dirty="0" smtClean="0"/>
              <a:t>7.Сплошное  или  выборочное  районирование.</a:t>
            </a:r>
          </a:p>
          <a:p>
            <a:pPr algn="just"/>
            <a:r>
              <a:rPr lang="ru-RU" dirty="0" smtClean="0"/>
              <a:t>8. Стабильные  или   плавающие  признаки.</a:t>
            </a:r>
          </a:p>
          <a:p>
            <a:pPr algn="just"/>
            <a:r>
              <a:rPr lang="ru-RU" dirty="0" smtClean="0"/>
              <a:t>9. Объективные  или  субъективные  районы. </a:t>
            </a:r>
          </a:p>
          <a:p>
            <a:pPr algn="just"/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Экономическое  районирование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25756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Выделение  и  изучение   экономического  района – территории,   которая  отличается   от  других  </a:t>
            </a:r>
            <a:r>
              <a:rPr lang="ru-RU" dirty="0" err="1" smtClean="0"/>
              <a:t>экономико</a:t>
            </a:r>
            <a:r>
              <a:rPr lang="ru-RU" dirty="0" smtClean="0"/>
              <a:t>- географическим   положением,  природными,   трудовыми  ресурсами,   специализацией,  взаимосвязанностью  производства.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785794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Административно- территориальное  деление России  (стр. 194, рис. 58)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карта РФ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928670"/>
            <a:ext cx="8643997" cy="57150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143240" y="5572140"/>
            <a:ext cx="5715040" cy="92333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На  территории  России   представлены 84  субъекта  РФ.</a:t>
            </a:r>
          </a:p>
          <a:p>
            <a:r>
              <a:rPr lang="ru-RU" dirty="0" smtClean="0"/>
              <a:t>49  областей ,21  республика, 6 краёв,  1 автономная  область,  7  автономных  округов.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386</Words>
  <Application>Microsoft Office PowerPoint</Application>
  <PresentationFormat>Экран (4:3)</PresentationFormat>
  <Paragraphs>61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      Экономическая  география          9 класс</vt:lpstr>
      <vt:lpstr>Тема:  Экономическое  районирование</vt:lpstr>
      <vt:lpstr>РОССИЙСКАЯ  ФЕДЕРАЦИЯ</vt:lpstr>
      <vt:lpstr>Что  такое  районирование?</vt:lpstr>
      <vt:lpstr>Физико-географическое  районирование</vt:lpstr>
      <vt:lpstr>Функции  районирования</vt:lpstr>
      <vt:lpstr>Признаки районирования (стр 191-192 уч.  9 кл.)</vt:lpstr>
      <vt:lpstr>Экономическое  районирование</vt:lpstr>
      <vt:lpstr>Административно- территориальное  деление России  (стр. 194, рис. 58)</vt:lpstr>
      <vt:lpstr>Политико – административное деление  России  (Федеральные  округа)</vt:lpstr>
      <vt:lpstr>Что  такое  экономический  район?</vt:lpstr>
      <vt:lpstr>Экономические  районы  России</vt:lpstr>
      <vt:lpstr>Социально-экономические  районы  России</vt:lpstr>
      <vt:lpstr>Практическая  работа </vt:lpstr>
      <vt:lpstr>Социально-экономические  районы России.</vt:lpstr>
      <vt:lpstr>Домашнее   задание</vt:lpstr>
    </vt:vector>
  </TitlesOfParts>
  <Company>МБОУ  СОШ №1 с. Мраково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Экономическая  география          9 класс</dc:title>
  <dc:creator>Учитель-1</dc:creator>
  <cp:lastModifiedBy>Евсеев Дмитрий</cp:lastModifiedBy>
  <cp:revision>23</cp:revision>
  <dcterms:created xsi:type="dcterms:W3CDTF">2009-01-12T05:04:32Z</dcterms:created>
  <dcterms:modified xsi:type="dcterms:W3CDTF">2011-01-21T12:36:47Z</dcterms:modified>
</cp:coreProperties>
</file>