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1.xml" ContentType="application/vnd.openxmlformats-officedocument.drawingml.diagramLayout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4" r:id="rId3"/>
    <p:sldId id="271" r:id="rId4"/>
    <p:sldId id="257" r:id="rId5"/>
    <p:sldId id="258" r:id="rId6"/>
    <p:sldId id="259" r:id="rId7"/>
    <p:sldId id="262" r:id="rId8"/>
    <p:sldId id="263" r:id="rId9"/>
    <p:sldId id="275" r:id="rId10"/>
    <p:sldId id="276" r:id="rId11"/>
    <p:sldId id="277" r:id="rId12"/>
    <p:sldId id="279" r:id="rId13"/>
    <p:sldId id="282" r:id="rId14"/>
    <p:sldId id="285" r:id="rId15"/>
    <p:sldId id="286" r:id="rId16"/>
    <p:sldId id="265" r:id="rId17"/>
    <p:sldId id="287" r:id="rId18"/>
    <p:sldId id="289" r:id="rId19"/>
    <p:sldId id="291" r:id="rId20"/>
    <p:sldId id="268" r:id="rId21"/>
    <p:sldId id="266" r:id="rId22"/>
    <p:sldId id="267" r:id="rId23"/>
    <p:sldId id="272" r:id="rId24"/>
    <p:sldId id="290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6" autoAdjust="0"/>
    <p:restoredTop sz="86429" autoAdjust="0"/>
  </p:normalViewPr>
  <p:slideViewPr>
    <p:cSldViewPr>
      <p:cViewPr>
        <p:scale>
          <a:sx n="60" d="100"/>
          <a:sy n="60" d="100"/>
        </p:scale>
        <p:origin x="-1212" y="-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54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DFA835-C601-4477-B2D9-186AAA1FFD19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032E80-DFB9-4252-B0B0-6CA1E06643EC}">
      <dgm:prSet phldrT="[Текст]" custT="1"/>
      <dgm:spPr/>
      <dgm:t>
        <a:bodyPr/>
        <a:lstStyle/>
        <a:p>
          <a:r>
            <a:rPr lang="ru-RU" sz="2400" dirty="0" err="1" smtClean="0"/>
            <a:t>Закономернос-ти</a:t>
          </a:r>
          <a:r>
            <a:rPr lang="ru-RU" sz="2400" dirty="0" smtClean="0"/>
            <a:t> развития природы</a:t>
          </a:r>
          <a:endParaRPr lang="ru-RU" sz="2400" dirty="0"/>
        </a:p>
      </dgm:t>
    </dgm:pt>
    <dgm:pt modelId="{91214104-43A5-4D28-8437-35F08B4D9B37}" type="parTrans" cxnId="{91122C4E-32AD-45A2-8DBF-76EFA6A10766}">
      <dgm:prSet/>
      <dgm:spPr/>
      <dgm:t>
        <a:bodyPr/>
        <a:lstStyle/>
        <a:p>
          <a:endParaRPr lang="ru-RU"/>
        </a:p>
      </dgm:t>
    </dgm:pt>
    <dgm:pt modelId="{0E2732F0-1D49-45D5-98ED-F034E05CBAAD}" type="sibTrans" cxnId="{91122C4E-32AD-45A2-8DBF-76EFA6A10766}">
      <dgm:prSet/>
      <dgm:spPr/>
      <dgm:t>
        <a:bodyPr/>
        <a:lstStyle/>
        <a:p>
          <a:endParaRPr lang="ru-RU"/>
        </a:p>
      </dgm:t>
    </dgm:pt>
    <dgm:pt modelId="{3FFD4544-DD84-43F3-B198-BFF635C1C1A8}">
      <dgm:prSet phldrT="[Текст]" custT="1"/>
      <dgm:spPr/>
      <dgm:t>
        <a:bodyPr/>
        <a:lstStyle/>
        <a:p>
          <a:r>
            <a:rPr lang="ru-RU" sz="2400" dirty="0" smtClean="0"/>
            <a:t>Знакомство с регионами материка</a:t>
          </a:r>
          <a:endParaRPr lang="ru-RU" sz="2400" dirty="0"/>
        </a:p>
      </dgm:t>
    </dgm:pt>
    <dgm:pt modelId="{1C7991CA-15C0-4AAA-819E-CF20C7D1FC52}" type="parTrans" cxnId="{0A76F240-3EC3-4F20-A3D3-959EBB2C5329}">
      <dgm:prSet/>
      <dgm:spPr/>
      <dgm:t>
        <a:bodyPr/>
        <a:lstStyle/>
        <a:p>
          <a:endParaRPr lang="ru-RU"/>
        </a:p>
      </dgm:t>
    </dgm:pt>
    <dgm:pt modelId="{20A04C66-DF55-4C78-8D21-A68E62F35390}" type="sibTrans" cxnId="{0A76F240-3EC3-4F20-A3D3-959EBB2C5329}">
      <dgm:prSet/>
      <dgm:spPr/>
      <dgm:t>
        <a:bodyPr/>
        <a:lstStyle/>
        <a:p>
          <a:endParaRPr lang="ru-RU"/>
        </a:p>
      </dgm:t>
    </dgm:pt>
    <dgm:pt modelId="{5921BF1A-1231-45FA-8F68-8E16805DA12B}">
      <dgm:prSet phldrT="[Текст]" custT="1"/>
      <dgm:spPr/>
      <dgm:t>
        <a:bodyPr/>
        <a:lstStyle/>
        <a:p>
          <a:r>
            <a:rPr lang="ru-RU" sz="2400" dirty="0" smtClean="0"/>
            <a:t>Формирование </a:t>
          </a:r>
          <a:r>
            <a:rPr lang="ru-RU" sz="2400" dirty="0" err="1" smtClean="0"/>
            <a:t>воображе</a:t>
          </a:r>
          <a:r>
            <a:rPr lang="ru-RU" sz="2400" dirty="0" smtClean="0"/>
            <a:t>-</a:t>
          </a:r>
        </a:p>
        <a:p>
          <a:r>
            <a:rPr lang="ru-RU" sz="2400" dirty="0" err="1" smtClean="0"/>
            <a:t>ния</a:t>
          </a:r>
          <a:endParaRPr lang="ru-RU" sz="2400" dirty="0"/>
        </a:p>
      </dgm:t>
    </dgm:pt>
    <dgm:pt modelId="{7716C731-9A42-42F5-B7BE-9F8614C54DB1}" type="parTrans" cxnId="{DC040C16-054B-4344-8533-5E56B5C8D858}">
      <dgm:prSet/>
      <dgm:spPr/>
      <dgm:t>
        <a:bodyPr/>
        <a:lstStyle/>
        <a:p>
          <a:endParaRPr lang="ru-RU"/>
        </a:p>
      </dgm:t>
    </dgm:pt>
    <dgm:pt modelId="{B9F6EE18-67AA-4041-AF44-37E7DB8AEEA8}" type="sibTrans" cxnId="{DC040C16-054B-4344-8533-5E56B5C8D858}">
      <dgm:prSet/>
      <dgm:spPr/>
      <dgm:t>
        <a:bodyPr/>
        <a:lstStyle/>
        <a:p>
          <a:endParaRPr lang="ru-RU"/>
        </a:p>
      </dgm:t>
    </dgm:pt>
    <dgm:pt modelId="{4B11E2AC-AE48-4224-9E91-88E4AD272412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0070C0"/>
              </a:solidFill>
            </a:rPr>
            <a:t>Уроки-путешествия</a:t>
          </a:r>
          <a:endParaRPr lang="ru-RU" sz="3200" b="1" dirty="0">
            <a:solidFill>
              <a:srgbClr val="0070C0"/>
            </a:solidFill>
          </a:endParaRPr>
        </a:p>
      </dgm:t>
    </dgm:pt>
    <dgm:pt modelId="{C62499AA-8ED3-47A2-8D3A-C72083E98E70}" type="parTrans" cxnId="{11EE41BD-E23F-4052-ACD2-4120DB2777ED}">
      <dgm:prSet/>
      <dgm:spPr/>
      <dgm:t>
        <a:bodyPr/>
        <a:lstStyle/>
        <a:p>
          <a:endParaRPr lang="ru-RU"/>
        </a:p>
      </dgm:t>
    </dgm:pt>
    <dgm:pt modelId="{4598429C-ECCE-48FD-8ED9-DD7D7211DBF4}" type="sibTrans" cxnId="{11EE41BD-E23F-4052-ACD2-4120DB2777ED}">
      <dgm:prSet/>
      <dgm:spPr/>
      <dgm:t>
        <a:bodyPr/>
        <a:lstStyle/>
        <a:p>
          <a:endParaRPr lang="ru-RU"/>
        </a:p>
      </dgm:t>
    </dgm:pt>
    <dgm:pt modelId="{F9C87C4B-511C-4757-AA85-90EAAA8E5AAF}">
      <dgm:prSet phldrT="[Текст]" phldr="1"/>
      <dgm:spPr/>
      <dgm:t>
        <a:bodyPr/>
        <a:lstStyle/>
        <a:p>
          <a:endParaRPr lang="ru-RU"/>
        </a:p>
      </dgm:t>
    </dgm:pt>
    <dgm:pt modelId="{CB1B793B-C52E-4BF2-AFED-97389A4FA7F7}" type="parTrans" cxnId="{7BE90F4F-65DD-4C34-969F-A796137EAE64}">
      <dgm:prSet/>
      <dgm:spPr/>
      <dgm:t>
        <a:bodyPr/>
        <a:lstStyle/>
        <a:p>
          <a:endParaRPr lang="ru-RU"/>
        </a:p>
      </dgm:t>
    </dgm:pt>
    <dgm:pt modelId="{302A4A9C-E052-4AC9-9EDD-3D4BBA649878}" type="sibTrans" cxnId="{7BE90F4F-65DD-4C34-969F-A796137EAE64}">
      <dgm:prSet/>
      <dgm:spPr/>
      <dgm:t>
        <a:bodyPr/>
        <a:lstStyle/>
        <a:p>
          <a:endParaRPr lang="ru-RU"/>
        </a:p>
      </dgm:t>
    </dgm:pt>
    <dgm:pt modelId="{9823A7E3-8E14-4144-8BB5-7414924CF62F}">
      <dgm:prSet phldrT="[Текст]" phldr="1"/>
      <dgm:spPr/>
      <dgm:t>
        <a:bodyPr/>
        <a:lstStyle/>
        <a:p>
          <a:endParaRPr lang="ru-RU"/>
        </a:p>
      </dgm:t>
    </dgm:pt>
    <dgm:pt modelId="{D579DE7A-4D94-44CB-AB9A-E2D7D0AD8104}" type="parTrans" cxnId="{2072F292-B6B4-4F35-A5BE-A9367B3DD46E}">
      <dgm:prSet/>
      <dgm:spPr/>
      <dgm:t>
        <a:bodyPr/>
        <a:lstStyle/>
        <a:p>
          <a:endParaRPr lang="ru-RU"/>
        </a:p>
      </dgm:t>
    </dgm:pt>
    <dgm:pt modelId="{00A75FFC-E294-4C05-9BA1-C6F00B96222C}" type="sibTrans" cxnId="{2072F292-B6B4-4F35-A5BE-A9367B3DD46E}">
      <dgm:prSet/>
      <dgm:spPr/>
      <dgm:t>
        <a:bodyPr/>
        <a:lstStyle/>
        <a:p>
          <a:endParaRPr lang="ru-RU"/>
        </a:p>
      </dgm:t>
    </dgm:pt>
    <dgm:pt modelId="{B619B7B7-3281-4E0C-BD07-B67FB7BD7CFD}" type="pres">
      <dgm:prSet presAssocID="{83DFA835-C601-4477-B2D9-186AAA1FFD19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2EAC2E-10A9-4421-BB4E-3458F12E9805}" type="pres">
      <dgm:prSet presAssocID="{83DFA835-C601-4477-B2D9-186AAA1FFD19}" presName="ellipse" presStyleLbl="trBgShp" presStyleIdx="0" presStyleCnt="1"/>
      <dgm:spPr/>
    </dgm:pt>
    <dgm:pt modelId="{5274D8B9-BE0E-4A4B-98F1-DCBAAE92FA0A}" type="pres">
      <dgm:prSet presAssocID="{83DFA835-C601-4477-B2D9-186AAA1FFD19}" presName="arrow1" presStyleLbl="fgShp" presStyleIdx="0" presStyleCnt="1" custLinFactNeighborX="-1021" custLinFactNeighborY="45709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ln>
          <a:solidFill>
            <a:srgbClr val="0070C0"/>
          </a:solidFill>
        </a:ln>
      </dgm:spPr>
    </dgm:pt>
    <dgm:pt modelId="{5A6DE7B5-A740-4762-A3CB-743F3ECAE166}" type="pres">
      <dgm:prSet presAssocID="{83DFA835-C601-4477-B2D9-186AAA1FFD19}" presName="rectangle" presStyleLbl="revTx" presStyleIdx="0" presStyleCnt="1" custScaleY="80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7621F3-19C5-4382-9FB0-48317E6E56FB}" type="pres">
      <dgm:prSet presAssocID="{3FFD4544-DD84-43F3-B198-BFF635C1C1A8}" presName="item1" presStyleLbl="node1" presStyleIdx="0" presStyleCnt="3" custScaleX="132629" custScaleY="112859" custLinFactNeighborX="2345" custLinFactNeighborY="-55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60CEB-431B-48D0-9330-7773484A985F}" type="pres">
      <dgm:prSet presAssocID="{5921BF1A-1231-45FA-8F68-8E16805DA12B}" presName="item2" presStyleLbl="node1" presStyleIdx="1" presStyleCnt="3" custScaleX="190232" custLinFactNeighborX="-67698" custLinFactNeighborY="-32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33662-15BE-4735-A932-75A78A30CFA1}" type="pres">
      <dgm:prSet presAssocID="{4B11E2AC-AE48-4224-9E91-88E4AD272412}" presName="item3" presStyleLbl="node1" presStyleIdx="2" presStyleCnt="3" custScaleX="171453" custScaleY="117137" custLinFactX="1847" custLinFactNeighborX="100000" custLinFactNeighborY="-46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FEE8C-78C0-4B0F-BAFE-FDC768ED047B}" type="pres">
      <dgm:prSet presAssocID="{83DFA835-C601-4477-B2D9-186AAA1FFD19}" presName="funnel" presStyleLbl="trAlignAcc1" presStyleIdx="0" presStyleCnt="1" custScaleX="142857" custScaleY="73787" custLinFactNeighborX="-547" custLinFactNeighborY="15156"/>
      <dgm:spPr/>
    </dgm:pt>
  </dgm:ptLst>
  <dgm:cxnLst>
    <dgm:cxn modelId="{2072F292-B6B4-4F35-A5BE-A9367B3DD46E}" srcId="{83DFA835-C601-4477-B2D9-186AAA1FFD19}" destId="{9823A7E3-8E14-4144-8BB5-7414924CF62F}" srcOrd="5" destOrd="0" parTransId="{D579DE7A-4D94-44CB-AB9A-E2D7D0AD8104}" sibTransId="{00A75FFC-E294-4C05-9BA1-C6F00B96222C}"/>
    <dgm:cxn modelId="{0A76F240-3EC3-4F20-A3D3-959EBB2C5329}" srcId="{83DFA835-C601-4477-B2D9-186AAA1FFD19}" destId="{3FFD4544-DD84-43F3-B198-BFF635C1C1A8}" srcOrd="1" destOrd="0" parTransId="{1C7991CA-15C0-4AAA-819E-CF20C7D1FC52}" sibTransId="{20A04C66-DF55-4C78-8D21-A68E62F35390}"/>
    <dgm:cxn modelId="{78383861-4FCE-4572-866C-04E69E6B12DC}" type="presOf" srcId="{8E032E80-DFB9-4252-B0B0-6CA1E06643EC}" destId="{D6933662-15BE-4735-A932-75A78A30CFA1}" srcOrd="0" destOrd="0" presId="urn:microsoft.com/office/officeart/2005/8/layout/funnel1"/>
    <dgm:cxn modelId="{58DFF9EC-55A9-4F07-A6A7-0CCAF05351D5}" type="presOf" srcId="{4B11E2AC-AE48-4224-9E91-88E4AD272412}" destId="{5A6DE7B5-A740-4762-A3CB-743F3ECAE166}" srcOrd="0" destOrd="0" presId="urn:microsoft.com/office/officeart/2005/8/layout/funnel1"/>
    <dgm:cxn modelId="{DC040C16-054B-4344-8533-5E56B5C8D858}" srcId="{83DFA835-C601-4477-B2D9-186AAA1FFD19}" destId="{5921BF1A-1231-45FA-8F68-8E16805DA12B}" srcOrd="2" destOrd="0" parTransId="{7716C731-9A42-42F5-B7BE-9F8614C54DB1}" sibTransId="{B9F6EE18-67AA-4041-AF44-37E7DB8AEEA8}"/>
    <dgm:cxn modelId="{BD810970-5ED4-4B26-ADF2-AA89E821D1B1}" type="presOf" srcId="{5921BF1A-1231-45FA-8F68-8E16805DA12B}" destId="{397621F3-19C5-4382-9FB0-48317E6E56FB}" srcOrd="0" destOrd="0" presId="urn:microsoft.com/office/officeart/2005/8/layout/funnel1"/>
    <dgm:cxn modelId="{91122C4E-32AD-45A2-8DBF-76EFA6A10766}" srcId="{83DFA835-C601-4477-B2D9-186AAA1FFD19}" destId="{8E032E80-DFB9-4252-B0B0-6CA1E06643EC}" srcOrd="0" destOrd="0" parTransId="{91214104-43A5-4D28-8437-35F08B4D9B37}" sibTransId="{0E2732F0-1D49-45D5-98ED-F034E05CBAAD}"/>
    <dgm:cxn modelId="{45AFADDA-E56B-4941-B0E4-B41588126088}" type="presOf" srcId="{3FFD4544-DD84-43F3-B198-BFF635C1C1A8}" destId="{53A60CEB-431B-48D0-9330-7773484A985F}" srcOrd="0" destOrd="0" presId="urn:microsoft.com/office/officeart/2005/8/layout/funnel1"/>
    <dgm:cxn modelId="{8F2BEF9A-365A-49CF-A3A7-3744AE438E89}" type="presOf" srcId="{83DFA835-C601-4477-B2D9-186AAA1FFD19}" destId="{B619B7B7-3281-4E0C-BD07-B67FB7BD7CFD}" srcOrd="0" destOrd="0" presId="urn:microsoft.com/office/officeart/2005/8/layout/funnel1"/>
    <dgm:cxn modelId="{11EE41BD-E23F-4052-ACD2-4120DB2777ED}" srcId="{83DFA835-C601-4477-B2D9-186AAA1FFD19}" destId="{4B11E2AC-AE48-4224-9E91-88E4AD272412}" srcOrd="3" destOrd="0" parTransId="{C62499AA-8ED3-47A2-8D3A-C72083E98E70}" sibTransId="{4598429C-ECCE-48FD-8ED9-DD7D7211DBF4}"/>
    <dgm:cxn modelId="{7BE90F4F-65DD-4C34-969F-A796137EAE64}" srcId="{83DFA835-C601-4477-B2D9-186AAA1FFD19}" destId="{F9C87C4B-511C-4757-AA85-90EAAA8E5AAF}" srcOrd="4" destOrd="0" parTransId="{CB1B793B-C52E-4BF2-AFED-97389A4FA7F7}" sibTransId="{302A4A9C-E052-4AC9-9EDD-3D4BBA649878}"/>
    <dgm:cxn modelId="{8731B207-DD9C-4404-8763-F548EF0E1CC2}" type="presParOf" srcId="{B619B7B7-3281-4E0C-BD07-B67FB7BD7CFD}" destId="{B52EAC2E-10A9-4421-BB4E-3458F12E9805}" srcOrd="0" destOrd="0" presId="urn:microsoft.com/office/officeart/2005/8/layout/funnel1"/>
    <dgm:cxn modelId="{C055F9C6-7AB4-4150-9BC7-CE1F9BC7E00B}" type="presParOf" srcId="{B619B7B7-3281-4E0C-BD07-B67FB7BD7CFD}" destId="{5274D8B9-BE0E-4A4B-98F1-DCBAAE92FA0A}" srcOrd="1" destOrd="0" presId="urn:microsoft.com/office/officeart/2005/8/layout/funnel1"/>
    <dgm:cxn modelId="{357F8E7D-8D3E-42FB-98BF-F9A910D6FC9E}" type="presParOf" srcId="{B619B7B7-3281-4E0C-BD07-B67FB7BD7CFD}" destId="{5A6DE7B5-A740-4762-A3CB-743F3ECAE166}" srcOrd="2" destOrd="0" presId="urn:microsoft.com/office/officeart/2005/8/layout/funnel1"/>
    <dgm:cxn modelId="{7BC1EDCA-2AA6-48E6-ADB4-40C5264F8E6E}" type="presParOf" srcId="{B619B7B7-3281-4E0C-BD07-B67FB7BD7CFD}" destId="{397621F3-19C5-4382-9FB0-48317E6E56FB}" srcOrd="3" destOrd="0" presId="urn:microsoft.com/office/officeart/2005/8/layout/funnel1"/>
    <dgm:cxn modelId="{96CFB833-B1CF-4539-97C3-B55765D9A447}" type="presParOf" srcId="{B619B7B7-3281-4E0C-BD07-B67FB7BD7CFD}" destId="{53A60CEB-431B-48D0-9330-7773484A985F}" srcOrd="4" destOrd="0" presId="urn:microsoft.com/office/officeart/2005/8/layout/funnel1"/>
    <dgm:cxn modelId="{6193A6E7-33A0-46E9-9265-18B77DDDCF0D}" type="presParOf" srcId="{B619B7B7-3281-4E0C-BD07-B67FB7BD7CFD}" destId="{D6933662-15BE-4735-A932-75A78A30CFA1}" srcOrd="5" destOrd="0" presId="urn:microsoft.com/office/officeart/2005/8/layout/funnel1"/>
    <dgm:cxn modelId="{B450EE2C-2B73-45C0-AEEC-79732AE6DF82}" type="presParOf" srcId="{B619B7B7-3281-4E0C-BD07-B67FB7BD7CFD}" destId="{2A3FEE8C-78C0-4B0F-BAFE-FDC768ED047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.gi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23728" y="476672"/>
            <a:ext cx="6172200" cy="3960440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dirty="0" smtClean="0"/>
              <a:t>Методические </a:t>
            </a:r>
            <a:r>
              <a:rPr lang="ru-RU" sz="2800" dirty="0" smtClean="0"/>
              <a:t>рекомендации к урокам-путешествиям по курсу </a:t>
            </a:r>
            <a:br>
              <a:rPr lang="ru-RU" sz="2800" dirty="0" smtClean="0"/>
            </a:br>
            <a:r>
              <a:rPr lang="ru-RU" sz="2800" dirty="0" smtClean="0"/>
              <a:t>«География. Страны и континенты», 7 класс, под ред. А.И.Алексеева</a:t>
            </a:r>
            <a:br>
              <a:rPr lang="ru-RU" sz="2800" dirty="0" smtClean="0"/>
            </a:br>
            <a:r>
              <a:rPr lang="ru-RU" sz="2800" dirty="0" smtClean="0"/>
              <a:t>Москва: Просвещение, 2008</a:t>
            </a:r>
            <a:br>
              <a:rPr lang="ru-RU" sz="2800" dirty="0" smtClean="0"/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979712" y="4286256"/>
            <a:ext cx="6840760" cy="2286016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Юлова Марина Евгеньевна</a:t>
            </a:r>
          </a:p>
          <a:p>
            <a:pPr algn="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Учитель высшей категории </a:t>
            </a:r>
          </a:p>
          <a:p>
            <a:pPr algn="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МОУ СОШ № 45</a:t>
            </a:r>
          </a:p>
          <a:p>
            <a:pPr algn="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углубленным изучением отдельных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предметов</a:t>
            </a:r>
          </a:p>
          <a:p>
            <a:pPr algn="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Н.Новгород  2011 год</a:t>
            </a:r>
          </a:p>
          <a:p>
            <a:pPr algn="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Идентификатор 221-525-800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9" descr="школа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 l="7144" t="4066" r="89680" b="91397"/>
          <a:stretch>
            <a:fillRect/>
          </a:stretch>
        </p:blipFill>
        <p:spPr bwMode="auto">
          <a:xfrm>
            <a:off x="500034" y="3429000"/>
            <a:ext cx="1541403" cy="135732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168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4" name="Picture 4" descr="карта афри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71685" name="Oval 5"/>
          <p:cNvSpPr>
            <a:spLocks noChangeArrowheads="1"/>
          </p:cNvSpPr>
          <p:nvPr/>
        </p:nvSpPr>
        <p:spPr bwMode="auto">
          <a:xfrm>
            <a:off x="2411413" y="2636838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87" name="Oval 7"/>
          <p:cNvSpPr>
            <a:spLocks noChangeArrowheads="1"/>
          </p:cNvSpPr>
          <p:nvPr/>
        </p:nvSpPr>
        <p:spPr bwMode="auto">
          <a:xfrm>
            <a:off x="3059113" y="3716338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91" name="Freeform 11"/>
          <p:cNvSpPr>
            <a:spLocks/>
          </p:cNvSpPr>
          <p:nvPr/>
        </p:nvSpPr>
        <p:spPr bwMode="auto">
          <a:xfrm>
            <a:off x="2644775" y="2779713"/>
            <a:ext cx="127000" cy="1444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91"/>
              </a:cxn>
            </a:cxnLst>
            <a:rect l="0" t="0" r="r" b="b"/>
            <a:pathLst>
              <a:path w="80" h="91">
                <a:moveTo>
                  <a:pt x="0" y="0"/>
                </a:moveTo>
                <a:lnTo>
                  <a:pt x="80" y="91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692" name="Freeform 12"/>
          <p:cNvSpPr>
            <a:spLocks/>
          </p:cNvSpPr>
          <p:nvPr/>
        </p:nvSpPr>
        <p:spPr bwMode="auto">
          <a:xfrm>
            <a:off x="2495550" y="2693988"/>
            <a:ext cx="111125" cy="492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" y="31"/>
              </a:cxn>
            </a:cxnLst>
            <a:rect l="0" t="0" r="r" b="b"/>
            <a:pathLst>
              <a:path w="70" h="31">
                <a:moveTo>
                  <a:pt x="0" y="0"/>
                </a:moveTo>
                <a:lnTo>
                  <a:pt x="70" y="31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693" name="Freeform 13"/>
          <p:cNvSpPr>
            <a:spLocks/>
          </p:cNvSpPr>
          <p:nvPr/>
        </p:nvSpPr>
        <p:spPr bwMode="auto">
          <a:xfrm>
            <a:off x="2990850" y="3187700"/>
            <a:ext cx="11113" cy="234950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0" y="148"/>
              </a:cxn>
            </a:cxnLst>
            <a:rect l="0" t="0" r="r" b="b"/>
            <a:pathLst>
              <a:path w="7" h="148">
                <a:moveTo>
                  <a:pt x="7" y="0"/>
                </a:moveTo>
                <a:lnTo>
                  <a:pt x="0" y="148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694" name="Freeform 14"/>
          <p:cNvSpPr>
            <a:spLocks/>
          </p:cNvSpPr>
          <p:nvPr/>
        </p:nvSpPr>
        <p:spPr bwMode="auto">
          <a:xfrm>
            <a:off x="3001963" y="3521075"/>
            <a:ext cx="61912" cy="1619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9" y="102"/>
              </a:cxn>
            </a:cxnLst>
            <a:rect l="0" t="0" r="r" b="b"/>
            <a:pathLst>
              <a:path w="39" h="102">
                <a:moveTo>
                  <a:pt x="0" y="0"/>
                </a:moveTo>
                <a:lnTo>
                  <a:pt x="39" y="102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695" name="AutoShape 15"/>
          <p:cNvSpPr>
            <a:spLocks noChangeArrowheads="1"/>
          </p:cNvSpPr>
          <p:nvPr/>
        </p:nvSpPr>
        <p:spPr bwMode="auto">
          <a:xfrm>
            <a:off x="250825" y="908050"/>
            <a:ext cx="1295400" cy="288925"/>
          </a:xfrm>
          <a:prstGeom prst="wedgeRoundRectCallout">
            <a:avLst>
              <a:gd name="adj1" fmla="val 117769"/>
              <a:gd name="adj2" fmla="val 54890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Томбукту</a:t>
            </a:r>
            <a:endParaRPr lang="ru-RU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696" name="AutoShape 16"/>
          <p:cNvSpPr>
            <a:spLocks noChangeArrowheads="1"/>
          </p:cNvSpPr>
          <p:nvPr/>
        </p:nvSpPr>
        <p:spPr bwMode="auto">
          <a:xfrm>
            <a:off x="3132138" y="5084763"/>
            <a:ext cx="1081087" cy="360362"/>
          </a:xfrm>
          <a:prstGeom prst="wedgeRoundRectCallout">
            <a:avLst>
              <a:gd name="adj1" fmla="val -52792"/>
              <a:gd name="adj2" fmla="val -41387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dirty="0"/>
              <a:t>Лагос</a:t>
            </a:r>
          </a:p>
        </p:txBody>
      </p:sp>
      <p:sp>
        <p:nvSpPr>
          <p:cNvPr id="71698" name="Freeform 18"/>
          <p:cNvSpPr>
            <a:spLocks/>
          </p:cNvSpPr>
          <p:nvPr/>
        </p:nvSpPr>
        <p:spPr bwMode="auto">
          <a:xfrm>
            <a:off x="2860675" y="2995613"/>
            <a:ext cx="127000" cy="1444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91"/>
              </a:cxn>
            </a:cxnLst>
            <a:rect l="0" t="0" r="r" b="b"/>
            <a:pathLst>
              <a:path w="80" h="91">
                <a:moveTo>
                  <a:pt x="0" y="0"/>
                </a:moveTo>
                <a:lnTo>
                  <a:pt x="80" y="91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3184525" y="3016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71701" name="Text Box 21"/>
          <p:cNvSpPr txBox="1">
            <a:spLocks noChangeArrowheads="1"/>
          </p:cNvSpPr>
          <p:nvPr/>
        </p:nvSpPr>
        <p:spPr bwMode="auto">
          <a:xfrm>
            <a:off x="3132138" y="2997200"/>
            <a:ext cx="35509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FF66"/>
                </a:solidFill>
              </a:rPr>
              <a:t>Саванны и редколесья</a:t>
            </a:r>
            <a:endParaRPr lang="ru-RU" sz="2400" dirty="0">
              <a:solidFill>
                <a:srgbClr val="66FF66"/>
              </a:solidFill>
            </a:endParaRPr>
          </a:p>
        </p:txBody>
      </p:sp>
      <p:sp>
        <p:nvSpPr>
          <p:cNvPr id="71702" name="Text Box 22"/>
          <p:cNvSpPr txBox="1">
            <a:spLocks noChangeArrowheads="1"/>
          </p:cNvSpPr>
          <p:nvPr/>
        </p:nvSpPr>
        <p:spPr bwMode="auto">
          <a:xfrm>
            <a:off x="4192588" y="3690938"/>
            <a:ext cx="40270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Переменно-влажные леса</a:t>
            </a:r>
            <a:endParaRPr lang="ru-RU" sz="2400" dirty="0">
              <a:solidFill>
                <a:srgbClr val="66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03" name="Text Box 23"/>
          <p:cNvSpPr txBox="1">
            <a:spLocks noChangeArrowheads="1"/>
          </p:cNvSpPr>
          <p:nvPr/>
        </p:nvSpPr>
        <p:spPr bwMode="auto">
          <a:xfrm>
            <a:off x="5186363" y="4003675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ru-RU" sz="1400"/>
          </a:p>
        </p:txBody>
      </p:sp>
      <p:sp>
        <p:nvSpPr>
          <p:cNvPr id="71704" name="AutoShape 2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268538" y="6524625"/>
            <a:ext cx="611187" cy="333375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 animBg="1"/>
      <p:bldP spid="71692" grpId="0" animBg="1"/>
      <p:bldP spid="71693" grpId="0" animBg="1"/>
      <p:bldP spid="71694" grpId="0" animBg="1"/>
      <p:bldP spid="71695" grpId="0" animBg="1"/>
      <p:bldP spid="71696" grpId="0" animBg="1"/>
      <p:bldP spid="71698" grpId="0" animBg="1"/>
      <p:bldP spid="71701" grpId="0"/>
      <p:bldP spid="717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011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0116" name="Picture 4" descr="800px-Coffee_T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36096" cy="4509120"/>
          </a:xfrm>
          <a:prstGeom prst="rect">
            <a:avLst/>
          </a:prstGeom>
          <a:noFill/>
        </p:spPr>
      </p:pic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179388" y="0"/>
            <a:ext cx="1336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Кофейное</a:t>
            </a:r>
          </a:p>
          <a:p>
            <a:r>
              <a:rPr lang="ru-RU"/>
              <a:t>дерево</a:t>
            </a:r>
          </a:p>
        </p:txBody>
      </p:sp>
      <p:pic>
        <p:nvPicPr>
          <p:cNvPr id="8" name="Picture 4" descr="26901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484784"/>
            <a:ext cx="5220072" cy="5112568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373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18058">
            <a:off x="222528" y="297224"/>
            <a:ext cx="4499992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6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24648">
            <a:off x="4416621" y="369483"/>
            <a:ext cx="4427984" cy="3717032"/>
          </a:xfrm>
          <a:prstGeom prst="rect">
            <a:avLst/>
          </a:prstGeom>
          <a:noFill/>
        </p:spPr>
      </p:pic>
      <p:pic>
        <p:nvPicPr>
          <p:cNvPr id="12" name="Picture 4" descr="slide0003_image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560" y="0"/>
            <a:ext cx="10945216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Глиняная мечеть 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Дженне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 (Мали)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842493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Африканская Венеция </a:t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озеро 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Нокуе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4" descr="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8496944" cy="51845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Рыночная площадь в Лагосе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4" descr="800px-Markt_Banfora_MS_22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8424936" cy="50405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2474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Уроки – путешествия по Южной Америке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C:\Documents and Settings\witaly\My Documents\Lena\Prezentacii\Moi\Brazilija\Amazonka1_files\amaz12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70705">
            <a:off x="251520" y="1412776"/>
            <a:ext cx="32004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witaly\My Documents\Lena\Prezentacii\Moi\Umnica\gazeta7_files\bronenosez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05672"/>
            <a:ext cx="424847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witaly\My Documents\Lena\Prezentacii\Moi\Brazilija\Amazonka1_files\amaz11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95835">
            <a:off x="5632135" y="1476754"/>
            <a:ext cx="3014809" cy="225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Documents and Settings\abc1\Desktop\ELENA\PowerPoint\Moi\Rainforest\brazil_photo_amazon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94335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C:\Documents and Settings\abc1\Desktop\ELENA\PowerPoint\Moi\Brazilija\BRA-Brasilia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D:\Documents and Settings\witaly\My Documents\Lena\Prezentacii\Moi\Brazilija\Iisu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1484784"/>
            <a:ext cx="3384376" cy="501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800600" y="4953000"/>
            <a:ext cx="327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>
                <a:latin typeface="Tahoma" pitchFamily="34" charset="0"/>
              </a:rPr>
              <a:t>Редьярд Киплинг</a:t>
            </a:r>
            <a:endParaRPr lang="en-GB" sz="1600">
              <a:latin typeface="Tahoma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143000" y="3429000"/>
            <a:ext cx="6629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ahoma" pitchFamily="34" charset="0"/>
              </a:rPr>
              <a:t>Из Ливерпульской гавани, всегда по четвергам,</a:t>
            </a:r>
          </a:p>
          <a:p>
            <a:pPr algn="ctr"/>
            <a:r>
              <a:rPr lang="ru-RU" sz="2000" dirty="0">
                <a:latin typeface="Tahoma" pitchFamily="34" charset="0"/>
              </a:rPr>
              <a:t>Суда уходят в плаванье к далеким </a:t>
            </a:r>
            <a:r>
              <a:rPr lang="ru-RU" sz="2000" dirty="0" err="1">
                <a:latin typeface="Tahoma" pitchFamily="34" charset="0"/>
              </a:rPr>
              <a:t>бегерам</a:t>
            </a:r>
            <a:r>
              <a:rPr lang="ru-RU" sz="2000" dirty="0">
                <a:latin typeface="Tahoma" pitchFamily="34" charset="0"/>
                <a:cs typeface="Times New Roman" pitchFamily="18" charset="0"/>
              </a:rPr>
              <a:t>.</a:t>
            </a:r>
            <a:r>
              <a:rPr lang="ru-RU" sz="2000" dirty="0">
                <a:latin typeface="Tahoma" pitchFamily="34" charset="0"/>
                <a:cs typeface="Arial" pitchFamily="34" charset="0"/>
              </a:rPr>
              <a:t/>
            </a:r>
            <a:br>
              <a:rPr lang="ru-RU" sz="2000" dirty="0">
                <a:latin typeface="Tahoma" pitchFamily="34" charset="0"/>
                <a:cs typeface="Arial" pitchFamily="34" charset="0"/>
              </a:rPr>
            </a:br>
            <a:r>
              <a:rPr lang="ru-RU" sz="2000" dirty="0">
                <a:latin typeface="Tahoma" pitchFamily="34" charset="0"/>
              </a:rPr>
              <a:t>Идут они в Бразилию, Бразилию, Бразилию</a:t>
            </a:r>
            <a:r>
              <a:rPr lang="ru-RU" sz="2000" dirty="0">
                <a:latin typeface="Tahoma" pitchFamily="34" charset="0"/>
                <a:cs typeface="Arial" pitchFamily="34" charset="0"/>
              </a:rPr>
              <a:t/>
            </a:r>
            <a:br>
              <a:rPr lang="ru-RU" sz="2000" dirty="0">
                <a:latin typeface="Tahoma" pitchFamily="34" charset="0"/>
                <a:cs typeface="Arial" pitchFamily="34" charset="0"/>
              </a:rPr>
            </a:br>
            <a:r>
              <a:rPr lang="ru-RU" sz="2000" dirty="0">
                <a:latin typeface="Tahoma" pitchFamily="34" charset="0"/>
              </a:rPr>
              <a:t>И я хочу в Бразилию – к далеким берегам!</a:t>
            </a:r>
            <a:endParaRPr lang="en-GB" sz="2000" dirty="0">
              <a:latin typeface="Tahoma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0" y="1676400"/>
            <a:ext cx="7772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9600" b="1">
                <a:solidFill>
                  <a:srgbClr val="808000"/>
                </a:solidFill>
                <a:latin typeface="Tahoma" pitchFamily="34" charset="0"/>
              </a:rPr>
              <a:t>Б</a:t>
            </a:r>
            <a:r>
              <a:rPr lang="ru-RU" sz="9600" b="1">
                <a:solidFill>
                  <a:srgbClr val="006600"/>
                </a:solidFill>
                <a:latin typeface="Tahoma" pitchFamily="34" charset="0"/>
              </a:rPr>
              <a:t>РА</a:t>
            </a:r>
            <a:r>
              <a:rPr lang="ru-RU" sz="9600" b="1">
                <a:latin typeface="Tahoma" pitchFamily="34" charset="0"/>
              </a:rPr>
              <a:t>ЗИ</a:t>
            </a:r>
            <a:r>
              <a:rPr lang="ru-RU" sz="9600" b="1">
                <a:solidFill>
                  <a:srgbClr val="006600"/>
                </a:solidFill>
                <a:latin typeface="Tahoma" pitchFamily="34" charset="0"/>
              </a:rPr>
              <a:t>ЛИ</a:t>
            </a:r>
            <a:r>
              <a:rPr lang="ru-RU" sz="9600" b="1">
                <a:solidFill>
                  <a:srgbClr val="808000"/>
                </a:solidFill>
                <a:latin typeface="Tahoma" pitchFamily="34" charset="0"/>
              </a:rPr>
              <a:t>Я</a:t>
            </a:r>
            <a:r>
              <a:rPr lang="ru-RU" sz="9600" b="1">
                <a:latin typeface="Tahoma" pitchFamily="34" charset="0"/>
              </a:rPr>
              <a:t> </a:t>
            </a:r>
            <a:endParaRPr lang="en-GB" sz="9600" b="1">
              <a:latin typeface="Tahoma" pitchFamily="34" charset="0"/>
            </a:endParaRPr>
          </a:p>
        </p:txBody>
      </p:sp>
      <p:pic>
        <p:nvPicPr>
          <p:cNvPr id="2053" name="Picture 5" descr="C:\Documents and Settings\witaly\My Documents\Lena\Prezentacii\Moi\Brazilija\Amazonka6_files\rio3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292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Documents and Settings\witaly\My Documents\Lena\Prezentacii\Moi\Brazilija\Amazonka6_files\rio4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25763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C:\Documents and Settings\witaly\My Documents\Lena\Prezentacii\Moi\Brazilija\BRA-RioDeJaneiro-JSteinhart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6350" y="4533900"/>
            <a:ext cx="15176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C:\Documents and Settings\witaly\My Documents\Lena\Prezentacii\Moi\Brazilija\Amazonka5_files\amazonka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0"/>
            <a:ext cx="22860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C:\Documents and Settings\Учитель\Рабочий стол\пУТЕШЕСТВИЯ\Ю.аМЕРИ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0"/>
            <a:ext cx="50760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лево 2"/>
          <p:cNvSpPr/>
          <p:nvPr/>
        </p:nvSpPr>
        <p:spPr>
          <a:xfrm rot="849565">
            <a:off x="6253620" y="2901586"/>
            <a:ext cx="2224088" cy="4841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rot="20826182">
            <a:off x="294936" y="3610459"/>
            <a:ext cx="4204766" cy="2170032"/>
          </a:xfrm>
        </p:spPr>
        <p:txBody>
          <a:bodyPr/>
          <a:lstStyle/>
          <a:p>
            <a:r>
              <a:rPr lang="ru-RU" sz="3600" i="1" dirty="0" smtClean="0">
                <a:solidFill>
                  <a:srgbClr val="0070C0"/>
                </a:solidFill>
              </a:rPr>
              <a:t>Бразильское </a:t>
            </a:r>
            <a:br>
              <a:rPr lang="ru-RU" sz="3600" i="1" dirty="0" smtClean="0">
                <a:solidFill>
                  <a:srgbClr val="0070C0"/>
                </a:solidFill>
              </a:rPr>
            </a:br>
            <a:r>
              <a:rPr lang="ru-RU" sz="3600" i="1" dirty="0" smtClean="0">
                <a:solidFill>
                  <a:srgbClr val="0070C0"/>
                </a:solidFill>
              </a:rPr>
              <a:t/>
            </a:r>
            <a:br>
              <a:rPr lang="ru-RU" sz="3600" i="1" dirty="0" smtClean="0">
                <a:solidFill>
                  <a:srgbClr val="0070C0"/>
                </a:solidFill>
              </a:rPr>
            </a:br>
            <a:r>
              <a:rPr lang="ru-RU" sz="3600" i="1" dirty="0" smtClean="0">
                <a:solidFill>
                  <a:srgbClr val="0070C0"/>
                </a:solidFill>
              </a:rPr>
              <a:t> плоскогорье</a:t>
            </a:r>
            <a:endParaRPr lang="ru-RU" sz="3600" i="1" dirty="0">
              <a:solidFill>
                <a:srgbClr val="0070C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995936" y="273050"/>
            <a:ext cx="5148064" cy="6584950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z="3200" dirty="0"/>
          </a:p>
        </p:txBody>
      </p:sp>
      <p:pic>
        <p:nvPicPr>
          <p:cNvPr id="11" name="Picture 10" descr="http://www.gifanimation.ru/images/mehanizmy/peopls16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516216" y="4495582"/>
            <a:ext cx="2627784" cy="236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77 0.08811 C -0.04827 -0.03192 0.01232 -0.15079 -0.0125 -0.20398 C -0.03663 -0.25486 -0.20712 -0.18802 -0.25347 -0.22317 C -0.29983 -0.25763 -0.26979 -0.37997 -0.29306 -0.40842 C -0.31528 -0.43895 -0.37101 -0.35985 -0.39271 -0.39963 C -0.41458 -0.43871 -0.40278 -0.60384 -0.4224 -0.64477 C -0.44375 -0.68293 -0.49983 -0.67414 -0.5158 -0.64061 C -0.53264 -0.60754 -0.49514 -0.45953 -0.52188 -0.44334 C -0.54688 -0.42923 -0.64531 -0.53053 -0.6717 -0.54834 " pathEditMode="relative" rAng="2347983" ptsTypes="aaaaaaaaA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" y="-4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40" descr="original_metal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5500702"/>
            <a:ext cx="1174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C:\Documents and Settings\admin\Рабочий стол\(G) Съемный диск\DCIM\101MSDCF\DSC00763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032032" cy="6858000"/>
          </a:xfrm>
          <a:prstGeom prst="rect">
            <a:avLst/>
          </a:prstGeom>
          <a:noFill/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39399" t="44282" r="35739" b="8045"/>
          <a:stretch>
            <a:fillRect/>
          </a:stretch>
        </p:blipFill>
        <p:spPr bwMode="auto">
          <a:xfrm>
            <a:off x="5364088" y="692696"/>
            <a:ext cx="2354057" cy="316835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Марина с рабочего стола\фото школа\DSC00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496944" cy="6480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6" descr="13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1363662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b="1" dirty="0" smtClean="0">
              <a:solidFill>
                <a:srgbClr val="0070C0"/>
              </a:solidFill>
            </a:endParaRPr>
          </a:p>
        </p:txBody>
      </p:sp>
      <p:pic>
        <p:nvPicPr>
          <p:cNvPr id="3" name="Picture 40" descr="original_metal_w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9250" y="5445224"/>
            <a:ext cx="1174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G:\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39540">
            <a:off x="6737934" y="258247"/>
            <a:ext cx="1974979" cy="2803731"/>
          </a:xfrm>
          <a:prstGeom prst="rect">
            <a:avLst/>
          </a:prstGeom>
          <a:noFill/>
        </p:spPr>
      </p:pic>
      <p:pic>
        <p:nvPicPr>
          <p:cNvPr id="5" name="Picture 3" descr="G:\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64128">
            <a:off x="338073" y="203095"/>
            <a:ext cx="2571679" cy="3914923"/>
          </a:xfrm>
          <a:prstGeom prst="rect">
            <a:avLst/>
          </a:prstGeom>
          <a:noFill/>
        </p:spPr>
      </p:pic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1541658" y="3068960"/>
          <a:ext cx="2894115" cy="3789040"/>
        </p:xfrm>
        <a:graphic>
          <a:graphicData uri="http://schemas.openxmlformats.org/presentationml/2006/ole">
            <p:oleObj spid="_x0000_s18434" name="Acrobat Document" r:id="rId6" imgW="5283000" imgH="7089120" progId="AcroExch.Document.7">
              <p:embed/>
            </p:oleObj>
          </a:graphicData>
        </a:graphic>
      </p:graphicFrame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5010819" y="2990343"/>
          <a:ext cx="2873549" cy="3867657"/>
        </p:xfrm>
        <a:graphic>
          <a:graphicData uri="http://schemas.openxmlformats.org/presentationml/2006/ole">
            <p:oleObj spid="_x0000_s18435" name="Acrobat Document" r:id="rId7" imgW="4856400" imgH="6545880" progId="AcroExch.Document.7">
              <p:embed/>
            </p:oleObj>
          </a:graphicData>
        </a:graphic>
      </p:graphicFrame>
      <p:pic>
        <p:nvPicPr>
          <p:cNvPr id="18436" name="Picture 4" descr="C:\Documents and Settings\admin\Рабочий стол\Новая папка\DSC00217.JPG"/>
          <p:cNvPicPr>
            <a:picLocks noChangeAspect="1" noChangeArrowheads="1"/>
          </p:cNvPicPr>
          <p:nvPr/>
        </p:nvPicPr>
        <p:blipFill>
          <a:blip r:embed="rId8" cstate="print">
            <a:lum bright="20000"/>
          </a:blip>
          <a:srcRect t="16556" r="50292" b="17334"/>
          <a:stretch>
            <a:fillRect/>
          </a:stretch>
        </p:blipFill>
        <p:spPr bwMode="auto">
          <a:xfrm>
            <a:off x="3059832" y="0"/>
            <a:ext cx="3384376" cy="2969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От Лос-Анджелеса до 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Сан-Франциско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Задание №9 (</a:t>
            </a:r>
            <a:r>
              <a:rPr lang="ru-RU" dirty="0" smtClean="0"/>
              <a:t>тетрадь тренажер стр. 50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21505" name="Picture 1" descr="C:\Documents and Settings\admin\Рабочий стол\пУТЕШЕСТВИЯ\Тренажер.jpg"/>
          <p:cNvPicPr>
            <a:picLocks noChangeAspect="1" noChangeArrowheads="1"/>
          </p:cNvPicPr>
          <p:nvPr/>
        </p:nvPicPr>
        <p:blipFill>
          <a:blip r:embed="rId2" cstate="print"/>
          <a:srcRect b="53140"/>
          <a:stretch>
            <a:fillRect/>
          </a:stretch>
        </p:blipFill>
        <p:spPr bwMode="auto">
          <a:xfrm>
            <a:off x="323528" y="2132856"/>
            <a:ext cx="8280920" cy="4320480"/>
          </a:xfrm>
          <a:prstGeom prst="rect">
            <a:avLst/>
          </a:prstGeom>
          <a:noFill/>
        </p:spPr>
      </p:pic>
      <p:pic>
        <p:nvPicPr>
          <p:cNvPr id="4" name="Picture 40" descr="original_metal_w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5500702"/>
            <a:ext cx="1174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Documents and Settings\admin\Рабочий стол\пУТЕШЕСТВИЯ\Тренажер.jpg"/>
          <p:cNvPicPr>
            <a:picLocks noChangeAspect="1" noChangeArrowheads="1"/>
          </p:cNvPicPr>
          <p:nvPr/>
        </p:nvPicPr>
        <p:blipFill>
          <a:blip r:embed="rId2" cstate="print"/>
          <a:srcRect l="-693" t="47669" r="409" b="3116"/>
          <a:stretch>
            <a:fillRect/>
          </a:stretch>
        </p:blipFill>
        <p:spPr bwMode="auto">
          <a:xfrm>
            <a:off x="251520" y="1484784"/>
            <a:ext cx="8496944" cy="51125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От Чикаго до Нью-Йорка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000108"/>
            <a:ext cx="7467600" cy="5473844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Задание № 10 (</a:t>
            </a:r>
            <a:r>
              <a:rPr lang="ru-RU" dirty="0" smtClean="0"/>
              <a:t>тетрадь тренажер стр.50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4" name="Picture 40" descr="original_metal_w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791200"/>
            <a:ext cx="1174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Уроки-путешествия по Европе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000108"/>
            <a:ext cx="7467600" cy="547384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Пролетая над……</a:t>
            </a:r>
            <a:endParaRPr lang="ru-RU" dirty="0"/>
          </a:p>
        </p:txBody>
      </p:sp>
      <p:pic>
        <p:nvPicPr>
          <p:cNvPr id="4" name="Picture 40" descr="original_metal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91200"/>
            <a:ext cx="1174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C:\Documents and Settings\admin\Рабочий стол\(G) Съемный диск\DCIM\101MSDCF\DSC00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4728525" cy="3546394"/>
          </a:xfrm>
          <a:prstGeom prst="rect">
            <a:avLst/>
          </a:prstGeom>
          <a:noFill/>
        </p:spPr>
      </p:pic>
      <p:pic>
        <p:nvPicPr>
          <p:cNvPr id="19459" name="Picture 3" descr="C:\Documents and Settings\admin\Рабочий стол\(G) Съемный диск\DCIM\101MSDCF\DSC007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897560"/>
            <a:ext cx="4788024" cy="39604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620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Географический вернисаж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33794" name="Picture 2" descr="C:\Documents and Settings\admin\Рабочий стол\DSC00770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764705"/>
            <a:ext cx="9144000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7467600" cy="93610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      Спасибо за внимание 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10" descr="http://www.gifanimation.ru/images/mehanizmy/peopls16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572132" y="0"/>
            <a:ext cx="3357562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0" descr="original_metal_w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589240"/>
            <a:ext cx="129614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13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32656"/>
            <a:ext cx="18722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49 -0.02104 C 0.06025 0.2833 0.05035 0.58788 0.00799 0.62951 C -0.03403 0.67206 -0.13142 0.25393 -0.18229 0.22687 C -0.23333 0.20005 -0.26632 0.45953 -0.29739 0.46716 C -0.3283 0.47479 -0.33385 0.24653 -0.3684 0.2722 C -0.40278 0.29764 -0.46944 0.59112 -0.50347 0.62049 C -0.53732 0.65032 -0.575 0.5333 -0.57205 0.44866 C -0.56892 0.36425 -0.47309 0.18594 -0.48559 0.11378 C -0.49826 0.04209 -0.61875 0.03515 -0.64722 0.0185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" y="3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 descr="original_metal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5572140"/>
            <a:ext cx="1174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одержимое 9"/>
          <p:cNvGraphicFramePr>
            <a:graphicFrameLocks noGrp="1"/>
          </p:cNvGraphicFramePr>
          <p:nvPr>
            <p:ph sz="quarter" idx="1"/>
          </p:nvPr>
        </p:nvGraphicFramePr>
        <p:xfrm>
          <a:off x="0" y="214290"/>
          <a:ext cx="8858280" cy="664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Овал 10"/>
          <p:cNvSpPr/>
          <p:nvPr/>
        </p:nvSpPr>
        <p:spPr>
          <a:xfrm>
            <a:off x="357158" y="2428868"/>
            <a:ext cx="262891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Ролевой опыт</a:t>
            </a:r>
            <a:endParaRPr lang="ru-RU" sz="2400" dirty="0"/>
          </a:p>
        </p:txBody>
      </p:sp>
      <p:sp>
        <p:nvSpPr>
          <p:cNvPr id="12" name="Овал 11"/>
          <p:cNvSpPr/>
          <p:nvPr/>
        </p:nvSpPr>
        <p:spPr>
          <a:xfrm>
            <a:off x="6000760" y="2714620"/>
            <a:ext cx="2786082" cy="164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Работа с картой, текстом, интернетом</a:t>
            </a:r>
            <a:endParaRPr lang="ru-RU" sz="2400" dirty="0"/>
          </a:p>
        </p:txBody>
      </p:sp>
      <p:sp>
        <p:nvSpPr>
          <p:cNvPr id="19" name="Овал 18"/>
          <p:cNvSpPr/>
          <p:nvPr/>
        </p:nvSpPr>
        <p:spPr>
          <a:xfrm>
            <a:off x="1115616" y="3429000"/>
            <a:ext cx="2799148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Уважение к другим народам</a:t>
            </a:r>
            <a:endParaRPr lang="ru-RU" sz="2400" dirty="0"/>
          </a:p>
        </p:txBody>
      </p:sp>
      <p:sp>
        <p:nvSpPr>
          <p:cNvPr id="24" name="Овал 23"/>
          <p:cNvSpPr/>
          <p:nvPr/>
        </p:nvSpPr>
        <p:spPr>
          <a:xfrm>
            <a:off x="3857620" y="3571876"/>
            <a:ext cx="2643206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Пространственное мышление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 animBg="1"/>
      <p:bldP spid="12" grpId="0" animBg="1"/>
      <p:bldP spid="19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075240" cy="100811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Уроки - путешествия по Африке 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8219256" cy="594928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Изучение маршрута - начальный и конечный пункты; </a:t>
            </a:r>
          </a:p>
          <a:p>
            <a:r>
              <a:rPr lang="ru-RU" sz="2800" b="1" dirty="0" smtClean="0"/>
              <a:t> Изучение легенды карты;</a:t>
            </a:r>
          </a:p>
          <a:p>
            <a:r>
              <a:rPr lang="ru-RU" sz="2800" b="1" dirty="0" smtClean="0"/>
              <a:t> Определение природных зон и стран по маршруту путешествия;</a:t>
            </a:r>
          </a:p>
          <a:p>
            <a:r>
              <a:rPr lang="ru-RU" sz="2800" b="1" dirty="0" smtClean="0"/>
              <a:t> Характеристика природы и населения на основе имеющихся знаний; </a:t>
            </a:r>
          </a:p>
          <a:p>
            <a:r>
              <a:rPr lang="ru-RU" sz="2800" b="1" dirty="0" smtClean="0"/>
              <a:t>Чтение текста §; </a:t>
            </a:r>
          </a:p>
          <a:p>
            <a:r>
              <a:rPr lang="ru-RU" sz="2800" b="1" dirty="0" smtClean="0"/>
              <a:t>Поиск дополнительной информации, используя возможности Интернета (домашнее задание); </a:t>
            </a:r>
          </a:p>
          <a:p>
            <a:r>
              <a:rPr lang="ru-RU" sz="2800" b="1" dirty="0" smtClean="0"/>
              <a:t>Итоги путешествия. </a:t>
            </a:r>
            <a:endParaRPr lang="ru-RU" sz="2800" b="1" dirty="0"/>
          </a:p>
        </p:txBody>
      </p:sp>
      <p:pic>
        <p:nvPicPr>
          <p:cNvPr id="3" name="Picture 40" descr="original_metal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5572140"/>
            <a:ext cx="1174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 bwMode="auto">
          <a:xfrm>
            <a:off x="500034" y="214290"/>
            <a:ext cx="7467600" cy="3349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3200" b="1" cap="none" dirty="0" smtClean="0">
                <a:solidFill>
                  <a:srgbClr val="C00000"/>
                </a:solidFill>
                <a:latin typeface="Arial" charset="0"/>
              </a:rPr>
              <a:t>Природные зоны Африки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317500" y="685800"/>
          <a:ext cx="8272463" cy="5791200"/>
        </p:xfrm>
        <a:graphic>
          <a:graphicData uri="http://schemas.openxmlformats.org/presentationml/2006/ole">
            <p:oleObj spid="_x0000_s1026" name="Документ" r:id="rId3" imgW="10217718" imgH="7153666" progId="Word.Document.8">
              <p:embed/>
            </p:oleObj>
          </a:graphicData>
        </a:graphic>
      </p:graphicFrame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1371600" y="4876800"/>
            <a:ext cx="12954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2743200" y="4876800"/>
            <a:ext cx="1066800" cy="144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b="1" dirty="0"/>
          </a:p>
        </p:txBody>
      </p:sp>
      <p:sp>
        <p:nvSpPr>
          <p:cNvPr id="64526" name="Rectangle 14"/>
          <p:cNvSpPr>
            <a:spLocks noChangeArrowheads="1"/>
          </p:cNvSpPr>
          <p:nvPr/>
        </p:nvSpPr>
        <p:spPr bwMode="auto">
          <a:xfrm>
            <a:off x="3962400" y="4953000"/>
            <a:ext cx="762000" cy="144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b="1" dirty="0"/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4800600" y="4953000"/>
            <a:ext cx="1066800" cy="144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20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20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20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20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4" grpId="1" animBg="1"/>
      <p:bldP spid="64525" grpId="1" animBg="1"/>
      <p:bldP spid="64526" grpId="1" animBg="1"/>
      <p:bldP spid="645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бархан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751138" y="69850"/>
            <a:ext cx="2284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Verdana" pitchFamily="34" charset="0"/>
              </a:rPr>
              <a:t>Барханы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75656" y="260648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Verdana" pitchFamily="34" charset="0"/>
              </a:rPr>
              <a:t>«Корабль пустыни»</a:t>
            </a:r>
            <a:endParaRPr lang="ru-RU" sz="3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6" name="Picture 2" descr="дюн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076511" y="404664"/>
            <a:ext cx="1863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Verdana" pitchFamily="34" charset="0"/>
              </a:rPr>
              <a:t>Дюны</a:t>
            </a:r>
            <a:endParaRPr lang="ru-RU" sz="3200" b="1" dirty="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6600" y="762000"/>
            <a:ext cx="914400" cy="48768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600" dirty="0" smtClean="0"/>
              <a:t>Оазис</a:t>
            </a:r>
            <a:endParaRPr lang="ru-RU" sz="6600" dirty="0"/>
          </a:p>
        </p:txBody>
      </p:sp>
      <p:pic>
        <p:nvPicPr>
          <p:cNvPr id="45059" name="Picture 5" descr="L:\dd73ps7x_40fkfq6mvj_b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0683"/>
          <a:stretch>
            <a:fillRect/>
          </a:stretch>
        </p:blipFill>
        <p:spPr>
          <a:xfrm>
            <a:off x="304800" y="762000"/>
            <a:ext cx="6400800" cy="5548313"/>
          </a:xfrm>
        </p:spPr>
      </p:pic>
      <p:pic>
        <p:nvPicPr>
          <p:cNvPr id="4" name="Picture 5" descr="F:\анимации\anim057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36364" flipH="1">
            <a:off x="7848600" y="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13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764704"/>
            <a:ext cx="1363662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0" descr="original_metal_w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5272" y="5500702"/>
            <a:ext cx="1174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0"/>
            <a:ext cx="7467600" cy="76470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Влияние человека на природу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7411" name="Содержимое 3"/>
          <p:cNvSpPr>
            <a:spLocks noGrp="1"/>
          </p:cNvSpPr>
          <p:nvPr>
            <p:ph sz="quarter" idx="1"/>
          </p:nvPr>
        </p:nvSpPr>
        <p:spPr>
          <a:xfrm>
            <a:off x="457200" y="764704"/>
            <a:ext cx="8219256" cy="5709248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ru-RU" sz="2800" b="1" dirty="0" smtClean="0"/>
              <a:t>Массовое истребление животных (охота ради наживы, часто ради спортивного интереса)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800" b="1" dirty="0" smtClean="0"/>
              <a:t>Интенсивный выпас скота, что приводит к </a:t>
            </a:r>
            <a:r>
              <a:rPr lang="ru-RU" sz="2800" b="1" dirty="0" err="1" smtClean="0"/>
              <a:t>вытаптыванию</a:t>
            </a:r>
            <a:r>
              <a:rPr lang="ru-RU" sz="2800" b="1" dirty="0" smtClean="0"/>
              <a:t> и </a:t>
            </a:r>
            <a:r>
              <a:rPr lang="ru-RU" sz="2800" b="1" dirty="0" err="1" smtClean="0"/>
              <a:t>выеданию</a:t>
            </a:r>
            <a:r>
              <a:rPr lang="ru-RU" sz="2800" b="1" dirty="0" smtClean="0"/>
              <a:t> скудного растительного покрова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800" b="1" dirty="0" smtClean="0"/>
              <a:t>Неправильное ведение сельского хозяйства (выжигание, чрезмерные выпасы скота, вырубка кустарников) – рост зоны САХЕЛЬ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800" b="1" dirty="0" smtClean="0"/>
              <a:t>Разработка месторождений полезных ископаемых – провоцируют эрозионные процессы</a:t>
            </a:r>
          </a:p>
        </p:txBody>
      </p:sp>
      <p:pic>
        <p:nvPicPr>
          <p:cNvPr id="46084" name="Picture 40" descr="original_metal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5500702"/>
            <a:ext cx="1174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764704"/>
            <a:ext cx="6172200" cy="2520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>
                <a:solidFill>
                  <a:srgbClr val="FF0000"/>
                </a:solidFill>
              </a:rPr>
              <a:t>ПУТЕШЕСТВУЕМ </a:t>
            </a:r>
            <a:br>
              <a:rPr lang="ru-RU" sz="4800" dirty="0">
                <a:solidFill>
                  <a:srgbClr val="FF0000"/>
                </a:solidFill>
              </a:rPr>
            </a:br>
            <a:r>
              <a:rPr lang="ru-RU" sz="4800" dirty="0">
                <a:solidFill>
                  <a:srgbClr val="FF0000"/>
                </a:solidFill>
              </a:rPr>
              <a:t>ПО </a:t>
            </a:r>
            <a:br>
              <a:rPr lang="ru-RU" sz="4800" dirty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>АФРИКЕ</a:t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/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От </a:t>
            </a:r>
            <a:r>
              <a:rPr lang="ru-RU" sz="4000" dirty="0" err="1" smtClean="0">
                <a:solidFill>
                  <a:srgbClr val="FF0000"/>
                </a:solidFill>
              </a:rPr>
              <a:t>Томбукту</a:t>
            </a:r>
            <a:r>
              <a:rPr lang="ru-RU" sz="4000" dirty="0" smtClean="0">
                <a:solidFill>
                  <a:srgbClr val="FF0000"/>
                </a:solidFill>
              </a:rPr>
              <a:t> до Лагоса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339975" y="4797425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ru-RU" sz="3200" b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ru-RU" sz="32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Выполнил </a:t>
            </a:r>
            <a:r>
              <a:rPr lang="ru-RU" sz="3200" b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Комарьков</a:t>
            </a:r>
            <a:r>
              <a:rPr lang="ru-RU" sz="32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Николай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ru-RU" sz="3200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МОУ СОШ № 45  7А класс</a:t>
            </a:r>
            <a:endParaRPr lang="ru-RU" sz="3200" b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6" descr="13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56992"/>
            <a:ext cx="1363662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470</TotalTime>
  <Words>259</Words>
  <Application>Microsoft Office PowerPoint</Application>
  <PresentationFormat>Экран (4:3)</PresentationFormat>
  <Paragraphs>61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Эркер</vt:lpstr>
      <vt:lpstr>Документ</vt:lpstr>
      <vt:lpstr>Acrobat Document</vt:lpstr>
      <vt:lpstr>                      Методические рекомендации к урокам-путешествиям по курсу  «География. Страны и континенты», 7 класс, под ред. А.И.Алексеева Москва: Просвещение, 2008  </vt:lpstr>
      <vt:lpstr>Слайд 2</vt:lpstr>
      <vt:lpstr>Слайд 3</vt:lpstr>
      <vt:lpstr>      Уроки - путешествия по Африке  </vt:lpstr>
      <vt:lpstr>Природные зоны Африки</vt:lpstr>
      <vt:lpstr>Слайд 6</vt:lpstr>
      <vt:lpstr>Оазис</vt:lpstr>
      <vt:lpstr>Влияние человека на природу</vt:lpstr>
      <vt:lpstr>ПУТЕШЕСТВУЕМ  ПО  АФРИКЕ  От Томбукту до Лагоса</vt:lpstr>
      <vt:lpstr>Слайд 10</vt:lpstr>
      <vt:lpstr>Слайд 11</vt:lpstr>
      <vt:lpstr>Слайд 12</vt:lpstr>
      <vt:lpstr>Глиняная мечеть Дженне  (Мали)</vt:lpstr>
      <vt:lpstr>Африканская Венеция  озеро Нокуе</vt:lpstr>
      <vt:lpstr>Рыночная площадь в Лагосе</vt:lpstr>
      <vt:lpstr>Уроки – путешествия по Южной Америке </vt:lpstr>
      <vt:lpstr>Слайд 17</vt:lpstr>
      <vt:lpstr>Бразильское    плоскогорье</vt:lpstr>
      <vt:lpstr>Слайд 19</vt:lpstr>
      <vt:lpstr>Слайд 20</vt:lpstr>
      <vt:lpstr>От Лос-Анджелеса до  Сан-Франциско</vt:lpstr>
      <vt:lpstr>От Чикаго до Нью-Йорка</vt:lpstr>
      <vt:lpstr>Уроки-путешествия по Европе</vt:lpstr>
      <vt:lpstr>Географический вернисаж</vt:lpstr>
      <vt:lpstr>       Спасибо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Экспериментальная работа по апробации УМК «Полярная звезда»  под редакцией А.И.Алексеева в 6-8 классах  с использованием интерактивных технологий.</dc:title>
  <cp:lastModifiedBy>Кривдина Любовь Борисовна</cp:lastModifiedBy>
  <cp:revision>94</cp:revision>
  <dcterms:modified xsi:type="dcterms:W3CDTF">2011-01-21T07:27:04Z</dcterms:modified>
</cp:coreProperties>
</file>