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64" r:id="rId15"/>
    <p:sldId id="271" r:id="rId16"/>
    <p:sldId id="272" r:id="rId17"/>
    <p:sldId id="273" r:id="rId18"/>
    <p:sldId id="274" r:id="rId19"/>
    <p:sldId id="26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7B81CA-05B7-4026-82C2-E557DB00F15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095DB9C8-7904-465C-9FDF-7AD61B387125}">
      <dgm:prSet phldrT="[Текст]"/>
      <dgm:spPr/>
      <dgm:t>
        <a:bodyPr/>
        <a:lstStyle/>
        <a:p>
          <a:r>
            <a:rPr lang="ru-RU" dirty="0" smtClean="0"/>
            <a:t>Осваивается принцип: «Помогай окружающим людям!»</a:t>
          </a:r>
          <a:endParaRPr lang="ru-RU" dirty="0"/>
        </a:p>
      </dgm:t>
    </dgm:pt>
    <dgm:pt modelId="{CDB6E623-1F8A-4F55-89E0-0D9517ECEA9D}" type="parTrans" cxnId="{78573D27-4593-4542-9930-5C93A43E8848}">
      <dgm:prSet/>
      <dgm:spPr/>
    </dgm:pt>
    <dgm:pt modelId="{029BAA53-16FD-406C-9198-64328DE9E0D6}" type="sibTrans" cxnId="{78573D27-4593-4542-9930-5C93A43E8848}">
      <dgm:prSet/>
      <dgm:spPr/>
    </dgm:pt>
    <dgm:pt modelId="{A9A6BBE0-2C03-4090-874D-A3438368E5A0}">
      <dgm:prSet phldrT="[Текст]"/>
      <dgm:spPr/>
      <dgm:t>
        <a:bodyPr/>
        <a:lstStyle/>
        <a:p>
          <a:r>
            <a:rPr lang="ru-RU" dirty="0" smtClean="0"/>
            <a:t>Умение учитывать состояние окружающих  людей; его присутствие должно быть приятным для них.</a:t>
          </a:r>
          <a:endParaRPr lang="ru-RU" dirty="0"/>
        </a:p>
      </dgm:t>
    </dgm:pt>
    <dgm:pt modelId="{B274C070-4A1A-4031-BF54-8042127E0D3E}" type="parTrans" cxnId="{62C037D2-A479-4E7B-85B1-D6FC3CD84282}">
      <dgm:prSet/>
      <dgm:spPr/>
    </dgm:pt>
    <dgm:pt modelId="{38118D29-D112-405F-ADB5-FCCA686C2872}" type="sibTrans" cxnId="{62C037D2-A479-4E7B-85B1-D6FC3CD84282}">
      <dgm:prSet/>
      <dgm:spPr/>
    </dgm:pt>
    <dgm:pt modelId="{1C0B945E-F969-492E-983F-4F13A3868E90}">
      <dgm:prSet phldrT="[Текст]"/>
      <dgm:spPr/>
      <dgm:t>
        <a:bodyPr/>
        <a:lstStyle/>
        <a:p>
          <a:r>
            <a:rPr lang="ru-RU" dirty="0" smtClean="0"/>
            <a:t>Примитивный </a:t>
          </a:r>
        </a:p>
        <a:p>
          <a:r>
            <a:rPr lang="ru-RU" dirty="0" smtClean="0"/>
            <a:t>уровень правил поведения.</a:t>
          </a:r>
          <a:endParaRPr lang="ru-RU" dirty="0"/>
        </a:p>
      </dgm:t>
    </dgm:pt>
    <dgm:pt modelId="{C20DD533-A66F-4154-821B-5F77176A9949}" type="parTrans" cxnId="{FB4388F4-D3FB-496A-82D5-AC2075464B52}">
      <dgm:prSet/>
      <dgm:spPr/>
    </dgm:pt>
    <dgm:pt modelId="{B1813BDB-C5B2-43EC-8060-6E60AFE8A5A7}" type="sibTrans" cxnId="{FB4388F4-D3FB-496A-82D5-AC2075464B52}">
      <dgm:prSet/>
      <dgm:spPr/>
    </dgm:pt>
    <dgm:pt modelId="{717B966F-3D1C-46F1-B1C3-4E7D6AEDB184}" type="pres">
      <dgm:prSet presAssocID="{017B81CA-05B7-4026-82C2-E557DB00F15E}" presName="Name0" presStyleCnt="0">
        <dgm:presLayoutVars>
          <dgm:dir/>
          <dgm:animLvl val="lvl"/>
          <dgm:resizeHandles val="exact"/>
        </dgm:presLayoutVars>
      </dgm:prSet>
      <dgm:spPr/>
    </dgm:pt>
    <dgm:pt modelId="{55FAB620-3422-4F9C-9A4B-5573985400CC}" type="pres">
      <dgm:prSet presAssocID="{095DB9C8-7904-465C-9FDF-7AD61B387125}" presName="Name8" presStyleCnt="0"/>
      <dgm:spPr/>
    </dgm:pt>
    <dgm:pt modelId="{FE3D2952-1B34-47D9-A403-5C99E8936D41}" type="pres">
      <dgm:prSet presAssocID="{095DB9C8-7904-465C-9FDF-7AD61B387125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F51F1-757B-4DF6-A7E1-18596705604E}" type="pres">
      <dgm:prSet presAssocID="{095DB9C8-7904-465C-9FDF-7AD61B38712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7D07A-A650-460D-95FB-B7685FD4A3EF}" type="pres">
      <dgm:prSet presAssocID="{A9A6BBE0-2C03-4090-874D-A3438368E5A0}" presName="Name8" presStyleCnt="0"/>
      <dgm:spPr/>
    </dgm:pt>
    <dgm:pt modelId="{4F98124B-00DF-44B9-A6D2-B7A0F45CEACC}" type="pres">
      <dgm:prSet presAssocID="{A9A6BBE0-2C03-4090-874D-A3438368E5A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2A808-E697-42D8-864B-3B730C782FA8}" type="pres">
      <dgm:prSet presAssocID="{A9A6BBE0-2C03-4090-874D-A3438368E5A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5B9A8-0C12-429F-96E5-9F3DB46A0F94}" type="pres">
      <dgm:prSet presAssocID="{1C0B945E-F969-492E-983F-4F13A3868E90}" presName="Name8" presStyleCnt="0"/>
      <dgm:spPr/>
    </dgm:pt>
    <dgm:pt modelId="{74071B5D-02E6-42F2-A65D-F28E2925BE26}" type="pres">
      <dgm:prSet presAssocID="{1C0B945E-F969-492E-983F-4F13A3868E90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33284-18C3-41F2-8515-7BED3252E65D}" type="pres">
      <dgm:prSet presAssocID="{1C0B945E-F969-492E-983F-4F13A3868E9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BD09DA-B20C-4038-8A39-316B290BCF85}" type="presOf" srcId="{017B81CA-05B7-4026-82C2-E557DB00F15E}" destId="{717B966F-3D1C-46F1-B1C3-4E7D6AEDB184}" srcOrd="0" destOrd="0" presId="urn:microsoft.com/office/officeart/2005/8/layout/pyramid1"/>
    <dgm:cxn modelId="{84B2DFF0-1697-4D25-94C6-6139A6063158}" type="presOf" srcId="{A9A6BBE0-2C03-4090-874D-A3438368E5A0}" destId="{3EC2A808-E697-42D8-864B-3B730C782FA8}" srcOrd="1" destOrd="0" presId="urn:microsoft.com/office/officeart/2005/8/layout/pyramid1"/>
    <dgm:cxn modelId="{FB4388F4-D3FB-496A-82D5-AC2075464B52}" srcId="{017B81CA-05B7-4026-82C2-E557DB00F15E}" destId="{1C0B945E-F969-492E-983F-4F13A3868E90}" srcOrd="2" destOrd="0" parTransId="{C20DD533-A66F-4154-821B-5F77176A9949}" sibTransId="{B1813BDB-C5B2-43EC-8060-6E60AFE8A5A7}"/>
    <dgm:cxn modelId="{EDECBDE8-DD1F-49E8-A37B-0DC7F07824AA}" type="presOf" srcId="{095DB9C8-7904-465C-9FDF-7AD61B387125}" destId="{591F51F1-757B-4DF6-A7E1-18596705604E}" srcOrd="1" destOrd="0" presId="urn:microsoft.com/office/officeart/2005/8/layout/pyramid1"/>
    <dgm:cxn modelId="{62C037D2-A479-4E7B-85B1-D6FC3CD84282}" srcId="{017B81CA-05B7-4026-82C2-E557DB00F15E}" destId="{A9A6BBE0-2C03-4090-874D-A3438368E5A0}" srcOrd="1" destOrd="0" parTransId="{B274C070-4A1A-4031-BF54-8042127E0D3E}" sibTransId="{38118D29-D112-405F-ADB5-FCCA686C2872}"/>
    <dgm:cxn modelId="{25EC6666-1937-4200-881E-9AD6E8A36BA0}" type="presOf" srcId="{1C0B945E-F969-492E-983F-4F13A3868E90}" destId="{74071B5D-02E6-42F2-A65D-F28E2925BE26}" srcOrd="0" destOrd="0" presId="urn:microsoft.com/office/officeart/2005/8/layout/pyramid1"/>
    <dgm:cxn modelId="{78573D27-4593-4542-9930-5C93A43E8848}" srcId="{017B81CA-05B7-4026-82C2-E557DB00F15E}" destId="{095DB9C8-7904-465C-9FDF-7AD61B387125}" srcOrd="0" destOrd="0" parTransId="{CDB6E623-1F8A-4F55-89E0-0D9517ECEA9D}" sibTransId="{029BAA53-16FD-406C-9198-64328DE9E0D6}"/>
    <dgm:cxn modelId="{71DA31EB-E54B-42FB-8893-A5FB34D3EE8A}" type="presOf" srcId="{1C0B945E-F969-492E-983F-4F13A3868E90}" destId="{A8633284-18C3-41F2-8515-7BED3252E65D}" srcOrd="1" destOrd="0" presId="urn:microsoft.com/office/officeart/2005/8/layout/pyramid1"/>
    <dgm:cxn modelId="{8ECD1C78-55CC-4815-B221-DF88BAF7AC17}" type="presOf" srcId="{A9A6BBE0-2C03-4090-874D-A3438368E5A0}" destId="{4F98124B-00DF-44B9-A6D2-B7A0F45CEACC}" srcOrd="0" destOrd="0" presId="urn:microsoft.com/office/officeart/2005/8/layout/pyramid1"/>
    <dgm:cxn modelId="{B61ED6F3-4183-4741-91B4-0F3E4ECA5D6D}" type="presOf" srcId="{095DB9C8-7904-465C-9FDF-7AD61B387125}" destId="{FE3D2952-1B34-47D9-A403-5C99E8936D41}" srcOrd="0" destOrd="0" presId="urn:microsoft.com/office/officeart/2005/8/layout/pyramid1"/>
    <dgm:cxn modelId="{F5D3FAD1-0608-4CCC-AC25-6D25D27D5CC5}" type="presParOf" srcId="{717B966F-3D1C-46F1-B1C3-4E7D6AEDB184}" destId="{55FAB620-3422-4F9C-9A4B-5573985400CC}" srcOrd="0" destOrd="0" presId="urn:microsoft.com/office/officeart/2005/8/layout/pyramid1"/>
    <dgm:cxn modelId="{EA8E1F33-BC02-4F07-A390-39B791392068}" type="presParOf" srcId="{55FAB620-3422-4F9C-9A4B-5573985400CC}" destId="{FE3D2952-1B34-47D9-A403-5C99E8936D41}" srcOrd="0" destOrd="0" presId="urn:microsoft.com/office/officeart/2005/8/layout/pyramid1"/>
    <dgm:cxn modelId="{12ECD390-EF50-4B54-995B-76DE5427262B}" type="presParOf" srcId="{55FAB620-3422-4F9C-9A4B-5573985400CC}" destId="{591F51F1-757B-4DF6-A7E1-18596705604E}" srcOrd="1" destOrd="0" presId="urn:microsoft.com/office/officeart/2005/8/layout/pyramid1"/>
    <dgm:cxn modelId="{2510D5FD-16B2-49B0-9550-4BF5B6C5E5B9}" type="presParOf" srcId="{717B966F-3D1C-46F1-B1C3-4E7D6AEDB184}" destId="{E807D07A-A650-460D-95FB-B7685FD4A3EF}" srcOrd="1" destOrd="0" presId="urn:microsoft.com/office/officeart/2005/8/layout/pyramid1"/>
    <dgm:cxn modelId="{CBECE85A-E5F5-49C2-BB71-FA6D8F01F4ED}" type="presParOf" srcId="{E807D07A-A650-460D-95FB-B7685FD4A3EF}" destId="{4F98124B-00DF-44B9-A6D2-B7A0F45CEACC}" srcOrd="0" destOrd="0" presId="urn:microsoft.com/office/officeart/2005/8/layout/pyramid1"/>
    <dgm:cxn modelId="{2B44A842-257E-4056-AD34-491CD6970733}" type="presParOf" srcId="{E807D07A-A650-460D-95FB-B7685FD4A3EF}" destId="{3EC2A808-E697-42D8-864B-3B730C782FA8}" srcOrd="1" destOrd="0" presId="urn:microsoft.com/office/officeart/2005/8/layout/pyramid1"/>
    <dgm:cxn modelId="{B072275A-661F-41D5-8637-DCCC6236F3A7}" type="presParOf" srcId="{717B966F-3D1C-46F1-B1C3-4E7D6AEDB184}" destId="{9935B9A8-0C12-429F-96E5-9F3DB46A0F94}" srcOrd="2" destOrd="0" presId="urn:microsoft.com/office/officeart/2005/8/layout/pyramid1"/>
    <dgm:cxn modelId="{3AAEC429-4A4E-4380-9495-15F50B671A77}" type="presParOf" srcId="{9935B9A8-0C12-429F-96E5-9F3DB46A0F94}" destId="{74071B5D-02E6-42F2-A65D-F28E2925BE26}" srcOrd="0" destOrd="0" presId="urn:microsoft.com/office/officeart/2005/8/layout/pyramid1"/>
    <dgm:cxn modelId="{F9F92CDB-A26B-40D5-AA49-E07C8A510E9C}" type="presParOf" srcId="{9935B9A8-0C12-429F-96E5-9F3DB46A0F94}" destId="{A8633284-18C3-41F2-8515-7BED3252E65D}" srcOrd="1" destOrd="0" presId="urn:microsoft.com/office/officeart/2005/8/layout/pyramid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54DB-D409-462F-A8FB-60ECFE0ACFE7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62796-B430-425E-8686-BC0A8F5FD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62796-B430-425E-8686-BC0A8F5FD29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5551E3B-E013-48A6-96C7-249AB48653B1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9A1CB7B-4E61-43BA-B153-B7726BD6A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1E3B-E013-48A6-96C7-249AB48653B1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CB7B-4E61-43BA-B153-B7726BD6A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1E3B-E013-48A6-96C7-249AB48653B1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CB7B-4E61-43BA-B153-B7726BD6A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5551E3B-E013-48A6-96C7-249AB48653B1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CB7B-4E61-43BA-B153-B7726BD6A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5551E3B-E013-48A6-96C7-249AB48653B1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9A1CB7B-4E61-43BA-B153-B7726BD6A9B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5551E3B-E013-48A6-96C7-249AB48653B1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9A1CB7B-4E61-43BA-B153-B7726BD6A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5551E3B-E013-48A6-96C7-249AB48653B1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9A1CB7B-4E61-43BA-B153-B7726BD6A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1E3B-E013-48A6-96C7-249AB48653B1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CB7B-4E61-43BA-B153-B7726BD6A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5551E3B-E013-48A6-96C7-249AB48653B1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9A1CB7B-4E61-43BA-B153-B7726BD6A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5551E3B-E013-48A6-96C7-249AB48653B1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9A1CB7B-4E61-43BA-B153-B7726BD6A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5551E3B-E013-48A6-96C7-249AB48653B1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9A1CB7B-4E61-43BA-B153-B7726BD6A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5551E3B-E013-48A6-96C7-249AB48653B1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9A1CB7B-4E61-43BA-B153-B7726BD6A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8062912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Нравственное воспитание школьников как психолого-педагогическая проблема.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Выполнила: Наталич Светлана Николаевна</a:t>
            </a:r>
          </a:p>
          <a:p>
            <a:r>
              <a:rPr lang="ru-RU" dirty="0" smtClean="0"/>
              <a:t>Должность: учитель начальных классов</a:t>
            </a:r>
            <a:endParaRPr lang="ru-RU" dirty="0"/>
          </a:p>
        </p:txBody>
      </p:sp>
      <p:pic>
        <p:nvPicPr>
          <p:cNvPr id="1026" name="Picture 2" descr="C:\Users\Public\Pictures\Sample Pictures\изображения\Рисунок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857628"/>
            <a:ext cx="3643338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67494"/>
            <a:ext cx="7043758" cy="139903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Возрастные и психологические особенности младшего школьника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всегда  знание моральных норм и правил поведения соответствует реальным действиям ребёнка;  несовпадение этических  норм  и личных  желаний  ребёнка.</a:t>
            </a:r>
          </a:p>
          <a:p>
            <a:r>
              <a:rPr lang="ru-RU" dirty="0" smtClean="0"/>
              <a:t>Неравномерность применения вежливого общения  со взрослыми и сверстниками (в быту и дома, в школе и на улице).</a:t>
            </a:r>
            <a:endParaRPr lang="ru-RU" dirty="0"/>
          </a:p>
        </p:txBody>
      </p:sp>
      <p:pic>
        <p:nvPicPr>
          <p:cNvPr id="4" name="Picture 9" descr="kniga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0"/>
            <a:ext cx="262731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kniga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8600" y="4214818"/>
            <a:ext cx="25654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Азбука нравственной культуры.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6043626" cy="4572000"/>
          </a:xfrm>
        </p:spPr>
        <p:txBody>
          <a:bodyPr>
            <a:normAutofit fontScale="85000" lnSpcReduction="10000"/>
          </a:bodyPr>
          <a:lstStyle/>
          <a:p>
            <a:pPr marL="578358" indent="-514350">
              <a:buAutoNum type="arabicPeriod"/>
            </a:pPr>
            <a:r>
              <a:rPr lang="ru-RU" sz="2400" dirty="0" smtClean="0"/>
              <a:t>Ты живёшь среди людей. Делай всё так, чтобы людям, окружающим, тебя было хорошо.</a:t>
            </a:r>
          </a:p>
          <a:p>
            <a:pPr marL="578358" indent="-514350">
              <a:buAutoNum type="arabicPeriod"/>
            </a:pPr>
            <a:r>
              <a:rPr lang="ru-RU" sz="2400" dirty="0" smtClean="0"/>
              <a:t>Ты  пользуешься благами, созданными другими людьми. Плати им за это добром</a:t>
            </a:r>
          </a:p>
          <a:p>
            <a:pPr marL="578358" indent="-514350">
              <a:buAutoNum type="arabicPeriod"/>
            </a:pPr>
            <a:r>
              <a:rPr lang="ru-RU" sz="2400" dirty="0" smtClean="0"/>
              <a:t>Все блага и радости жизни создаются трудом. Без труда нельзя честно  жить.</a:t>
            </a:r>
          </a:p>
          <a:p>
            <a:pPr marL="578358" indent="-514350">
              <a:buAutoNum type="arabicPeriod"/>
            </a:pPr>
            <a:r>
              <a:rPr lang="ru-RU" sz="2400" dirty="0" smtClean="0"/>
              <a:t>Будь добрым и чутким к людям. Помогай слабым и беззащитным.</a:t>
            </a:r>
          </a:p>
          <a:p>
            <a:pPr marL="578358" indent="-514350">
              <a:buAutoNum type="arabicPeriod"/>
            </a:pPr>
            <a:r>
              <a:rPr lang="ru-RU" sz="2400" dirty="0" smtClean="0"/>
              <a:t>Будь не равнодушен к злу. Будь непримиримым к тому, кто стремится жить за счёт других  людей, причиняет зло другим людям,  обкрадывает общество.</a:t>
            </a:r>
          </a:p>
          <a:p>
            <a:pPr marL="578358" indent="-514350">
              <a:buAutoNum type="arabicPeriod"/>
            </a:pPr>
            <a:endParaRPr lang="ru-RU" dirty="0" smtClean="0"/>
          </a:p>
          <a:p>
            <a:pPr marL="578358" indent="-514350">
              <a:buAutoNum type="arabicPeriod"/>
            </a:pPr>
            <a:endParaRPr lang="ru-RU" dirty="0" smtClean="0"/>
          </a:p>
          <a:p>
            <a:pPr marL="578358" indent="-514350">
              <a:buAutoNum type="arabicPeriod"/>
            </a:pPr>
            <a:endParaRPr lang="ru-RU" dirty="0" smtClean="0"/>
          </a:p>
          <a:p>
            <a:pPr marL="578358" indent="-514350">
              <a:buAutoNum type="arabicPeriod"/>
            </a:pPr>
            <a:endParaRPr lang="ru-RU" dirty="0"/>
          </a:p>
        </p:txBody>
      </p:sp>
      <p:pic>
        <p:nvPicPr>
          <p:cNvPr id="4" name="Picture 9" descr="52380345_ori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521450" y="2000240"/>
            <a:ext cx="2622550" cy="43195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Приёмы воспитательной работы учителя по формированию нравственных качеств школьников в учебной деятельности.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 smtClean="0"/>
              <a:t>В процессе обучения происходит систематическое приобщение к нравственным знаниям. Важным  источником  их накопления является знакомство школьников с окружающей средой:                 </a:t>
            </a:r>
          </a:p>
          <a:p>
            <a:pPr>
              <a:buNone/>
            </a:pPr>
            <a:r>
              <a:rPr lang="ru-RU" sz="2000" dirty="0" smtClean="0"/>
              <a:t>а)   туризм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sz="2000" dirty="0" smtClean="0"/>
              <a:t>б)   экскурсии по городу, на производство, в природу.</a:t>
            </a:r>
          </a:p>
          <a:p>
            <a:r>
              <a:rPr lang="ru-RU" sz="1900" dirty="0" smtClean="0"/>
              <a:t>   Знания школьников о нравственных нормах, полученные на уроках, собственные жизненные наблюдения нередко бывают разрозненными и неполными. Поэтому требуется специальная работа, с вязанная с обобщением полученных знаний:</a:t>
            </a:r>
          </a:p>
          <a:p>
            <a:pPr>
              <a:buNone/>
            </a:pPr>
            <a:r>
              <a:rPr lang="ru-RU" sz="1900" dirty="0" smtClean="0"/>
              <a:t>а) рассказ учителя,</a:t>
            </a:r>
          </a:p>
          <a:p>
            <a:pPr>
              <a:buNone/>
            </a:pPr>
            <a:r>
              <a:rPr lang="ru-RU" sz="1900" dirty="0" smtClean="0"/>
              <a:t>б) этическая беседа.</a:t>
            </a:r>
          </a:p>
          <a:p>
            <a:pPr>
              <a:buNone/>
            </a:pPr>
            <a:r>
              <a:rPr lang="ru-RU" sz="1900" dirty="0" smtClean="0"/>
              <a:t>   </a:t>
            </a:r>
            <a:endParaRPr lang="ru-RU" sz="1900" dirty="0"/>
          </a:p>
        </p:txBody>
      </p:sp>
      <p:pic>
        <p:nvPicPr>
          <p:cNvPr id="1026" name="Рисунок 2" descr="C:\Documents and Settings\Admin\Рабочий стол\оформление классного уголка\dea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838700"/>
            <a:ext cx="1865313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Arial Black" pitchFamily="34" charset="0"/>
              </a:rPr>
              <a:t>Этическая  беседа.</a:t>
            </a:r>
            <a:endParaRPr lang="ru-RU" sz="4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5757874" cy="4572000"/>
          </a:xfrm>
        </p:spPr>
        <p:txBody>
          <a:bodyPr>
            <a:normAutofit fontScale="77500" lnSpcReduction="20000"/>
          </a:bodyPr>
          <a:lstStyle/>
          <a:p>
            <a:r>
              <a:rPr lang="ru-RU" sz="4400" b="1" dirty="0" smtClean="0"/>
              <a:t>Проводится двумя путями:</a:t>
            </a:r>
          </a:p>
          <a:p>
            <a:pPr>
              <a:buNone/>
            </a:pPr>
            <a:r>
              <a:rPr lang="ru-RU" dirty="0" smtClean="0"/>
              <a:t>а) </a:t>
            </a:r>
            <a:r>
              <a:rPr lang="ru-RU" b="1" i="1" dirty="0" smtClean="0"/>
              <a:t>индуктивным </a:t>
            </a:r>
            <a:r>
              <a:rPr lang="ru-RU" i="1" dirty="0" smtClean="0"/>
              <a:t>– разговор начинается с ярких конкретных фактов и на основе анализа фактов учитель подводит ребят к моральным выводам, к формулировке нравственных понятий;</a:t>
            </a:r>
          </a:p>
          <a:p>
            <a:pPr>
              <a:buNone/>
            </a:pPr>
            <a:r>
              <a:rPr lang="ru-RU" i="1" dirty="0" smtClean="0"/>
              <a:t>б) </a:t>
            </a:r>
            <a:r>
              <a:rPr lang="ru-RU" b="1" i="1" dirty="0" smtClean="0"/>
              <a:t>дедуктивным  </a:t>
            </a:r>
            <a:r>
              <a:rPr lang="ru-RU" dirty="0" smtClean="0"/>
              <a:t>-  строить беседу с введения морального понятия и прийти к ярким фактам и к более углубленным выводам.</a:t>
            </a:r>
            <a:endParaRPr lang="ru-RU" b="1" dirty="0"/>
          </a:p>
        </p:txBody>
      </p:sp>
      <p:pic>
        <p:nvPicPr>
          <p:cNvPr id="4" name="Picture 6" descr="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000240"/>
            <a:ext cx="2786082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Заключение.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ВЫВОД: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Эффективность нравственного воспитания школьников возможна при создании педагогических условий: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мотивационной,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содержательной,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операционной.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79" name="Picture 255" descr="C:\Users\Public\Pictures\Sample Pictures\изображения\2.wm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500694" y="3571876"/>
            <a:ext cx="3429024" cy="307183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Фото\интернат\100OLYMP\PA2400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4429156" cy="3857652"/>
          </a:xfrm>
          <a:prstGeom prst="rect">
            <a:avLst/>
          </a:prstGeom>
          <a:noFill/>
        </p:spPr>
      </p:pic>
      <p:pic>
        <p:nvPicPr>
          <p:cNvPr id="1027" name="Picture 3" descr="D:\рабочий стол\Фото\интернат\100OLYMP\PA2800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72066" y="2000240"/>
            <a:ext cx="3714776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рабочий стол\Фото\интернат\100OLYMP\PA2400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4357718" cy="3499654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85728"/>
            <a:ext cx="3810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 descr="02"/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</a:blip>
          <a:srcRect/>
          <a:stretch>
            <a:fillRect/>
          </a:stretch>
        </p:blipFill>
        <p:spPr bwMode="auto">
          <a:xfrm>
            <a:off x="5143504" y="3000372"/>
            <a:ext cx="35719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D:\рабочий стол\Фото\интернат\PA2200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857364"/>
            <a:ext cx="4143404" cy="4071966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14554"/>
            <a:ext cx="421008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рабочий стол\Фото\интернат\100OLYMP\PA2800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4357718" cy="4214842"/>
          </a:xfrm>
          <a:prstGeom prst="rect">
            <a:avLst/>
          </a:prstGeom>
          <a:noFill/>
        </p:spPr>
      </p:pic>
      <p:pic>
        <p:nvPicPr>
          <p:cNvPr id="8" name="Picture 2" descr="D:\рабочий стол\Фото\интернат\100OLYMP\PA2800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285992"/>
            <a:ext cx="4038600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       ЛИТЕРАТУРА.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Подымов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Н.А. Психологические барьеры в педагогической деятельности. М.,1988г.</a:t>
            </a:r>
          </a:p>
          <a:p>
            <a:pPr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Сластенин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В.Н.,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Подымов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.С. Педагогика: инновационная деятельность. М., 1997г.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Маркова А.Н. Психология труда учителя. М., 1993г.</a:t>
            </a:r>
          </a:p>
          <a:p>
            <a:pPr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Дубовицкая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В.А.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Секркты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совершенствования личности. Воронеж 1998г.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Рерих Н.К. О вечном.  М., 1991г.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Мартынов А.Н.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Исповедимый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путь. М., 1990г.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Гуревич П.С. Человек. М., 1995г.</a:t>
            </a:r>
          </a:p>
          <a:p>
            <a:pPr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Фромм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Э. Душа человека. М., 1992г.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Васильев В.В. Психологические эффекты на уроках.  Воронеж 1992г.</a:t>
            </a:r>
          </a:p>
          <a:p>
            <a:pPr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Дубовицкая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В.А. Увлечение знанием. Воронеж 1998г.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Островская Л.Ф. Беседы с родителями  о нравственном воспитании школьника. М., 1987г.</a:t>
            </a:r>
          </a:p>
          <a:p>
            <a:pPr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Гармаев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В.Г. Мотивация, поведение, личность. М., 1992г.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Диалоги о воспитании М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., Педагогика, 1985г+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ublic\Pictures\Sample Pictures\изображения\Рисунок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357166"/>
            <a:ext cx="1533525" cy="14097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Impact" pitchFamily="34" charset="0"/>
              </a:rPr>
              <a:t>Актуальность проблемы: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Наше общество нуждается в подготовке широко образованных, высоконравственных людей , обладающими знаниями, но и прекрасными чертами личности.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Маленький человек живёт и развивается,  на него воздействуют множество источников как позитивного, так и негативного характера.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 по себе образование 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рантирует высокого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уровня нравственной воспитанности, ибо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воспитание - это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качество личности.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Нравственные знания  не только формируют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младшего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школьника о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нормах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поведение,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и дают  представление о последствиях нарушения норм.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ublic\Pictures\Sample Pictures\изображения\Рисунок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357166"/>
            <a:ext cx="1000132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Impact" pitchFamily="34" charset="0"/>
                <a:cs typeface="Times New Roman" pitchFamily="18" charset="0"/>
              </a:rPr>
              <a:t>ОБЪЕКТ</a:t>
            </a:r>
            <a:r>
              <a:rPr lang="ru-RU" dirty="0" smtClean="0">
                <a:latin typeface="Impact" pitchFamily="34" charset="0"/>
              </a:rPr>
              <a:t> исследования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-   учебная  деятельность.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3600" dirty="0" smtClean="0">
                <a:latin typeface="Impact" pitchFamily="34" charset="0"/>
                <a:cs typeface="Times New Roman" pitchFamily="18" charset="0"/>
              </a:rPr>
              <a:t>ПРЕДМЕТ</a:t>
            </a:r>
            <a:r>
              <a:rPr lang="ru-RU" dirty="0" smtClean="0">
                <a:latin typeface="Impact" pitchFamily="34" charset="0"/>
              </a:rPr>
              <a:t> исследования         </a:t>
            </a:r>
            <a:r>
              <a:rPr lang="ru-RU" dirty="0" smtClean="0"/>
              <a:t>                                                                                         -  нравственное воспитание школьников в    учебной  деятельности.</a:t>
            </a:r>
            <a:endParaRPr lang="ru-RU" dirty="0"/>
          </a:p>
        </p:txBody>
      </p:sp>
      <p:pic>
        <p:nvPicPr>
          <p:cNvPr id="1026" name="Picture 2" descr="C:\Users\Public\Pictures\Sample Pictures\изображения\Рисунок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571480"/>
            <a:ext cx="2500330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Impact" pitchFamily="34" charset="0"/>
              </a:rPr>
              <a:t>ГИПОТЕЗА.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73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Нравственное воспитание школьников в учебной деятельности будет осуществляться в том случае, если: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dirty="0"/>
              <a:t>а</a:t>
            </a:r>
            <a:r>
              <a:rPr lang="ru-RU" sz="2800" dirty="0" smtClean="0"/>
              <a:t>) учащиеся действуют целенаправленно при выполнении учебных заданий;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/>
              <a:t>б</a:t>
            </a:r>
            <a:r>
              <a:rPr lang="ru-RU" sz="2800" dirty="0" smtClean="0"/>
              <a:t>) их действия приобретают осознанный характер;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/>
              <a:t>в</a:t>
            </a:r>
            <a:r>
              <a:rPr lang="ru-RU" sz="2800" dirty="0" smtClean="0"/>
              <a:t>) используют приобретённый для          решения  задач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0" name="Рисунок 39" descr="2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4643446"/>
            <a:ext cx="1552575" cy="18859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Impact" pitchFamily="34" charset="0"/>
              </a:rPr>
              <a:t>ЗАДАЧИ.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 Дать анализ состояния проблемы нравственного воспитания школьников в теоретической литературе.</a:t>
            </a:r>
          </a:p>
          <a:p>
            <a:pPr>
              <a:buNone/>
            </a:pPr>
            <a:r>
              <a:rPr lang="ru-RU" dirty="0" smtClean="0"/>
              <a:t>2.  Выявить условия нравственного      воспитания в учебной деятельности.</a:t>
            </a:r>
            <a:endParaRPr lang="ru-RU" dirty="0"/>
          </a:p>
        </p:txBody>
      </p:sp>
      <p:pic>
        <p:nvPicPr>
          <p:cNvPr id="1026" name="Picture 2" descr="C:\Users\Public\Pictures\Sample Pictures\изображения\Рисунок10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78628" y="4286256"/>
            <a:ext cx="2071703" cy="2071703"/>
          </a:xfrm>
          <a:prstGeom prst="rect">
            <a:avLst/>
          </a:prstGeom>
          <a:noFill/>
        </p:spPr>
      </p:pic>
      <p:pic>
        <p:nvPicPr>
          <p:cNvPr id="1027" name="Picture 3" descr="C:\Users\Public\Pictures\Sample Pictures\изображения\Рисунок14.gif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29454" y="428604"/>
            <a:ext cx="1714512" cy="14287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Impact" pitchFamily="34" charset="0"/>
                <a:cs typeface="Aharoni" pitchFamily="2" charset="-79"/>
              </a:rPr>
              <a:t>Новизна исследования и практическая значимость</a:t>
            </a:r>
            <a:r>
              <a:rPr lang="ru-RU" dirty="0" smtClean="0"/>
              <a:t> заключается в том, что педагогические условия обеспечивают эффективность учебной деятельности школьников, способствует раскрытию и развитию духовно-нравственных качеств школьника, а именно,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ответственность, доброжелательность, самостоятельность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3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4500570"/>
            <a:ext cx="2643206" cy="207170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Аспекты нравственного воспитания.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1.Осуществление согласованных воспитательных влияний учителя и ученического коллектива в решении определённых педагогических задач, а внутри класса – единство действий всех учащихся.</a:t>
            </a:r>
          </a:p>
          <a:p>
            <a:pPr>
              <a:buNone/>
            </a:pPr>
            <a:r>
              <a:rPr lang="ru-RU" sz="1600" dirty="0" smtClean="0"/>
              <a:t>2.Использование приёмов</a:t>
            </a:r>
          </a:p>
          <a:p>
            <a:pPr>
              <a:buNone/>
            </a:pPr>
            <a:r>
              <a:rPr lang="ru-RU" sz="1600" dirty="0" smtClean="0"/>
              <a:t>формирования учебной деятельности нравственным воспитанием.</a:t>
            </a:r>
          </a:p>
          <a:p>
            <a:pPr>
              <a:buNone/>
            </a:pPr>
            <a:r>
              <a:rPr lang="ru-RU" sz="1600" dirty="0" smtClean="0"/>
              <a:t>3. Под системой нравственного воспитания понимается также взаимосвязь и взаимовлияние воспитываемых в данный момент моральных качеств у детей.</a:t>
            </a:r>
          </a:p>
          <a:p>
            <a:pPr>
              <a:buNone/>
            </a:pPr>
            <a:r>
              <a:rPr lang="ru-RU" sz="1600" dirty="0" smtClean="0"/>
              <a:t>4. Систему нравственного воспитания следует усматривать и в последовательности развития тех или иных качеств личности по мере роста и умственного созревания детей.</a:t>
            </a:r>
          </a:p>
        </p:txBody>
      </p:sp>
      <p:pic>
        <p:nvPicPr>
          <p:cNvPr id="4" name="Рисунок 3" descr="3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4643446"/>
            <a:ext cx="3214710" cy="207170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Возрастные и психологические особенности младшего школьника.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5900750" cy="4572000"/>
          </a:xfrm>
        </p:spPr>
        <p:txBody>
          <a:bodyPr/>
          <a:lstStyle/>
          <a:p>
            <a:r>
              <a:rPr lang="ru-RU" dirty="0" smtClean="0"/>
              <a:t>Склонность к игре.</a:t>
            </a:r>
          </a:p>
          <a:p>
            <a:r>
              <a:rPr lang="ru-RU" dirty="0" smtClean="0"/>
              <a:t>Невозможность долго заниматься монотонной деятельностью.</a:t>
            </a:r>
          </a:p>
          <a:p>
            <a:r>
              <a:rPr lang="ru-RU" dirty="0" smtClean="0"/>
              <a:t>Недостаточная чёткость нравственных представлений в связи с небольшим опытом.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9" name="Рисунок 1" descr="C:\Documents and Settings\Admin\Рабочий стол\оформление классного уголка\097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643050"/>
            <a:ext cx="371477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Нормы нравственного поведения.</a:t>
            </a:r>
            <a:endParaRPr lang="ru-RU" dirty="0">
              <a:latin typeface="Arial Black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282</TotalTime>
  <Words>806</Words>
  <Application>Microsoft Office PowerPoint</Application>
  <PresentationFormat>Экран (4:3)</PresentationFormat>
  <Paragraphs>83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Яркая</vt:lpstr>
      <vt:lpstr>Нравственное воспитание школьников как психолого-педагогическая проблема.</vt:lpstr>
      <vt:lpstr>Актуальность проблемы:</vt:lpstr>
      <vt:lpstr>Слайд 3</vt:lpstr>
      <vt:lpstr>ГИПОТЕЗА.</vt:lpstr>
      <vt:lpstr>ЗАДАЧИ.</vt:lpstr>
      <vt:lpstr>Слайд 6</vt:lpstr>
      <vt:lpstr>Аспекты нравственного воспитания.</vt:lpstr>
      <vt:lpstr>Возрастные и психологические особенности младшего школьника.</vt:lpstr>
      <vt:lpstr>Нормы нравственного поведения.</vt:lpstr>
      <vt:lpstr>Возрастные и психологические особенности младшего школьника</vt:lpstr>
      <vt:lpstr>Азбука нравственной культуры.</vt:lpstr>
      <vt:lpstr>Приёмы воспитательной работы учителя по формированию нравственных качеств школьников в учебной деятельности.</vt:lpstr>
      <vt:lpstr>Этическая  беседа.</vt:lpstr>
      <vt:lpstr>Заключение.</vt:lpstr>
      <vt:lpstr>Слайд 15</vt:lpstr>
      <vt:lpstr>Слайд 16</vt:lpstr>
      <vt:lpstr>Слайд 17</vt:lpstr>
      <vt:lpstr>Слайд 18</vt:lpstr>
      <vt:lpstr>       ЛИТЕРАТУРА.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Нравственное воспитание школьников как психолого-педагогическая проблема.</dc:title>
  <dc:creator>Eldorado</dc:creator>
  <cp:lastModifiedBy>Eldorado</cp:lastModifiedBy>
  <cp:revision>54</cp:revision>
  <dcterms:created xsi:type="dcterms:W3CDTF">2010-11-16T02:42:40Z</dcterms:created>
  <dcterms:modified xsi:type="dcterms:W3CDTF">2011-01-23T13:31:12Z</dcterms:modified>
</cp:coreProperties>
</file>