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489E-E18A-4D80-9FD5-65274298F6B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502C-ECBC-41E1-B24D-2AFA759FA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E76A1-4E62-49DF-8799-E20C98FEA2F1}" type="slidenum">
              <a:rPr lang="ru-RU"/>
              <a:pPr/>
              <a:t>4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086D9-E362-490E-BB88-7821D505894B}" type="slidenum">
              <a:rPr lang="ru-RU"/>
              <a:pPr/>
              <a:t>6</a:t>
            </a:fld>
            <a:endParaRPr lang="ru-RU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876D7-C68C-438B-96A8-495B41F5D43C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6CA06A-B548-49BA-A34A-068637ED3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357298"/>
            <a:ext cx="8458200" cy="18573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Внеклассное занятие: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«Поговорим о вежливости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71538" y="1785926"/>
            <a:ext cx="7129490" cy="121444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5429264"/>
            <a:ext cx="650085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600" b="1" dirty="0">
                <a:solidFill>
                  <a:srgbClr val="4E3B30">
                    <a:shade val="75000"/>
                  </a:srgbClr>
                </a:solidFill>
              </a:rPr>
              <a:t>Учитель на</a:t>
            </a:r>
            <a:r>
              <a:rPr lang="ru-RU" sz="1400" b="1" dirty="0">
                <a:solidFill>
                  <a:srgbClr val="4E3B30">
                    <a:shade val="75000"/>
                  </a:srgbClr>
                </a:solidFill>
              </a:rPr>
              <a:t>чальных классов ГООУ  </a:t>
            </a:r>
            <a:r>
              <a:rPr lang="ru-RU" sz="1400" b="1" dirty="0" err="1">
                <a:solidFill>
                  <a:srgbClr val="4E3B30">
                    <a:shade val="75000"/>
                  </a:srgbClr>
                </a:solidFill>
              </a:rPr>
              <a:t>Россошанская</a:t>
            </a:r>
            <a:r>
              <a:rPr lang="ru-RU" sz="1400" b="1" dirty="0">
                <a:solidFill>
                  <a:srgbClr val="4E3B30">
                    <a:shade val="75000"/>
                  </a:srgbClr>
                </a:solidFill>
              </a:rPr>
              <a:t>  школа-интернат  для детей сирот и детей оставшихся без попечения  родителей   г. Россошь  Воронежская область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600" b="1" dirty="0">
                <a:solidFill>
                  <a:srgbClr val="4E3B30">
                    <a:shade val="75000"/>
                  </a:srgbClr>
                </a:solidFill>
              </a:rPr>
              <a:t>Наталич Светлана Николаевна</a:t>
            </a:r>
          </a:p>
        </p:txBody>
      </p:sp>
      <p:pic>
        <p:nvPicPr>
          <p:cNvPr id="5" name="Picture 4" descr="ен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2357454" cy="2643206"/>
          </a:xfrm>
          <a:prstGeom prst="rect">
            <a:avLst/>
          </a:prstGeom>
          <a:noFill/>
        </p:spPr>
      </p:pic>
      <p:pic>
        <p:nvPicPr>
          <p:cNvPr id="9" name="Picture 7" descr="4ac3c9baa4b3136679c7aa0621a8c8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428868"/>
            <a:ext cx="2208213" cy="3068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0"/>
            <a:ext cx="4876800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Вежливый- </a:t>
            </a:r>
            <a:r>
              <a:rPr lang="ru-RU" b="1" dirty="0"/>
              <a:t>такой , который соблюдает правила приличия; учтивый, предупредительный, обходительный, любезный.</a:t>
            </a:r>
          </a:p>
          <a:p>
            <a:r>
              <a:rPr lang="ru-RU" b="1" dirty="0"/>
              <a:t>Вежливость- это умение вести себя так, чтобы другим было приятно с тобой.</a:t>
            </a:r>
          </a:p>
          <a:p>
            <a:r>
              <a:rPr lang="ru-RU" b="1" dirty="0"/>
              <a:t>Противоположные: невежливый, грубый</a:t>
            </a:r>
          </a:p>
        </p:txBody>
      </p:sp>
      <p:pic>
        <p:nvPicPr>
          <p:cNvPr id="79879" name="Picture 7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495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Для того, чтобы стать вежливыми, мы должны пользоваться </a:t>
            </a:r>
            <a:r>
              <a:rPr lang="ru-RU" sz="4000" i="1">
                <a:solidFill>
                  <a:srgbClr val="FF0000"/>
                </a:solidFill>
              </a:rPr>
              <a:t>волшебными</a:t>
            </a:r>
            <a:r>
              <a:rPr lang="ru-RU" sz="4000">
                <a:solidFill>
                  <a:srgbClr val="FF0000"/>
                </a:solidFill>
              </a:rPr>
              <a:t> словами</a:t>
            </a:r>
            <a:r>
              <a:rPr lang="ru-RU" sz="4000"/>
              <a:t>, от которых становится теплее, радостнее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3230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Здравствуйте!      Доброе утро!</a:t>
            </a:r>
          </a:p>
          <a:p>
            <a:pPr>
              <a:buFont typeface="Wingdings" pitchFamily="2" charset="2"/>
              <a:buNone/>
            </a:pPr>
            <a:r>
              <a:rPr lang="ru-RU"/>
              <a:t> Добрый день!         Добрый вечер!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Простите!     Извините!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До свидания!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До скорой встречи! </a:t>
            </a:r>
          </a:p>
        </p:txBody>
      </p:sp>
      <p:pic>
        <p:nvPicPr>
          <p:cNvPr id="4" name="Picture 9" descr="C39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446" y="2500306"/>
            <a:ext cx="3094037" cy="21859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357166"/>
            <a:ext cx="4356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 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43438" y="0"/>
            <a:ext cx="4500562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 словаре Ожегова С.И. записаны значения слов, зачитайте их.</a:t>
            </a:r>
          </a:p>
          <a:p>
            <a:r>
              <a:rPr lang="ru-RU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Здравствуйте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– приветствие при встрече и одновременное пожелание быть здоровым (мы желаем вам здоровья).</a:t>
            </a:r>
          </a:p>
          <a:p>
            <a:r>
              <a:rPr lang="ru-RU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Пожалуйста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– выражает вежливое обращение, просьбу, согласие, ответ на благодарность.</a:t>
            </a:r>
          </a:p>
          <a:p>
            <a:r>
              <a:rPr lang="ru-RU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Извините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попросить прощение.</a:t>
            </a:r>
          </a:p>
          <a:p>
            <a:r>
              <a:rPr lang="ru-RU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Выражение благодарности.</a:t>
            </a:r>
          </a:p>
          <a:p>
            <a:r>
              <a:rPr lang="ru-RU" sz="2400" b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свидания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приветствие при прощании.</a:t>
            </a:r>
          </a:p>
        </p:txBody>
      </p:sp>
      <p:pic>
        <p:nvPicPr>
          <p:cNvPr id="4" name="Picture 9" descr="C03-39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214290"/>
            <a:ext cx="4400560" cy="6172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929066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Дядя Саша огорчён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Рассказал он вот о чём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“Видел Настю-ученицу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 на улице сейчас.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Настя – славная девчонка,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 второй уж ходит класс!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 давно уже от Насти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 не слышал слова ЗДРАСТЕ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571612"/>
            <a:ext cx="41434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 приветствия: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Здравствуйте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Привет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Добрый день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Доброе утро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Добрый вечер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7" descr="792a6cb89e8a0e31295f02c153499e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1928826" cy="3071834"/>
          </a:xfrm>
          <a:prstGeom prst="rect">
            <a:avLst/>
          </a:prstGeom>
          <a:noFill/>
        </p:spPr>
      </p:pic>
      <p:pic>
        <p:nvPicPr>
          <p:cNvPr id="6" name="Picture 6" descr="703a1a7b021366888b6ef1243654601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314327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260350"/>
            <a:ext cx="64087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Игра “Словарь вежливых слов”.</a:t>
            </a:r>
          </a:p>
          <a:p>
            <a:r>
              <a:rPr lang="ru-RU" sz="2400" b="1">
                <a:solidFill>
                  <a:srgbClr val="A50021"/>
                </a:solidFill>
              </a:rPr>
              <a:t>Отгадайте загадки.</a:t>
            </a:r>
          </a:p>
          <a:p>
            <a:r>
              <a:rPr lang="ru-RU" sz="2400" b="1"/>
              <a:t>Растает даже ледяная глыба</a:t>
            </a:r>
            <a:br>
              <a:rPr lang="ru-RU" sz="2400" b="1"/>
            </a:br>
            <a:r>
              <a:rPr lang="ru-RU" sz="2400" b="1"/>
              <a:t>От слова тёплого СПАСИБО.</a:t>
            </a:r>
            <a:br>
              <a:rPr lang="ru-RU" sz="2400" b="1"/>
            </a:br>
            <a:r>
              <a:rPr lang="ru-RU" sz="2400" b="1"/>
              <a:t>Зазеленеет старый пень,</a:t>
            </a:r>
            <a:br>
              <a:rPr lang="ru-RU" sz="2400" b="1"/>
            </a:br>
            <a:r>
              <a:rPr lang="ru-RU" sz="2400" b="1"/>
              <a:t>Когда услышишь: ДОБРЫЙ ДЕНЬ.</a:t>
            </a:r>
          </a:p>
          <a:p>
            <a:r>
              <a:rPr lang="ru-RU" sz="2400" b="1"/>
              <a:t>Если больше есть не в силах; </a:t>
            </a:r>
            <a:br>
              <a:rPr lang="ru-RU" sz="2400" b="1"/>
            </a:br>
            <a:r>
              <a:rPr lang="ru-RU" sz="2400" b="1"/>
              <a:t>Скажем маме мы: СПАСИБО.</a:t>
            </a:r>
            <a:br>
              <a:rPr lang="ru-RU" sz="2400" b="1"/>
            </a:br>
            <a:r>
              <a:rPr lang="ru-RU" sz="2400" b="1"/>
              <a:t>Мальчик, вежливый и развитый,</a:t>
            </a:r>
            <a:br>
              <a:rPr lang="ru-RU" sz="2400" b="1"/>
            </a:br>
            <a:r>
              <a:rPr lang="ru-RU" sz="2400" b="1"/>
              <a:t>Говорит, встречаясь, ЗДРАВСТВУЙТЕ.</a:t>
            </a:r>
          </a:p>
          <a:p>
            <a:r>
              <a:rPr lang="ru-RU" sz="2400" b="1"/>
              <a:t>Когда нас бранят за шалости,</a:t>
            </a:r>
            <a:br>
              <a:rPr lang="ru-RU" sz="2400" b="1"/>
            </a:br>
            <a:r>
              <a:rPr lang="ru-RU" sz="2400" b="1"/>
              <a:t>Говорим, ПРОСТИТЕ, ПОЖАЛУЙСТА.</a:t>
            </a:r>
          </a:p>
          <a:p>
            <a:r>
              <a:rPr lang="ru-RU" sz="2400" b="1"/>
              <a:t>И во Франции, и в Дании</a:t>
            </a:r>
            <a:br>
              <a:rPr lang="ru-RU" sz="2400" b="1"/>
            </a:br>
            <a:r>
              <a:rPr lang="ru-RU" sz="2400" b="1"/>
              <a:t>На прощание говорим ДО СВИДАНИЯ. 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843213" y="1412875"/>
            <a:ext cx="2016125" cy="3619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843213" y="2133600"/>
            <a:ext cx="2447925" cy="43338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916238" y="2852738"/>
            <a:ext cx="2016125" cy="3619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348038" y="3573463"/>
            <a:ext cx="2665412" cy="3619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547813" y="4365625"/>
            <a:ext cx="4249737" cy="3619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3492500" y="5084763"/>
            <a:ext cx="2447925" cy="3619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0363" name="Picture 11" descr="c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0"/>
            <a:ext cx="3203575" cy="2135188"/>
          </a:xfrm>
          <a:prstGeom prst="rect">
            <a:avLst/>
          </a:prstGeom>
          <a:noFill/>
        </p:spPr>
      </p:pic>
      <p:pic>
        <p:nvPicPr>
          <p:cNvPr id="100364" name="Picture 12" descr="c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89138"/>
            <a:ext cx="3203575" cy="2562225"/>
          </a:xfrm>
          <a:prstGeom prst="rect">
            <a:avLst/>
          </a:prstGeom>
          <a:noFill/>
        </p:spPr>
      </p:pic>
      <p:pic>
        <p:nvPicPr>
          <p:cNvPr id="100365" name="Picture 13" descr="c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437063"/>
            <a:ext cx="3203575" cy="242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86050" y="188913"/>
            <a:ext cx="3771900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>
                <a:solidFill>
                  <a:srgbClr val="D61031"/>
                </a:solidFill>
              </a:rPr>
              <a:t>Текст песни «Если добрый ты»</a:t>
            </a:r>
          </a:p>
          <a:p>
            <a:pPr algn="ctr"/>
            <a:r>
              <a:rPr lang="ru-RU" sz="1600" dirty="0"/>
              <a:t>Дождик по земле босиком прошёл, </a:t>
            </a:r>
          </a:p>
          <a:p>
            <a:pPr algn="ctr"/>
            <a:r>
              <a:rPr lang="ru-RU" sz="1600" dirty="0"/>
              <a:t>Клёны по плечам хлопал. </a:t>
            </a:r>
          </a:p>
          <a:p>
            <a:pPr algn="ctr"/>
            <a:r>
              <a:rPr lang="ru-RU" sz="1600" dirty="0"/>
              <a:t>Если ясный день - это хорошо, </a:t>
            </a:r>
          </a:p>
          <a:p>
            <a:pPr algn="ctr"/>
            <a:r>
              <a:rPr lang="ru-RU" sz="1600" dirty="0"/>
              <a:t>А когда наоборот - плохо. </a:t>
            </a:r>
          </a:p>
          <a:p>
            <a:pPr algn="ctr"/>
            <a:r>
              <a:rPr lang="ru-RU" sz="1600" dirty="0"/>
              <a:t>Если ясный день - это хорошо, </a:t>
            </a:r>
          </a:p>
          <a:p>
            <a:pPr algn="ctr"/>
            <a:r>
              <a:rPr lang="ru-RU" sz="1600" dirty="0"/>
              <a:t>А когда наоборот - плохо. </a:t>
            </a:r>
          </a:p>
          <a:p>
            <a:pPr algn="ctr"/>
            <a:r>
              <a:rPr lang="ru-RU" sz="1600" dirty="0"/>
              <a:t>Слышно, как звенят в небе высоко </a:t>
            </a:r>
          </a:p>
          <a:p>
            <a:pPr algn="ctr"/>
            <a:r>
              <a:rPr lang="ru-RU" sz="1600" dirty="0"/>
              <a:t>Солнечных лучей струны. </a:t>
            </a:r>
          </a:p>
          <a:p>
            <a:pPr algn="ctr"/>
            <a:r>
              <a:rPr lang="ru-RU" sz="1600" dirty="0"/>
              <a:t>Если добрый ты - это хорошо, </a:t>
            </a:r>
          </a:p>
          <a:p>
            <a:pPr algn="ctr"/>
            <a:r>
              <a:rPr lang="ru-RU" sz="1600" dirty="0"/>
              <a:t>А когда наоборот - трудно. </a:t>
            </a:r>
          </a:p>
          <a:p>
            <a:pPr algn="ctr"/>
            <a:r>
              <a:rPr lang="ru-RU" sz="1600" dirty="0"/>
              <a:t>Если добрый ты - это хорошо, </a:t>
            </a:r>
          </a:p>
          <a:p>
            <a:pPr algn="ctr"/>
            <a:r>
              <a:rPr lang="ru-RU" sz="1600" dirty="0"/>
              <a:t>А когда наоборот - трудно. </a:t>
            </a:r>
          </a:p>
          <a:p>
            <a:pPr algn="ctr"/>
            <a:r>
              <a:rPr lang="ru-RU" sz="1600" dirty="0"/>
              <a:t>С каждым поделись радостью своей, </a:t>
            </a:r>
          </a:p>
          <a:p>
            <a:pPr algn="ctr"/>
            <a:r>
              <a:rPr lang="ru-RU" sz="1600" dirty="0"/>
              <a:t>Рассыпая смех звучно. </a:t>
            </a:r>
          </a:p>
          <a:p>
            <a:pPr algn="ctr"/>
            <a:r>
              <a:rPr lang="ru-RU" sz="1600" dirty="0"/>
              <a:t>Если песни петь - с ними веселей, </a:t>
            </a:r>
          </a:p>
          <a:p>
            <a:pPr algn="ctr"/>
            <a:r>
              <a:rPr lang="ru-RU" sz="1600" dirty="0"/>
              <a:t>А когда наоборот - скучно. </a:t>
            </a:r>
          </a:p>
          <a:p>
            <a:pPr algn="ctr"/>
            <a:r>
              <a:rPr lang="ru-RU" sz="1600" dirty="0"/>
              <a:t>Если песни петь - с ними веселей, </a:t>
            </a:r>
          </a:p>
          <a:p>
            <a:pPr algn="ctr"/>
            <a:r>
              <a:rPr lang="ru-RU" sz="1600" dirty="0"/>
              <a:t>А когда наоборот - скучно. </a:t>
            </a:r>
          </a:p>
          <a:p>
            <a:pPr algn="ctr"/>
            <a:r>
              <a:rPr lang="ru-RU" sz="1600" dirty="0" err="1"/>
              <a:t>Ля-ля-ля-ля-ля</a:t>
            </a:r>
            <a:r>
              <a:rPr lang="ru-RU" sz="1600" dirty="0"/>
              <a:t> </a:t>
            </a:r>
            <a:r>
              <a:rPr lang="ru-RU" sz="1600" dirty="0" err="1"/>
              <a:t>ля-ля-ля-ля-ля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 err="1"/>
              <a:t>Ля-ля-ля-ля-ля</a:t>
            </a:r>
            <a:r>
              <a:rPr lang="ru-RU" sz="1600" dirty="0"/>
              <a:t> </a:t>
            </a:r>
            <a:r>
              <a:rPr lang="ru-RU" sz="1600" dirty="0" err="1"/>
              <a:t>ля-ля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Если песни петь - с ними веселей, </a:t>
            </a:r>
          </a:p>
          <a:p>
            <a:pPr algn="ctr"/>
            <a:r>
              <a:rPr lang="ru-RU" sz="1600" dirty="0"/>
              <a:t>А когда наоборот - скучно. </a:t>
            </a:r>
          </a:p>
          <a:p>
            <a:pPr algn="ctr"/>
            <a:r>
              <a:rPr lang="ru-RU" sz="1600" dirty="0"/>
              <a:t>Если песни петь - с ними веселей, </a:t>
            </a:r>
          </a:p>
          <a:p>
            <a:pPr algn="ctr"/>
            <a:r>
              <a:rPr lang="ru-RU" sz="1600" dirty="0"/>
              <a:t>А когда наоборот - скучно.</a:t>
            </a:r>
          </a:p>
          <a:p>
            <a:pPr algn="ctr" eaLnBrk="0" hangingPunct="0"/>
            <a:endParaRPr lang="ru-RU" sz="1600" dirty="0"/>
          </a:p>
        </p:txBody>
      </p:sp>
      <p:pic>
        <p:nvPicPr>
          <p:cNvPr id="34821" name="Picture 5" descr="62SAhh2Q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514600" cy="3962400"/>
          </a:xfrm>
          <a:prstGeom prst="rect">
            <a:avLst/>
          </a:prstGeom>
          <a:noFill/>
        </p:spPr>
      </p:pic>
      <p:pic>
        <p:nvPicPr>
          <p:cNvPr id="34822" name="Picture 6" descr="3b9fba87a9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4384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346</Words>
  <Application>Microsoft Office PowerPoint</Application>
  <PresentationFormat>Экран (4:3)</PresentationFormat>
  <Paragraphs>60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Внеклассное занятие:  «Поговорим о вежливости»</vt:lpstr>
      <vt:lpstr>Слайд 2</vt:lpstr>
      <vt:lpstr>Для того, чтобы стать вежливыми, мы должны пользоваться волшебными словами, от которых становится теплее, радостнее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Eldorado</dc:creator>
  <cp:lastModifiedBy>Eldorado</cp:lastModifiedBy>
  <cp:revision>4</cp:revision>
  <dcterms:created xsi:type="dcterms:W3CDTF">2011-01-23T13:01:41Z</dcterms:created>
  <dcterms:modified xsi:type="dcterms:W3CDTF">2011-01-23T13:27:21Z</dcterms:modified>
</cp:coreProperties>
</file>