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5" r:id="rId10"/>
    <p:sldId id="262" r:id="rId11"/>
    <p:sldId id="268" r:id="rId12"/>
    <p:sldId id="266" r:id="rId13"/>
    <p:sldId id="267" r:id="rId14"/>
    <p:sldId id="270" r:id="rId15"/>
    <p:sldId id="269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83" r:id="rId24"/>
    <p:sldId id="284" r:id="rId25"/>
    <p:sldId id="278" r:id="rId26"/>
    <p:sldId id="279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area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2006-2007</c:v>
                </c:pt>
                <c:pt idx="1">
                  <c:v>2007-2008</c:v>
                </c:pt>
                <c:pt idx="2">
                  <c:v>2008-2009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</c:v>
                </c:pt>
                <c:pt idx="1">
                  <c:v>75</c:v>
                </c:pt>
                <c:pt idx="2">
                  <c:v>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25400">
              <a:noFill/>
            </a:ln>
          </c:spPr>
          <c:cat>
            <c:strRef>
              <c:f>Лист1!$A$2:$A$4</c:f>
              <c:strCache>
                <c:ptCount val="3"/>
                <c:pt idx="0">
                  <c:v>2006-2007</c:v>
                </c:pt>
                <c:pt idx="1">
                  <c:v>2007-2008</c:v>
                </c:pt>
                <c:pt idx="2">
                  <c:v>2008-2009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67</c:v>
                </c:pt>
                <c:pt idx="1">
                  <c:v>78</c:v>
                </c:pt>
                <c:pt idx="2">
                  <c:v>76</c:v>
                </c:pt>
              </c:numCache>
            </c:numRef>
          </c:val>
        </c:ser>
        <c:axId val="80961536"/>
        <c:axId val="80963072"/>
        <c:axId val="66911744"/>
      </c:area3DChart>
      <c:catAx>
        <c:axId val="80961536"/>
        <c:scaling>
          <c:orientation val="minMax"/>
        </c:scaling>
        <c:axPos val="b"/>
        <c:numFmt formatCode="dd/mm/yyyy" sourceLinked="1"/>
        <c:majorTickMark val="none"/>
        <c:tickLblPos val="nextTo"/>
        <c:crossAx val="80963072"/>
        <c:crosses val="autoZero"/>
        <c:auto val="1"/>
        <c:lblAlgn val="ctr"/>
        <c:lblOffset val="100"/>
      </c:catAx>
      <c:valAx>
        <c:axId val="809630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80961536"/>
        <c:crosses val="autoZero"/>
        <c:crossBetween val="midCat"/>
      </c:valAx>
      <c:serAx>
        <c:axId val="66911744"/>
        <c:scaling>
          <c:orientation val="minMax"/>
        </c:scaling>
        <c:axPos val="b"/>
        <c:majorTickMark val="none"/>
        <c:tickLblPos val="nextTo"/>
        <c:crossAx val="80963072"/>
        <c:crosses val="autoZero"/>
      </c:ser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0673469387755109"/>
          <c:y val="0.10591512949164709"/>
          <c:w val="0.87455782312925168"/>
          <c:h val="0.718090362505635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95 детей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2006-2007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86 детей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2006-2007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110 детей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2006-2007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13.4</c:v>
                </c:pt>
              </c:numCache>
            </c:numRef>
          </c:val>
        </c:ser>
        <c:dLbls>
          <c:showVal val="1"/>
        </c:dLbls>
        <c:gapWidth val="75"/>
        <c:shape val="box"/>
        <c:axId val="56939264"/>
        <c:axId val="56940800"/>
        <c:axId val="0"/>
      </c:bar3DChart>
      <c:catAx>
        <c:axId val="56939264"/>
        <c:scaling>
          <c:orientation val="minMax"/>
        </c:scaling>
        <c:axPos val="b"/>
        <c:majorTickMark val="none"/>
        <c:tickLblPos val="nextTo"/>
        <c:crossAx val="56940800"/>
        <c:crosses val="autoZero"/>
        <c:auto val="1"/>
        <c:lblAlgn val="ctr"/>
        <c:lblOffset val="100"/>
      </c:catAx>
      <c:valAx>
        <c:axId val="56940800"/>
        <c:scaling>
          <c:orientation val="minMax"/>
        </c:scaling>
        <c:axPos val="l"/>
        <c:numFmt formatCode="General" sourceLinked="1"/>
        <c:majorTickMark val="none"/>
        <c:tickLblPos val="nextTo"/>
        <c:crossAx val="56939264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2000" dirty="0" smtClean="0"/>
              <a:t>Количество заболеваний</a:t>
            </a:r>
            <a:endParaRPr lang="ru-RU" sz="2000" dirty="0"/>
          </a:p>
        </c:rich>
      </c:tx>
      <c:layout>
        <c:manualLayout>
          <c:xMode val="edge"/>
          <c:yMode val="edge"/>
          <c:x val="0.18673830949702738"/>
          <c:y val="6.0126221524953317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3.3144777431751891E-2"/>
          <c:y val="0.28710082996317232"/>
          <c:w val="0.9337104451364967"/>
          <c:h val="0.60186614457800669"/>
        </c:manualLayout>
      </c:layout>
      <c:bar3DChart>
        <c:barDir val="col"/>
        <c:grouping val="clustered"/>
        <c:ser>
          <c:idx val="0"/>
          <c:order val="0"/>
          <c:tx>
            <c:strRef>
              <c:f>'[Диаграмма в Microsoft Office PowerPoint]Лист1'!$A$1</c:f>
              <c:strCache>
                <c:ptCount val="1"/>
                <c:pt idx="0">
                  <c:v> </c:v>
                </c:pt>
              </c:strCache>
            </c:strRef>
          </c:tx>
          <c:dLbls>
            <c:showVal val="1"/>
          </c:dLbls>
          <c:val>
            <c:numRef>
              <c:f>'[Диаграмма в Microsoft Office PowerPoint]Лист1'!$A$2</c:f>
              <c:numCache>
                <c:formatCode>General</c:formatCode>
                <c:ptCount val="1"/>
              </c:numCache>
            </c:numRef>
          </c:val>
        </c:ser>
        <c:ser>
          <c:idx val="1"/>
          <c:order val="1"/>
          <c:tx>
            <c:strRef>
              <c:f>'[Диаграмма в Microsoft Office PowerPoint]Лист1'!$B$1</c:f>
              <c:strCache>
                <c:ptCount val="1"/>
                <c:pt idx="0">
                  <c:v>2006-2007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dPt>
            <c:idx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c:spPr>
          </c:dPt>
          <c:dLbls>
            <c:showVal val="1"/>
          </c:dLbls>
          <c:val>
            <c:numRef>
              <c:f>'[Диаграмма в Microsoft Office PowerPoint]Лист1'!$B$2</c:f>
              <c:numCache>
                <c:formatCode>General</c:formatCode>
                <c:ptCount val="1"/>
                <c:pt idx="0">
                  <c:v>51.5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Office PowerPoint]Лист1'!$C$1</c:f>
              <c:strCache>
                <c:ptCount val="1"/>
                <c:pt idx="0">
                  <c:v>2007-2008</c:v>
                </c:pt>
              </c:strCache>
            </c:strRef>
          </c:tx>
          <c:dPt>
            <c:idx val="0"/>
            <c:spPr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c:spPr>
          </c:dPt>
          <c:dLbls>
            <c:showVal val="1"/>
          </c:dLbls>
          <c:val>
            <c:numRef>
              <c:f>'[Диаграмма в Microsoft Office PowerPoint]Лист1'!$C$2</c:f>
              <c:numCache>
                <c:formatCode>General</c:formatCode>
                <c:ptCount val="1"/>
                <c:pt idx="0">
                  <c:v>87.2</c:v>
                </c:pt>
              </c:numCache>
            </c:numRef>
          </c:val>
        </c:ser>
        <c:ser>
          <c:idx val="3"/>
          <c:order val="3"/>
          <c:tx>
            <c:strRef>
              <c:f>'[Диаграмма в Microsoft Office PowerPoint]Лист1'!$D$1</c:f>
              <c:strCache>
                <c:ptCount val="1"/>
                <c:pt idx="0">
                  <c:v>2008-2009</c:v>
                </c:pt>
              </c:strCache>
            </c:strRef>
          </c:tx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  <c:dLbls>
            <c:showVal val="1"/>
          </c:dLbls>
          <c:val>
            <c:numRef>
              <c:f>'[Диаграмма в Microsoft Office PowerPoint]Лист1'!$D$2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</c:ser>
        <c:dLbls>
          <c:showVal val="1"/>
        </c:dLbls>
        <c:shape val="pyramid"/>
        <c:axId val="57691136"/>
        <c:axId val="57717504"/>
        <c:axId val="0"/>
      </c:bar3DChart>
      <c:catAx>
        <c:axId val="57691136"/>
        <c:scaling>
          <c:orientation val="minMax"/>
        </c:scaling>
        <c:axPos val="b"/>
        <c:majorTickMark val="none"/>
        <c:tickLblPos val="nextTo"/>
        <c:crossAx val="57717504"/>
        <c:crosses val="autoZero"/>
        <c:auto val="1"/>
        <c:lblAlgn val="ctr"/>
        <c:lblOffset val="100"/>
      </c:catAx>
      <c:valAx>
        <c:axId val="57717504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57691136"/>
        <c:crosses val="autoZero"/>
        <c:crossBetween val="between"/>
      </c:valAx>
    </c:plotArea>
    <c:legend>
      <c:legendPos val="t"/>
      <c:legendEntry>
        <c:idx val="0"/>
        <c:delete val="1"/>
      </c:legendEntry>
      <c:legendEntry>
        <c:idx val="1"/>
        <c:txPr>
          <a:bodyPr/>
          <a:lstStyle/>
          <a:p>
            <a:pPr>
              <a:defRPr sz="18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8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800" b="1"/>
            </a:pPr>
            <a:endParaRPr lang="ru-RU"/>
          </a:p>
        </c:txPr>
      </c:legendEntry>
      <c:layout>
        <c:manualLayout>
          <c:xMode val="edge"/>
          <c:yMode val="edge"/>
          <c:x val="0.20532085275054895"/>
          <c:y val="0.25061405812698573"/>
          <c:w val="0.73532112057421395"/>
          <c:h val="7.3061764937937423E-2"/>
        </c:manualLayout>
      </c:layout>
    </c:legend>
    <c:plotVisOnly val="1"/>
  </c:chart>
  <c:spPr>
    <a:ln w="12700">
      <a:solidFill>
        <a:schemeClr val="bg2">
          <a:lumMod val="50000"/>
        </a:schemeClr>
      </a:solidFill>
    </a:ln>
  </c:sp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0.044</cdr:x>
      <cdr:y>0</cdr:y>
    </cdr:from>
    <cdr:to>
      <cdr:x>0.96238</cdr:x>
      <cdr:y>0.07631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28586" y="-71438"/>
          <a:ext cx="6858048" cy="4286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Общая физическая подготовленность детей</a:t>
          </a:r>
          <a:endParaRPr lang="ru-RU" sz="20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0.08227</cdr:x>
      <cdr:y>0.02392</cdr:y>
    </cdr:from>
    <cdr:to>
      <cdr:x>0.91454</cdr:x>
      <cdr:y>0.09567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14338" y="142876"/>
          <a:ext cx="6215106" cy="4286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chemeClr val="tx1"/>
              </a:solidFill>
            </a:rPr>
            <a:t>Д</a:t>
          </a:r>
          <a:r>
            <a:rPr lang="ru-RU" sz="2000" b="1" dirty="0" smtClean="0">
              <a:solidFill>
                <a:schemeClr val="tx1"/>
              </a:solidFill>
            </a:rPr>
            <a:t>ней пропущенных ребёнком по болезни</a:t>
          </a:r>
          <a:endParaRPr lang="ru-RU" sz="2000" b="1" dirty="0">
            <a:solidFill>
              <a:schemeClr val="tx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3100408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>«Использование здоровьесберегающих технологий  в физкультурно-оздоровительной работе</a:t>
            </a: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3929066"/>
            <a:ext cx="4406244" cy="2357454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Выступление инструктора по физической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культуре на родительском собрании.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14282" y="214290"/>
          <a:ext cx="8715436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588"/>
                <a:gridCol w="3828130"/>
                <a:gridCol w="2714644"/>
                <a:gridCol w="164307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программ, методик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Возрастной</a:t>
                      </a:r>
                    </a:p>
                    <a:p>
                      <a:r>
                        <a:rPr lang="ru-RU" dirty="0" smtClean="0"/>
                        <a:t>ценз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Элементы </a:t>
                      </a:r>
                      <a:r>
                        <a:rPr lang="ru-RU" dirty="0" err="1" smtClean="0"/>
                        <a:t>самомассажа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«Занимательная физкультура» К.К. Утробина – 2004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</a:t>
                      </a:r>
                      <a:r>
                        <a:rPr lang="ru-RU" sz="1800" baseline="0" dirty="0" smtClean="0"/>
                        <a:t> 4-х до 7-и лет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Кружковая работа:</a:t>
                      </a:r>
                    </a:p>
                    <a:p>
                      <a:r>
                        <a:rPr lang="ru-RU" dirty="0" smtClean="0"/>
                        <a:t>«Крепыш»</a:t>
                      </a:r>
                    </a:p>
                    <a:p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Здоровячок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Методическое</a:t>
                      </a:r>
                      <a:r>
                        <a:rPr lang="ru-RU" baseline="0" dirty="0" smtClean="0"/>
                        <a:t> пособие «Упражнения в парах» 1980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</a:t>
                      </a:r>
                      <a:r>
                        <a:rPr lang="ru-RU" sz="1800" baseline="0" dirty="0" smtClean="0"/>
                        <a:t> 5-и до 7-и лет</a:t>
                      </a:r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C:\Documents and Settings\Администратор\Мои документы\Фотографии\фото физкультура\P100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786058"/>
            <a:ext cx="4357718" cy="392909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Ритмическая гимнастика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Администратор\Мои документы\Фотографии\фото физкультура\Фото\Изображение 0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7554408" cy="547371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29642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Упражнения на больших гимнастических мячах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Администратор\Мои документы\Фотографии\фото физкультура\Фото\Изображение 2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429552" cy="557216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Фотографии\фото физкультура\P10001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3116"/>
            <a:ext cx="6000792" cy="450059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075" name="Picture 3" descr="C:\Documents and Settings\Администратор\Мои документы\Фотографии\фото физкультура\Фото\Изображение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5357850" cy="411954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972452" cy="107154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Дыхательная гимнастика по методу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А.Н.Стрельниковой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C:\Documents and Settings\Администратор\Мои документы\Фотографии\фото физкультура\P100017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7255729" cy="564360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Мои документы\Фотографии\фото физкультура\P10001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7965044" cy="621510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57232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Кружок «Крепыш», «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Здоровячок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».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C:\Documents and Settings\Администратор\Мои документы\Фотографии\фото физкультура\P10001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48084"/>
            <a:ext cx="7500990" cy="562574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Администратор\Мои документы\Фотографии\фото физкультура\P100016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7572428" cy="604522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Администратор\Мои документы\Фотографии\фото физкультура\P10001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7643866" cy="621510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Элементы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кинезеологии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8" name="Picture 2" descr="C:\Documents and Settings\Администратор\Мои документы\Фотографии\фото физкультура\Фото\Изображение 2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7260172" cy="557216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2"/>
          <p:cNvSpPr txBox="1">
            <a:spLocks/>
          </p:cNvSpPr>
          <p:nvPr/>
        </p:nvSpPr>
        <p:spPr>
          <a:xfrm>
            <a:off x="6286512" y="285728"/>
            <a:ext cx="2357454" cy="27146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Информационно-просветительская деятельность: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педагогами;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родителями воспитанников.;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00364" y="2786058"/>
            <a:ext cx="3143271" cy="1643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здоровьесберегающего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пространства в МДОУ № 21 «Золотая рыбка».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28604"/>
            <a:ext cx="2428892" cy="25717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Физкультурно-оздоровительная деятельность: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Занятия по физкультуре;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Закаливающие   мероприятия.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142852"/>
            <a:ext cx="2786082" cy="21431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Образовательная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</a:rPr>
              <a:t>здоровьесберегающая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 деятельность: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Применение ЗСТ на занятиях;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Уроки здоровья;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Игровая деятельность;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Индивидуальная работа.</a:t>
            </a:r>
          </a:p>
          <a:p>
            <a:pPr>
              <a:buFont typeface="Arial" pitchFamily="34" charset="0"/>
              <a:buChar char="•"/>
              <a:defRPr/>
            </a:pP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4000504"/>
            <a:ext cx="2571752" cy="25717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</a:rPr>
              <a:t>Спортивно-досуговая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 деятельность: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Кружок «Крепыш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», «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Здоровячок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»;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Праздники и развлечения   спортивного характера;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День здоровья;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Неделя здоровья.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3636" y="4000504"/>
            <a:ext cx="2428875" cy="25717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Социально-психологическая деятельность: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Предметная среда;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Комфортная психологическая атмосфера в МДОУ через общение </a:t>
            </a:r>
          </a:p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педагог      родитель     ребёнок    </a:t>
            </a:r>
          </a:p>
          <a:p>
            <a:pPr algn="ctr">
              <a:defRPr/>
            </a:pP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8286776" y="6143644"/>
            <a:ext cx="1428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072330" y="6143644"/>
            <a:ext cx="1428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ройная стрелка влево/вправо/вверх 11"/>
          <p:cNvSpPr/>
          <p:nvPr/>
        </p:nvSpPr>
        <p:spPr>
          <a:xfrm rot="18792355">
            <a:off x="2722817" y="2554253"/>
            <a:ext cx="298450" cy="347663"/>
          </a:xfrm>
          <a:prstGeom prst="leftRight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Тройная стрелка влево/вправо/вверх 12"/>
          <p:cNvSpPr/>
          <p:nvPr/>
        </p:nvSpPr>
        <p:spPr>
          <a:xfrm rot="2624422">
            <a:off x="6008964" y="2488513"/>
            <a:ext cx="315912" cy="357188"/>
          </a:xfrm>
          <a:prstGeom prst="leftRight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Тройная стрелка влево/вправо/вверх 15"/>
          <p:cNvSpPr/>
          <p:nvPr/>
        </p:nvSpPr>
        <p:spPr>
          <a:xfrm rot="8268075">
            <a:off x="6079783" y="3631688"/>
            <a:ext cx="315912" cy="357188"/>
          </a:xfrm>
          <a:prstGeom prst="leftRight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Тройная стрелка влево/вправо/вверх 16"/>
          <p:cNvSpPr/>
          <p:nvPr/>
        </p:nvSpPr>
        <p:spPr>
          <a:xfrm rot="13217755">
            <a:off x="2651379" y="3631522"/>
            <a:ext cx="315912" cy="357188"/>
          </a:xfrm>
          <a:prstGeom prst="leftRight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Администратор\Мои документы\Фотографии\фото физкультура\Фото\Изображение 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52"/>
            <a:ext cx="7635900" cy="626271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Элементы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самомассажа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6" name="Picture 2" descr="C:\Documents and Settings\Администратор\Мои документы\Фотографии\фото физкультура\P10001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6940049" cy="547371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758138" cy="59739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Documents and Settings\Администратор\Мои документы\Фотографии\фото физкультура\P100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7262808" cy="566159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Администратор\Мои документы\Фотографии\фото физкультура\Фото\Изображение 2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7358114" cy="585791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Администратор\Мои документы\Фотографии\фото физкультура\Фото\Изображение 2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7488791" cy="600079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Администратор\Мои документы\Фотографии\фото физкультура\P10001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7786742" cy="618809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Результативность: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28596" y="1071546"/>
          <a:ext cx="7467600" cy="5616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457200" y="500042"/>
          <a:ext cx="7467600" cy="5973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500042"/>
          <a:ext cx="7467600" cy="5973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Перспектива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Освоить методику лечебных игр, которые лечат болезни дыхательной системы, внедрить в практику.</a:t>
            </a:r>
          </a:p>
          <a:p>
            <a:r>
              <a:rPr lang="ru-RU" dirty="0" smtClean="0"/>
              <a:t>Освоить  методику проведения звуковой дыхательной гимнастики, внедрить в практику.</a:t>
            </a: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186766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Развитие физической культуры у  детей в МДОУ № 21.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571472" y="1571612"/>
            <a:ext cx="6858048" cy="4441451"/>
            <a:chOff x="1413" y="240"/>
            <a:chExt cx="3433" cy="2621"/>
          </a:xfrm>
        </p:grpSpPr>
        <p:sp>
          <p:nvSpPr>
            <p:cNvPr id="1027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8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9" name="Pyr3"/>
            <p:cNvSpPr>
              <a:spLocks noEditPoints="1" noChangeArrowheads="1"/>
            </p:cNvSpPr>
            <p:nvPr/>
          </p:nvSpPr>
          <p:spPr bwMode="auto">
            <a:xfrm>
              <a:off x="1413" y="1926"/>
              <a:ext cx="3433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571868" y="1857365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1</a:t>
            </a:r>
            <a:r>
              <a:rPr lang="ru-RU" sz="2400" b="1" dirty="0" smtClean="0"/>
              <a:t>. Социально-</a:t>
            </a:r>
          </a:p>
          <a:p>
            <a:r>
              <a:rPr lang="ru-RU" sz="2400" b="1" dirty="0" smtClean="0"/>
              <a:t>психологическое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14546" y="5000637"/>
            <a:ext cx="44291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</a:t>
            </a:r>
            <a:r>
              <a:rPr lang="ru-RU" sz="2400" b="1" dirty="0" smtClean="0"/>
              <a:t>3. Двигательное</a:t>
            </a:r>
          </a:p>
          <a:p>
            <a:pPr algn="ctr"/>
            <a:r>
              <a:rPr lang="ru-RU" dirty="0" smtClean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99673" y="3000372"/>
            <a:ext cx="2986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3685860" y="3244334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2. Интеллектуальное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2886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Цель: Формирование потребности в освоении ценностей физической культуры.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400" dirty="0" smtClean="0"/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Нетрадиционная  форма организации занятий поддерживает интерес к занятиям    физкультурой.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85720" y="2143116"/>
            <a:ext cx="8643998" cy="450059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                                                    </a:t>
            </a:r>
            <a:endParaRPr lang="ru-RU" sz="2000" dirty="0" smtClean="0"/>
          </a:p>
          <a:p>
            <a:r>
              <a:rPr lang="ru-RU" sz="2000" dirty="0" smtClean="0"/>
              <a:t>                                                                   </a:t>
            </a:r>
            <a:r>
              <a:rPr lang="ru-RU" sz="2000" b="1" dirty="0" smtClean="0"/>
              <a:t>Занятие-эстафета в </a:t>
            </a:r>
          </a:p>
          <a:p>
            <a:pPr>
              <a:buNone/>
            </a:pPr>
            <a:r>
              <a:rPr lang="ru-RU" sz="2000" b="1" dirty="0" smtClean="0"/>
              <a:t>                                                                        старшей группе. </a:t>
            </a:r>
          </a:p>
          <a:p>
            <a:pPr>
              <a:buNone/>
            </a:pPr>
            <a:r>
              <a:rPr lang="ru-RU" sz="2000" dirty="0" smtClean="0"/>
              <a:t>                                                                                «Сильные ,ловкие, смелые!»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   Занятие-путешествие  во второй </a:t>
            </a:r>
          </a:p>
          <a:p>
            <a:pPr>
              <a:buNone/>
            </a:pPr>
            <a:r>
              <a:rPr lang="ru-RU" sz="2000" b="1" dirty="0" smtClean="0"/>
              <a:t>                              младшей группе </a:t>
            </a:r>
          </a:p>
          <a:p>
            <a:pPr>
              <a:buNone/>
            </a:pPr>
            <a:r>
              <a:rPr lang="ru-RU" sz="2000" b="1" dirty="0" smtClean="0"/>
              <a:t>                     «Кто в домике живёт?».</a:t>
            </a:r>
            <a:endParaRPr lang="ru-RU" sz="2000" b="1" dirty="0"/>
          </a:p>
        </p:txBody>
      </p:sp>
      <p:pic>
        <p:nvPicPr>
          <p:cNvPr id="2051" name="Picture 3" descr="C:\Documents and Settings\Администратор\Мои документы\Фотографии\фото физкультура\P100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4572032" cy="378621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2052" name="Picture 4" descr="C:\Documents and Settings\Администратор\Мои документы\Фотографии\фото физкультура\P1000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5" y="3214686"/>
            <a:ext cx="4214842" cy="353250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7161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Физкультурное оборудование в группах поддерживает интерес к физкультуре в повседневной жизни.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48" y="2071678"/>
            <a:ext cx="4572032" cy="457200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122" name="Picture 2" descr="C:\Documents and Settings\Администратор\Мои документы\Фотографии\ФОТО  физкультура\P125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4976875" cy="392909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7145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900" dirty="0" smtClean="0"/>
              <a:t>                        </a:t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Цель: Пропаганда  здорового образа жизни.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</a:rPr>
              <a:t>День здоровья.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3074" name="Picture 2" descr="C:\Documents and Settings\Администратор\Мои документы\Фотографии\ФОТО  физкультура\P12500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4429156" cy="348298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075" name="Picture 3" descr="C:\Documents and Settings\Администратор\Мои документы\Фотографии\ФОТО  физкультура\P125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00372"/>
            <a:ext cx="4429359" cy="364459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786314" y="1785926"/>
            <a:ext cx="4000528" cy="1214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Беседы об уникальности   человеческого организма в подготовительной к школе группе.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5143512"/>
            <a:ext cx="4143404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        </a:t>
            </a:r>
            <a:r>
              <a:rPr lang="ru-RU" b="1" dirty="0" smtClean="0">
                <a:solidFill>
                  <a:schemeClr val="tx1"/>
                </a:solidFill>
              </a:rPr>
              <a:t>Беседа «Опасные ситуации» в     старшей группе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pPr algn="l"/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700" dirty="0" smtClean="0"/>
              <a:t>«Зимние старты-2009»</a:t>
            </a:r>
            <a:br>
              <a:rPr lang="ru-RU" sz="27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endParaRPr lang="ru-RU" sz="2900" dirty="0"/>
          </a:p>
        </p:txBody>
      </p:sp>
      <p:pic>
        <p:nvPicPr>
          <p:cNvPr id="4" name="Picture 4" descr="C:\Documents and Settings\Администратор\Мои документы\Фотографии\фото физкультура\P11406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29058" y="3000372"/>
            <a:ext cx="4788131" cy="371578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6146" name="Picture 2" descr="C:\Documents and Settings\Администратор\Мои документы\Фото 2\DSCN1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5000660" cy="385765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143504" y="1071546"/>
            <a:ext cx="3714776" cy="1571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 «Зарница» в подготовительной к школе группе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4500570"/>
            <a:ext cx="3286148" cy="20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b="1" dirty="0" smtClean="0">
                <a:solidFill>
                  <a:schemeClr val="tx1"/>
                </a:solidFill>
              </a:rPr>
              <a:t>Зимние старты-2009» в старшей группе. 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25536"/>
          </a:xfrm>
        </p:spPr>
        <p:txBody>
          <a:bodyPr>
            <a:normAutofit fontScale="90000"/>
          </a:bodyPr>
          <a:lstStyle/>
          <a:p>
            <a:pPr algn="l"/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b="1" dirty="0" smtClean="0">
                <a:solidFill>
                  <a:schemeClr val="accent3">
                    <a:lumMod val="50000"/>
                  </a:schemeClr>
                </a:solidFill>
              </a:rPr>
              <a:t>Цель: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</a:rPr>
              <a:t>Развитие физических качеств, двигательных умений и навыков, развитие физического потенциала на занятиях физкультурой.</a:t>
            </a:r>
            <a:endParaRPr lang="ru-RU" sz="2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C:\Documents and Settings\Администратор\Мои документы\Фотографии\фото физкультура\Фото\Изображение 2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4500594" cy="385765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099" name="Picture 3" descr="C:\Documents and Settings\Администратор\Мои документы\Фотографии\фото физкультура\Фото\Изображение 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571744"/>
            <a:ext cx="4730753" cy="410170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 smtClean="0">
                <a:solidFill>
                  <a:schemeClr val="accent3">
                    <a:lumMod val="50000"/>
                  </a:schemeClr>
                </a:solidFill>
              </a:rPr>
              <a:t>Организация двигательной активности детей на занятиях физкультурой.</a:t>
            </a:r>
            <a:endParaRPr lang="ru-RU" sz="2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28670"/>
            <a:ext cx="8229600" cy="5197493"/>
          </a:xfrm>
        </p:spPr>
        <p:txBody>
          <a:bodyPr/>
          <a:lstStyle/>
          <a:p>
            <a:r>
              <a:rPr lang="ru-RU" sz="2000" dirty="0" smtClean="0"/>
              <a:t>Вариативность использования авторских программ и методик.</a:t>
            </a:r>
          </a:p>
          <a:p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4" y="1357298"/>
          <a:ext cx="8858312" cy="5399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522"/>
                <a:gridCol w="3644533"/>
                <a:gridCol w="3528920"/>
                <a:gridCol w="1296337"/>
              </a:tblGrid>
              <a:tr h="961851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программ, методик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Возрастной</a:t>
                      </a:r>
                    </a:p>
                    <a:p>
                      <a:r>
                        <a:rPr lang="ru-RU" dirty="0" smtClean="0"/>
                        <a:t>ценз</a:t>
                      </a:r>
                      <a:endParaRPr lang="ru-RU" dirty="0"/>
                    </a:p>
                  </a:txBody>
                  <a:tcPr/>
                </a:tc>
              </a:tr>
              <a:tr h="73742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Традиционные занятия физкультурой.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«Программа воспитания и обучения в детском саду» </a:t>
                      </a:r>
                      <a:r>
                        <a:rPr lang="ru-RU" sz="1600" dirty="0" err="1" smtClean="0"/>
                        <a:t>п</a:t>
                      </a:r>
                      <a:r>
                        <a:rPr lang="ru-RU" sz="1600" dirty="0" smtClean="0"/>
                        <a:t>/</a:t>
                      </a:r>
                      <a:r>
                        <a:rPr lang="ru-RU" sz="1600" dirty="0" err="1" smtClean="0"/>
                        <a:t>р</a:t>
                      </a:r>
                      <a:r>
                        <a:rPr lang="ru-RU" sz="1600" dirty="0" smtClean="0"/>
                        <a:t> М.А.Васильевой.-2005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 группы</a:t>
                      </a:r>
                      <a:endParaRPr lang="ru-RU" sz="1600" dirty="0"/>
                    </a:p>
                  </a:txBody>
                  <a:tcPr/>
                </a:tc>
              </a:tr>
              <a:tr h="78695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Занятия нетрадиционной формы организации.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«Программа воспитания и обучения в детском саду» </a:t>
                      </a:r>
                      <a:r>
                        <a:rPr lang="ru-RU" sz="1600" dirty="0" err="1" smtClean="0"/>
                        <a:t>п</a:t>
                      </a:r>
                      <a:r>
                        <a:rPr lang="ru-RU" sz="1600" dirty="0" smtClean="0"/>
                        <a:t>/</a:t>
                      </a:r>
                      <a:r>
                        <a:rPr lang="ru-RU" sz="1600" dirty="0" err="1" smtClean="0"/>
                        <a:t>р</a:t>
                      </a:r>
                      <a:r>
                        <a:rPr lang="ru-RU" sz="1600" dirty="0" smtClean="0"/>
                        <a:t> М.А.Васильевой.-2005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 группы</a:t>
                      </a:r>
                      <a:endParaRPr lang="ru-RU" sz="1600" dirty="0"/>
                    </a:p>
                  </a:txBody>
                  <a:tcPr/>
                </a:tc>
              </a:tr>
              <a:tr h="60917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Ритмическая гимнастика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«В дружбе со спортом» Г.В. </a:t>
                      </a:r>
                      <a:r>
                        <a:rPr lang="ru-RU" sz="1600" dirty="0" err="1" smtClean="0"/>
                        <a:t>Беззубцева,А.М</a:t>
                      </a:r>
                      <a:r>
                        <a:rPr lang="ru-RU" sz="1600" dirty="0" smtClean="0"/>
                        <a:t>. </a:t>
                      </a:r>
                      <a:r>
                        <a:rPr lang="ru-RU" sz="1600" dirty="0" err="1" smtClean="0"/>
                        <a:t>Ермошина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</a:t>
                      </a:r>
                      <a:r>
                        <a:rPr lang="ru-RU" sz="1600" baseline="0" dirty="0" smtClean="0"/>
                        <a:t> 4-х до 7-и лет</a:t>
                      </a:r>
                      <a:endParaRPr lang="ru-RU" sz="1600" dirty="0"/>
                    </a:p>
                  </a:txBody>
                  <a:tcPr/>
                </a:tc>
              </a:tr>
              <a:tr h="56927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Дыхательная</a:t>
                      </a:r>
                      <a:r>
                        <a:rPr lang="ru-RU" sz="2000" baseline="0" dirty="0" smtClean="0"/>
                        <a:t> гимнастика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</a:t>
                      </a:r>
                      <a:r>
                        <a:rPr lang="ru-RU" sz="1600" dirty="0" err="1" smtClean="0"/>
                        <a:t>Стрельниковская</a:t>
                      </a:r>
                      <a:r>
                        <a:rPr lang="ru-RU" sz="1600" dirty="0" smtClean="0"/>
                        <a:t> гимнастика для детей!» М.Н. Щетинин.-2007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</a:t>
                      </a:r>
                      <a:r>
                        <a:rPr lang="ru-RU" sz="1600" baseline="0" dirty="0" smtClean="0"/>
                        <a:t> 4-х до 7-и лет</a:t>
                      </a:r>
                      <a:endParaRPr lang="ru-RU" sz="1600" dirty="0"/>
                    </a:p>
                  </a:txBody>
                  <a:tcPr/>
                </a:tc>
              </a:tr>
              <a:tr h="73742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Использование больших гимнастических мячей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Журнал «Дошкольное воспитание» № 6 – 2003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</a:t>
                      </a:r>
                      <a:r>
                        <a:rPr lang="ru-RU" sz="1600" baseline="0" dirty="0" smtClean="0"/>
                        <a:t> 4-х до 7-и лет</a:t>
                      </a:r>
                      <a:endParaRPr lang="ru-RU" sz="1600" dirty="0"/>
                    </a:p>
                  </a:txBody>
                  <a:tcPr/>
                </a:tc>
              </a:tr>
              <a:tr h="86566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Кинезеологическая</a:t>
                      </a:r>
                      <a:r>
                        <a:rPr lang="ru-RU" sz="2000" dirty="0" smtClean="0"/>
                        <a:t> гимнастика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Методические рекомендации </a:t>
                      </a:r>
                      <a:r>
                        <a:rPr lang="ru-RU" sz="1600" dirty="0" err="1" smtClean="0"/>
                        <a:t>предшкольного</a:t>
                      </a:r>
                      <a:r>
                        <a:rPr lang="ru-RU" sz="1600" dirty="0" smtClean="0"/>
                        <a:t> образования г. Казань-2007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</a:t>
                      </a:r>
                      <a:r>
                        <a:rPr lang="ru-RU" sz="1600" baseline="0" dirty="0" smtClean="0"/>
                        <a:t> 3-х до 7-и лет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275</TotalTime>
  <Words>472</Words>
  <PresentationFormat>Экран (4:3)</PresentationFormat>
  <Paragraphs>111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Эркер</vt:lpstr>
      <vt:lpstr>«Использование здоровьесберегающих технологий  в физкультурно-оздоровительной работе</vt:lpstr>
      <vt:lpstr>Слайд 2</vt:lpstr>
      <vt:lpstr>Развитие физической культуры у  детей в МДОУ № 21.</vt:lpstr>
      <vt:lpstr> Цель: Формирование потребности в освоении ценностей физической культуры.  Нетрадиционная  форма организации занятий поддерживает интерес к занятиям    физкультурой.   </vt:lpstr>
      <vt:lpstr>Физкультурное оборудование в группах поддерживает интерес к физкультуре в повседневной жизни.  </vt:lpstr>
      <vt:lpstr>                             Цель: Пропаганда  здорового образа жизни.  День здоровья. </vt:lpstr>
      <vt:lpstr>          «Зимние старты-2009»   </vt:lpstr>
      <vt:lpstr> Цель: Развитие физических качеств, двигательных умений и навыков, развитие физического потенциала на занятиях физкультурой.</vt:lpstr>
      <vt:lpstr>Организация двигательной активности детей на занятиях физкультурой.</vt:lpstr>
      <vt:lpstr>Слайд 10</vt:lpstr>
      <vt:lpstr>Ритмическая гимнастика</vt:lpstr>
      <vt:lpstr>Упражнения на больших гимнастических мячах</vt:lpstr>
      <vt:lpstr>Слайд 13</vt:lpstr>
      <vt:lpstr>Дыхательная гимнастика по методу А.Н.Стрельниковой</vt:lpstr>
      <vt:lpstr>Слайд 15</vt:lpstr>
      <vt:lpstr>Кружок «Крепыш», «Здоровячок».</vt:lpstr>
      <vt:lpstr>Слайд 17</vt:lpstr>
      <vt:lpstr>Слайд 18</vt:lpstr>
      <vt:lpstr>Элементы кинезеологии</vt:lpstr>
      <vt:lpstr>Слайд 20</vt:lpstr>
      <vt:lpstr>Элементы самомассажа</vt:lpstr>
      <vt:lpstr>Слайд 22</vt:lpstr>
      <vt:lpstr>Слайд 23</vt:lpstr>
      <vt:lpstr>Слайд 24</vt:lpstr>
      <vt:lpstr>Слайд 25</vt:lpstr>
      <vt:lpstr>Результативность: </vt:lpstr>
      <vt:lpstr>Слайд 27</vt:lpstr>
      <vt:lpstr>Слайд 28</vt:lpstr>
      <vt:lpstr>Перспектива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здоровьесберегающих технологий  в физкультурно-оздоровительной работе</dc:title>
  <cp:lastModifiedBy>user3</cp:lastModifiedBy>
  <cp:revision>32</cp:revision>
  <dcterms:modified xsi:type="dcterms:W3CDTF">2010-12-13T13:39:03Z</dcterms:modified>
</cp:coreProperties>
</file>