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186B"/>
    <a:srgbClr val="FF33CC"/>
    <a:srgbClr val="93077F"/>
    <a:srgbClr val="9E0652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1C50-EAFB-438E-8ED4-9AFF6EFACAB7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348-2A5E-4C99-B898-51A9A86E8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1C50-EAFB-438E-8ED4-9AFF6EFACAB7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348-2A5E-4C99-B898-51A9A86E8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1C50-EAFB-438E-8ED4-9AFF6EFACAB7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348-2A5E-4C99-B898-51A9A86E8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1C50-EAFB-438E-8ED4-9AFF6EFACAB7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348-2A5E-4C99-B898-51A9A86E8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1C50-EAFB-438E-8ED4-9AFF6EFACAB7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348-2A5E-4C99-B898-51A9A86E8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1C50-EAFB-438E-8ED4-9AFF6EFACAB7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348-2A5E-4C99-B898-51A9A86E8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1C50-EAFB-438E-8ED4-9AFF6EFACAB7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348-2A5E-4C99-B898-51A9A86E8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1C50-EAFB-438E-8ED4-9AFF6EFACAB7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348-2A5E-4C99-B898-51A9A86E8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1C50-EAFB-438E-8ED4-9AFF6EFACAB7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348-2A5E-4C99-B898-51A9A86E8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1C50-EAFB-438E-8ED4-9AFF6EFACAB7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348-2A5E-4C99-B898-51A9A86E8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1C50-EAFB-438E-8ED4-9AFF6EFACAB7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5348-2A5E-4C99-B898-51A9A86E8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11C50-EAFB-438E-8ED4-9AFF6EFACAB7}" type="datetimeFigureOut">
              <a:rPr lang="ru-RU" smtClean="0"/>
              <a:pPr/>
              <a:t>28.01.2011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55348-2A5E-4C99-B898-51A9A86E8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928693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endParaRPr lang="ru-RU" sz="66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8001056" cy="4067188"/>
          </a:xfrm>
        </p:spPr>
        <p:txBody>
          <a:bodyPr>
            <a:normAutofit/>
          </a:bodyPr>
          <a:lstStyle/>
          <a:p>
            <a:r>
              <a:rPr lang="ru-RU" sz="6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Синтаксическая роль полных и кратких  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причастий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00131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8215370" cy="471490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издали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мых 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холмах; чуть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брезж</a:t>
            </a:r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щий 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рассвет;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скач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щие 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всадники; легко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дыш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щий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взбира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щийся 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вершине 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альпинист;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натруж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нные 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руки;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щейся  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гидроэлектростанцией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8101042" cy="1214445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66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357298"/>
            <a:ext cx="8501122" cy="521497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Запертый –заперт, заперта, </a:t>
            </a:r>
            <a:r>
              <a:rPr lang="ru-RU" sz="3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заперто,</a:t>
            </a:r>
            <a:r>
              <a:rPr lang="ru-RU" sz="39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заперты.</a:t>
            </a:r>
          </a:p>
          <a:p>
            <a:pPr algn="l"/>
            <a:r>
              <a:rPr lang="ru-RU" sz="3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Поднятый- поднят, поднята, поднято, подняты.</a:t>
            </a:r>
          </a:p>
          <a:p>
            <a:pPr algn="l"/>
            <a:r>
              <a:rPr lang="ru-RU" sz="3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Отнятый-отнят</a:t>
            </a:r>
            <a:r>
              <a:rPr lang="ru-RU" sz="39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отнята, отнято, отняты.</a:t>
            </a:r>
          </a:p>
          <a:p>
            <a:pPr algn="l"/>
            <a:r>
              <a:rPr lang="ru-RU" sz="3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Пролитый-пролит, пролита, пролито, пролиты. </a:t>
            </a:r>
          </a:p>
          <a:p>
            <a:pPr algn="l"/>
            <a:r>
              <a:rPr lang="ru-RU" sz="3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Взятый-взят, взята, взято, взяты.</a:t>
            </a:r>
          </a:p>
          <a:p>
            <a:pPr algn="l"/>
            <a:r>
              <a:rPr lang="ru-RU" sz="3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Согнутый - согнут, согнута, согнуто, согнуты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Расставить знаки препинания в предложении: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285992"/>
            <a:ext cx="8429684" cy="4214842"/>
          </a:xfrm>
        </p:spPr>
        <p:txBody>
          <a:bodyPr>
            <a:normAutofit/>
          </a:bodyPr>
          <a:lstStyle/>
          <a:p>
            <a:pPr algn="l"/>
            <a:r>
              <a:rPr lang="ru-RU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Семейство приехавшее на старенькой «Волге располагалось на отдых натягивая  в виде тента сверкающую белизной простыню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7"/>
            <a:ext cx="8715436" cy="171451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Образуйте полные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краткие страдательные причастия прошедшего времени, обозначьте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суффиксы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285992"/>
            <a:ext cx="8286808" cy="4143404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Удержать,   свалить,  вырастить,  обеспокоить, проявить , приучить, скосить, замесить,  задержать,  склеить, устроить, засеять , получить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14379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358246" cy="557216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удержать - удержа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ый, удержа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свалить - свал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ый, свал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</a:p>
          <a:p>
            <a:pPr algn="l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вырастить - выращ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ый, выращ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algn="l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обеспокоить - обеспоко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ый, обеспоко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проявить - проявл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ый, проявл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приучить – приуч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ый, приуч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скосить - скош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ый, скош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замесить замеш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ый, замеш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задержать - задержа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ый, задержа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склеить - скле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ый, склеен,</a:t>
            </a:r>
          </a:p>
          <a:p>
            <a:pPr algn="l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устроить  устро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ый, устро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засеять - засея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ый,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засея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получить  -получ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ый ,получ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40" y="357166"/>
            <a:ext cx="8572560" cy="1785949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Установите, в   каком случае</a:t>
            </a:r>
            <a:r>
              <a:rPr lang="ru-RU" sz="36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предан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является кратким страдательным причастием,  а в каком прилагательным.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214554"/>
            <a:ext cx="8643998" cy="421484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Преданность вечно была в характере русского люда. </a:t>
            </a:r>
          </a:p>
          <a:p>
            <a:pPr algn="l"/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же не предан теперь? Ни одного не найдёшь.</a:t>
            </a:r>
          </a:p>
          <a:p>
            <a:pPr algn="l"/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Каждый, кто глуп или туп, наверное, предан престолу; </a:t>
            </a:r>
          </a:p>
          <a:p>
            <a:pPr algn="l"/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Каждый, кто честен, умён, предан, наверно, суду.</a:t>
            </a:r>
          </a:p>
          <a:p>
            <a:pPr algn="r"/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 Михайлов)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92869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какой роли выступают причастия?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8429684" cy="478634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9E0652"/>
                </a:solidFill>
                <a:latin typeface="Times New Roman" pitchFamily="18" charset="0"/>
                <a:cs typeface="Times New Roman" pitchFamily="18" charset="0"/>
              </a:rPr>
              <a:t>Мы в грядущее смело глядим.</a:t>
            </a:r>
          </a:p>
          <a:p>
            <a:r>
              <a:rPr lang="ru-RU" sz="5400" dirty="0" smtClean="0">
                <a:solidFill>
                  <a:srgbClr val="9E065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5400" dirty="0">
                <a:solidFill>
                  <a:srgbClr val="9E0652"/>
                </a:solidFill>
                <a:latin typeface="Times New Roman" pitchFamily="18" charset="0"/>
                <a:cs typeface="Times New Roman" pitchFamily="18" charset="0"/>
              </a:rPr>
              <a:t>время за нас и победа за нами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sz="40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(А.Суриков)</a:t>
            </a:r>
            <a:endParaRPr lang="ru-RU" sz="40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572560" cy="121444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какой роли выступают причастия?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01122" cy="4714908"/>
          </a:xfrm>
        </p:spPr>
        <p:txBody>
          <a:bodyPr>
            <a:normAutofit fontScale="92500"/>
          </a:bodyPr>
          <a:lstStyle/>
          <a:p>
            <a:pPr algn="l"/>
            <a:r>
              <a:rPr lang="ru-RU" sz="4000" dirty="0">
                <a:solidFill>
                  <a:srgbClr val="93077F"/>
                </a:solidFill>
                <a:latin typeface="Times New Roman" pitchFamily="18" charset="0"/>
                <a:cs typeface="Times New Roman" pitchFamily="18" charset="0"/>
              </a:rPr>
              <a:t>От перестановки слагаемых, сумма не меняется.</a:t>
            </a:r>
          </a:p>
          <a:p>
            <a:pPr algn="l"/>
            <a:r>
              <a:rPr lang="ru-RU" sz="4000" dirty="0">
                <a:solidFill>
                  <a:srgbClr val="93077F"/>
                </a:solidFill>
                <a:latin typeface="Times New Roman" pitchFamily="18" charset="0"/>
                <a:cs typeface="Times New Roman" pitchFamily="18" charset="0"/>
              </a:rPr>
              <a:t>Утопающий и за соломинку хватается,</a:t>
            </a:r>
          </a:p>
          <a:p>
            <a:pPr algn="l"/>
            <a:r>
              <a:rPr lang="ru-RU" sz="4000" dirty="0">
                <a:solidFill>
                  <a:srgbClr val="93077F"/>
                </a:solidFill>
                <a:latin typeface="Times New Roman" pitchFamily="18" charset="0"/>
                <a:cs typeface="Times New Roman" pitchFamily="18" charset="0"/>
              </a:rPr>
              <a:t>В нашем классе нет отстающих.</a:t>
            </a:r>
          </a:p>
          <a:p>
            <a:pPr algn="l"/>
            <a:r>
              <a:rPr lang="ru-RU" sz="4000" dirty="0">
                <a:solidFill>
                  <a:srgbClr val="93077F"/>
                </a:solidFill>
                <a:latin typeface="Times New Roman" pitchFamily="18" charset="0"/>
                <a:cs typeface="Times New Roman" pitchFamily="18" charset="0"/>
              </a:rPr>
              <a:t>Я уважаю прошедшее ваше и презираю настоящее. </a:t>
            </a:r>
          </a:p>
          <a:p>
            <a:pPr algn="r"/>
            <a:r>
              <a:rPr lang="ru-RU" dirty="0">
                <a:solidFill>
                  <a:srgbClr val="FF33CC"/>
                </a:solidFill>
              </a:rPr>
              <a:t>(Т  Н.Толстой)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57255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На дом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8143932" cy="492922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дом: § 23, упр.  239(устно). </a:t>
            </a:r>
            <a:endParaRPr lang="ru-RU" sz="6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 -241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гр.-244(закончить), </a:t>
            </a:r>
            <a:endParaRPr lang="ru-RU" sz="6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группа-245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группа -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243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69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Цели</a:t>
            </a:r>
            <a:r>
              <a:rPr lang="ru-RU" sz="8000" dirty="0" smtClean="0">
                <a:solidFill>
                  <a:srgbClr val="FF3300"/>
                </a:solidFill>
              </a:rPr>
              <a:t>:</a:t>
            </a:r>
            <a:endParaRPr lang="ru-RU" sz="8000" dirty="0">
              <a:solidFill>
                <a:srgbClr val="FF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214422"/>
            <a:ext cx="7786742" cy="5214974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82186B"/>
                </a:solidFill>
              </a:rPr>
              <a:t>-познакомиться с </a:t>
            </a:r>
            <a:r>
              <a:rPr lang="ru-RU" sz="4400" dirty="0">
                <a:solidFill>
                  <a:srgbClr val="82186B"/>
                </a:solidFill>
              </a:rPr>
              <a:t>синтаксической ролью полных и кратких </a:t>
            </a:r>
            <a:r>
              <a:rPr lang="ru-RU" sz="4400" dirty="0" smtClean="0">
                <a:solidFill>
                  <a:srgbClr val="82186B"/>
                </a:solidFill>
              </a:rPr>
              <a:t>причастий; </a:t>
            </a:r>
          </a:p>
          <a:p>
            <a:pPr algn="l">
              <a:buFontTx/>
              <a:buChar char="-"/>
            </a:pPr>
            <a:r>
              <a:rPr lang="ru-RU" sz="4400" dirty="0" smtClean="0">
                <a:solidFill>
                  <a:srgbClr val="82186B"/>
                </a:solidFill>
              </a:rPr>
              <a:t>сформировать </a:t>
            </a:r>
            <a:r>
              <a:rPr lang="ru-RU" sz="4400" dirty="0">
                <a:solidFill>
                  <a:srgbClr val="82186B"/>
                </a:solidFill>
              </a:rPr>
              <a:t>умение определять синтаксическую роль причастий в тексте; </a:t>
            </a:r>
            <a:endParaRPr lang="ru-RU" sz="4400" dirty="0" smtClean="0">
              <a:solidFill>
                <a:srgbClr val="82186B"/>
              </a:solidFill>
            </a:endParaRPr>
          </a:p>
          <a:p>
            <a:pPr algn="l">
              <a:buFontTx/>
              <a:buChar char="-"/>
            </a:pPr>
            <a:r>
              <a:rPr lang="ru-RU" sz="4400" dirty="0" smtClean="0">
                <a:solidFill>
                  <a:srgbClr val="82186B"/>
                </a:solidFill>
              </a:rPr>
              <a:t>воспитывать </a:t>
            </a:r>
            <a:r>
              <a:rPr lang="ru-RU" sz="4400" dirty="0">
                <a:solidFill>
                  <a:srgbClr val="82186B"/>
                </a:solidFill>
              </a:rPr>
              <a:t>любовь к слову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331472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>
                <a:solidFill>
                  <a:srgbClr val="002060"/>
                </a:solidFill>
              </a:rPr>
              <a:t>О</a:t>
            </a:r>
            <a:r>
              <a:rPr lang="ru-RU" sz="4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 какой основы (инфинитива или прошедшего времени) образуются действительные причастия прошедшего </a:t>
            </a:r>
            <a:r>
              <a:rPr lang="ru-RU" sz="4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времени?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000372"/>
            <a:ext cx="8429684" cy="3500462"/>
          </a:xfrm>
        </p:spPr>
        <p:txBody>
          <a:bodyPr>
            <a:noAutofit/>
          </a:bodyPr>
          <a:lstStyle/>
          <a:p>
            <a:pPr algn="l"/>
            <a:r>
              <a:rPr lang="ru-RU" sz="4400" i="1" dirty="0" smtClean="0">
                <a:solidFill>
                  <a:srgbClr val="7030A0"/>
                </a:solidFill>
              </a:rPr>
              <a:t>Шедший</a:t>
            </a:r>
            <a:r>
              <a:rPr lang="ru-RU" sz="4400" i="1" dirty="0">
                <a:solidFill>
                  <a:srgbClr val="7030A0"/>
                </a:solidFill>
              </a:rPr>
              <a:t>, вошедший, зашедший, отошедший, перешедший, вышедший, увянувший, завянувший, вянувший, нашедший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85817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Проверка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643998" cy="5500726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>
                <a:solidFill>
                  <a:srgbClr val="FFFF00"/>
                </a:solidFill>
              </a:rPr>
              <a:t>идти - шёл – шедший, 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войти </a:t>
            </a:r>
            <a:r>
              <a:rPr lang="ru-RU" dirty="0">
                <a:solidFill>
                  <a:srgbClr val="FFFF00"/>
                </a:solidFill>
              </a:rPr>
              <a:t>- вошёл - вошедший, 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  зайти –зашёл - зашедший, 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 отойти - отошёл- отошедший, 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перейти - перешёл – перешедший, 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выйти – вышел – вышедший, 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увянуть- увянул- </a:t>
            </a:r>
            <a:r>
              <a:rPr lang="ru-RU" dirty="0" smtClean="0">
                <a:solidFill>
                  <a:srgbClr val="FFFF00"/>
                </a:solidFill>
              </a:rPr>
              <a:t>увянувший, </a:t>
            </a:r>
          </a:p>
          <a:p>
            <a:pPr algn="l"/>
            <a:r>
              <a:rPr lang="ru-RU" dirty="0" smtClean="0">
                <a:solidFill>
                  <a:srgbClr val="FFFF00"/>
                </a:solidFill>
              </a:rPr>
              <a:t>завянуть-завянувший</a:t>
            </a:r>
            <a:r>
              <a:rPr lang="ru-RU" dirty="0">
                <a:solidFill>
                  <a:srgbClr val="FFFF00"/>
                </a:solidFill>
              </a:rPr>
              <a:t>,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 вянуть - вянул - вянувший, 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 найти – нашёл- </a:t>
            </a:r>
            <a:r>
              <a:rPr lang="ru-RU" dirty="0" smtClean="0">
                <a:solidFill>
                  <a:srgbClr val="FFFF00"/>
                </a:solidFill>
              </a:rPr>
              <a:t>нашедший</a:t>
            </a:r>
            <a:endParaRPr lang="ru-RU" dirty="0">
              <a:solidFill>
                <a:srgbClr val="FFFF00"/>
              </a:solidFill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9"/>
            <a:ext cx="8643998" cy="185738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Подчеркните  глаголы, от    которых нельзя образовать действительные причастия прошедшего времени: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285992"/>
            <a:ext cx="8429684" cy="4143404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лечь						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помочь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прочесть						увлечься</a:t>
            </a:r>
          </a:p>
          <a:p>
            <a:pPr algn="just"/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предостеречь		 			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вычесть</a:t>
            </a:r>
          </a:p>
          <a:p>
            <a:pPr algn="just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жечь 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зачесть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пренебречь					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везти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расти						пасти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8929718" cy="185741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Выпишите   глаголы, от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которых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нельзя образовать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страдательные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причастия настоящего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времени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071678"/>
            <a:ext cx="8286808" cy="421484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6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Бить, жать, </a:t>
            </a:r>
            <a:r>
              <a:rPr lang="ru-RU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держать, руководить</a:t>
            </a:r>
            <a:r>
              <a:rPr lang="ru-RU" sz="6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косить, мести, писать, резать</a:t>
            </a:r>
          </a:p>
          <a:p>
            <a:pPr algn="l"/>
            <a:r>
              <a:rPr lang="ru-RU" sz="6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шить, управлять, нести, видеть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8172480" cy="1571635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Образовать все возможные формы причастия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14488"/>
            <a:ext cx="7500990" cy="3924312"/>
          </a:xfrm>
        </p:spPr>
        <p:txBody>
          <a:bodyPr>
            <a:normAutofit/>
          </a:bodyPr>
          <a:lstStyle/>
          <a:p>
            <a:pPr algn="l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нести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сидеть</a:t>
            </a:r>
          </a:p>
          <a:p>
            <a:pPr algn="l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сделать</a:t>
            </a:r>
          </a:p>
          <a:p>
            <a:pPr algn="l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подписаться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85817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Взаимопроверка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14422"/>
            <a:ext cx="8501122" cy="5357850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Нести (перех.,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несов.):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несущий, нёсший, несомый,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несённый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Сидеть (неперех.,несов.):  сидящий,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сидевший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Сделать (перех., сов.):  сделавший,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сделанный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Подписаться (неперех., сов.): 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подписавшийся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85818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285860"/>
            <a:ext cx="8572560" cy="5286412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Трава, колебл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мая  ветром;  стел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щееся растение; кол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щийся кустарник; занес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нные поля; обнаж</a:t>
            </a:r>
            <a:r>
              <a:rPr lang="ru-RU" sz="4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нный лес;  освеж</a:t>
            </a:r>
            <a:r>
              <a:rPr lang="ru-RU" sz="4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нные луга;  сырой пух облаков, подгоня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мый ветром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112</TotalTime>
  <Words>626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Тема</vt:lpstr>
      <vt:lpstr>Цели:</vt:lpstr>
      <vt:lpstr>От какой основы (инфинитива или прошедшего времени) образуются действительные причастия прошедшего времени? </vt:lpstr>
      <vt:lpstr>Проверка</vt:lpstr>
      <vt:lpstr>Подчеркните  глаголы, от    которых нельзя образовать действительные причастия прошедшего времени:</vt:lpstr>
      <vt:lpstr>Выпишите   глаголы, от которых  нельзя образовать страдательные причастия настоящего времени  </vt:lpstr>
      <vt:lpstr>Образовать все возможные формы причастия от глаголов </vt:lpstr>
      <vt:lpstr>Взаимопроверка</vt:lpstr>
      <vt:lpstr>1 вариант</vt:lpstr>
      <vt:lpstr>2 вариант</vt:lpstr>
      <vt:lpstr>Проверка</vt:lpstr>
      <vt:lpstr>Расставить знаки препинания в предложении:</vt:lpstr>
      <vt:lpstr>Образуйте полные и краткие страдательные причастия прошедшего времени, обозначьте суффиксы</vt:lpstr>
      <vt:lpstr>Проверка</vt:lpstr>
      <vt:lpstr>Установите, в   каком случае предан является кратким страдательным причастием,  а в каком прилагательным.</vt:lpstr>
      <vt:lpstr>В какой роли выступают причастия?</vt:lpstr>
      <vt:lpstr>В какой роли выступают причастия?</vt:lpstr>
      <vt:lpstr>На дом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Valentina</dc:creator>
  <cp:lastModifiedBy>7-в класс</cp:lastModifiedBy>
  <cp:revision>12</cp:revision>
  <dcterms:created xsi:type="dcterms:W3CDTF">2011-01-23T15:03:44Z</dcterms:created>
  <dcterms:modified xsi:type="dcterms:W3CDTF">2011-01-28T16:34:42Z</dcterms:modified>
</cp:coreProperties>
</file>