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68" r:id="rId11"/>
    <p:sldId id="269" r:id="rId12"/>
    <p:sldId id="272" r:id="rId13"/>
    <p:sldId id="273" r:id="rId14"/>
    <p:sldId id="281" r:id="rId15"/>
    <p:sldId id="270" r:id="rId16"/>
    <p:sldId id="271" r:id="rId17"/>
    <p:sldId id="274" r:id="rId18"/>
    <p:sldId id="276" r:id="rId19"/>
    <p:sldId id="280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C3300"/>
    <a:srgbClr val="FFFF00"/>
    <a:srgbClr val="FF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3756-769D-4974-A946-0B254486B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AEB6E-4B64-48B9-AB12-94371D2DE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F713-46DF-41AE-AD57-B7A83B30F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2C4D-2099-4205-8A4F-E1169AC86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B060-81DD-469D-A28F-E99E4F682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5AC2-EC9D-45C7-A885-078FC70DD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2F93C-B826-4A4B-AFFA-35620F9B5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75BB0-AAF2-4140-8A08-AF295FBF3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A9B86-8984-4828-A4F4-CE7E3FF11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D30E8-50C6-407C-B7A0-C69693489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F650-E075-4BFB-8078-BBDB38A92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FD1020-A526-4C79-8C08-453214094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848600" cy="518477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972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Преобразование</a:t>
            </a:r>
          </a:p>
          <a:p>
            <a:pPr algn="ctr"/>
            <a:r>
              <a:rPr lang="ru-RU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графика</a:t>
            </a:r>
          </a:p>
          <a:p>
            <a:pPr algn="ctr"/>
            <a:r>
              <a:rPr lang="ru-RU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функции.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8604250" y="5664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Freeform 36"/>
          <p:cNvSpPr>
            <a:spLocks/>
          </p:cNvSpPr>
          <p:nvPr/>
        </p:nvSpPr>
        <p:spPr bwMode="auto">
          <a:xfrm>
            <a:off x="5292725" y="414972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011863" y="2997200"/>
            <a:ext cx="1136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006600"/>
                </a:solidFill>
                <a:latin typeface="Times New Roman" pitchFamily="18" charset="0"/>
              </a:rPr>
              <a:t>2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4384" name="Freeform 48"/>
          <p:cNvSpPr>
            <a:spLocks/>
          </p:cNvSpPr>
          <p:nvPr/>
        </p:nvSpPr>
        <p:spPr bwMode="auto">
          <a:xfrm>
            <a:off x="3059113" y="1773238"/>
            <a:ext cx="3022600" cy="3087687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Freeform 49"/>
          <p:cNvSpPr>
            <a:spLocks/>
          </p:cNvSpPr>
          <p:nvPr/>
        </p:nvSpPr>
        <p:spPr bwMode="auto">
          <a:xfrm>
            <a:off x="4572000" y="486886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6" name="Freeform 50"/>
          <p:cNvSpPr>
            <a:spLocks/>
          </p:cNvSpPr>
          <p:nvPr/>
        </p:nvSpPr>
        <p:spPr bwMode="auto">
          <a:xfrm>
            <a:off x="3851275" y="414972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7" name="Freeform 51"/>
          <p:cNvSpPr>
            <a:spLocks/>
          </p:cNvSpPr>
          <p:nvPr/>
        </p:nvSpPr>
        <p:spPr bwMode="auto">
          <a:xfrm>
            <a:off x="6011863" y="191611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Freeform 54"/>
          <p:cNvSpPr>
            <a:spLocks/>
          </p:cNvSpPr>
          <p:nvPr/>
        </p:nvSpPr>
        <p:spPr bwMode="auto">
          <a:xfrm>
            <a:off x="3132138" y="1989138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258888" y="1484313"/>
            <a:ext cx="173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y = </a:t>
            </a:r>
            <a:r>
              <a:rPr lang="ru-RU" sz="3200" b="1" i="1">
                <a:solidFill>
                  <a:srgbClr val="CC33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2 </a:t>
            </a:r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+ 1</a:t>
            </a:r>
            <a:endParaRPr lang="ru-RU" sz="32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110" name="Text Box 56"/>
          <p:cNvSpPr txBox="1">
            <a:spLocks noChangeArrowheads="1"/>
          </p:cNvSpPr>
          <p:nvPr/>
        </p:nvSpPr>
        <p:spPr bwMode="auto">
          <a:xfrm>
            <a:off x="395288" y="188913"/>
            <a:ext cx="123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r>
              <a:rPr lang="ru-RU" sz="3200" b="1" i="1">
                <a:latin typeface="Times New Roman" pitchFamily="18" charset="0"/>
              </a:rPr>
              <a:t>,</a:t>
            </a:r>
          </a:p>
        </p:txBody>
      </p:sp>
      <p:sp>
        <p:nvSpPr>
          <p:cNvPr id="3111" name="Text Box 57"/>
          <p:cNvSpPr txBox="1">
            <a:spLocks noChangeArrowheads="1"/>
          </p:cNvSpPr>
          <p:nvPr/>
        </p:nvSpPr>
        <p:spPr bwMode="auto">
          <a:xfrm>
            <a:off x="1619250" y="185738"/>
            <a:ext cx="173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 </a:t>
            </a:r>
            <a:r>
              <a:rPr lang="en-US" sz="3200" b="1" i="1">
                <a:latin typeface="Times New Roman" pitchFamily="18" charset="0"/>
              </a:rPr>
              <a:t>+ 1</a:t>
            </a:r>
            <a:endParaRPr lang="ru-RU" sz="32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72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90" grpId="0" animBg="1"/>
      <p:bldP spid="143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8604250" y="44370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4140200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643438" y="49418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 flipV="1">
            <a:off x="5292725" y="414972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084888" y="1700213"/>
            <a:ext cx="1136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006600"/>
                </a:solidFill>
                <a:latin typeface="Times New Roman" pitchFamily="18" charset="0"/>
              </a:rPr>
              <a:t>2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3059113" y="1773238"/>
            <a:ext cx="3022600" cy="3087687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 flipV="1">
            <a:off x="4572000" y="486886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 flipV="1">
            <a:off x="3851275" y="414972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 flipV="1">
            <a:off x="6011863" y="191611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 flipV="1">
            <a:off x="3132138" y="1989138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1403350" y="3068638"/>
            <a:ext cx="172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y = </a:t>
            </a:r>
            <a:r>
              <a:rPr lang="ru-RU" sz="3200" b="1" i="1">
                <a:solidFill>
                  <a:srgbClr val="CC33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2 </a:t>
            </a:r>
            <a:r>
              <a:rPr lang="ru-RU" sz="3200" b="1" i="1">
                <a:solidFill>
                  <a:srgbClr val="CC3300"/>
                </a:solidFill>
                <a:latin typeface="Times New Roman" pitchFamily="18" charset="0"/>
              </a:rPr>
              <a:t>– </a:t>
            </a:r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1</a:t>
            </a:r>
            <a:endParaRPr lang="ru-RU" sz="32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95288" y="188913"/>
            <a:ext cx="123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r>
              <a:rPr lang="ru-RU" sz="3200" b="1" i="1">
                <a:latin typeface="Times New Roman" pitchFamily="18" charset="0"/>
              </a:rPr>
              <a:t>,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619250" y="185738"/>
            <a:ext cx="1800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r>
              <a:rPr lang="ru-RU" sz="3200" b="1" i="1" baseline="30000">
                <a:latin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</a:rPr>
              <a:t>– </a:t>
            </a:r>
            <a:r>
              <a:rPr lang="en-US" sz="3200" b="1" i="1">
                <a:latin typeface="Times New Roman" pitchFamily="18" charset="0"/>
              </a:rPr>
              <a:t>1</a:t>
            </a:r>
            <a:endParaRPr lang="ru-RU" sz="32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 animBg="1"/>
      <p:bldP spid="15390" grpId="0" animBg="1"/>
      <p:bldP spid="15391" grpId="0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8539163" y="56642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140200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011863" y="2997200"/>
            <a:ext cx="1136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006600"/>
                </a:solidFill>
                <a:latin typeface="Times New Roman" pitchFamily="18" charset="0"/>
              </a:rPr>
              <a:t>2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2339975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Text Box 38"/>
          <p:cNvSpPr txBox="1">
            <a:spLocks noChangeArrowheads="1"/>
          </p:cNvSpPr>
          <p:nvPr/>
        </p:nvSpPr>
        <p:spPr bwMode="auto">
          <a:xfrm>
            <a:off x="395288" y="188913"/>
            <a:ext cx="123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r>
              <a:rPr lang="ru-RU" sz="3200" b="1" i="1">
                <a:latin typeface="Times New Roman" pitchFamily="18" charset="0"/>
              </a:rPr>
              <a:t>,</a:t>
            </a:r>
          </a:p>
        </p:txBody>
      </p:sp>
      <p:sp>
        <p:nvSpPr>
          <p:cNvPr id="5153" name="Text Box 39"/>
          <p:cNvSpPr txBox="1">
            <a:spLocks noChangeArrowheads="1"/>
          </p:cNvSpPr>
          <p:nvPr/>
        </p:nvSpPr>
        <p:spPr bwMode="auto">
          <a:xfrm>
            <a:off x="1619250" y="185738"/>
            <a:ext cx="2009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>
                <a:latin typeface="Times New Roman" pitchFamily="18" charset="0"/>
              </a:rPr>
              <a:t>(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 </a:t>
            </a:r>
            <a:r>
              <a:rPr lang="en-US" sz="3200" b="1" i="1">
                <a:latin typeface="Times New Roman" pitchFamily="18" charset="0"/>
              </a:rPr>
              <a:t>+ 1</a:t>
            </a:r>
            <a:r>
              <a:rPr lang="ru-RU" sz="3200" b="1">
                <a:latin typeface="Times New Roman" pitchFamily="18" charset="0"/>
              </a:rPr>
              <a:t>)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endParaRPr lang="ru-RU" sz="3200" b="1" i="1" baseline="30000">
              <a:latin typeface="Times New Roman" pitchFamily="18" charset="0"/>
            </a:endParaRPr>
          </a:p>
        </p:txBody>
      </p:sp>
      <p:sp>
        <p:nvSpPr>
          <p:cNvPr id="18472" name="Freeform 40"/>
          <p:cNvSpPr>
            <a:spLocks/>
          </p:cNvSpPr>
          <p:nvPr/>
        </p:nvSpPr>
        <p:spPr bwMode="auto">
          <a:xfrm rot="-5400000">
            <a:off x="2755901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3" name="Freeform 41"/>
          <p:cNvSpPr>
            <a:spLocks/>
          </p:cNvSpPr>
          <p:nvPr/>
        </p:nvSpPr>
        <p:spPr bwMode="auto">
          <a:xfrm rot="-5400000">
            <a:off x="3494088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4" name="Freeform 42"/>
          <p:cNvSpPr>
            <a:spLocks/>
          </p:cNvSpPr>
          <p:nvPr/>
        </p:nvSpPr>
        <p:spPr bwMode="auto">
          <a:xfrm rot="-5400000">
            <a:off x="4195763" y="5245100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5" name="Freeform 43"/>
          <p:cNvSpPr>
            <a:spLocks/>
          </p:cNvSpPr>
          <p:nvPr/>
        </p:nvSpPr>
        <p:spPr bwMode="auto">
          <a:xfrm rot="-5400000">
            <a:off x="4916488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6" name="Freeform 44"/>
          <p:cNvSpPr>
            <a:spLocks/>
          </p:cNvSpPr>
          <p:nvPr/>
        </p:nvSpPr>
        <p:spPr bwMode="auto">
          <a:xfrm rot="-5400000">
            <a:off x="5637213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900113" y="1773238"/>
            <a:ext cx="2009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y = </a:t>
            </a: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(</a:t>
            </a:r>
            <a:r>
              <a:rPr lang="ru-RU" sz="3200" b="1" i="1">
                <a:solidFill>
                  <a:srgbClr val="CC33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+ 1</a:t>
            </a: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)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2</a:t>
            </a:r>
            <a:endParaRPr lang="ru-RU" sz="3200" b="1" i="1" baseline="3000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1" grpId="0" animBg="1"/>
      <p:bldP spid="18463" grpId="0"/>
      <p:bldP spid="18464" grpId="0" animBg="1"/>
      <p:bldP spid="18472" grpId="0" animBg="1"/>
      <p:bldP spid="18473" grpId="0" animBg="1"/>
      <p:bldP spid="18474" grpId="0" animBg="1"/>
      <p:bldP spid="18475" grpId="0" animBg="1"/>
      <p:bldP spid="18476" grpId="0" animBg="1"/>
      <p:bldP spid="184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8604250" y="5664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140200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011863" y="2997200"/>
            <a:ext cx="1136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</a:t>
            </a:r>
            <a:r>
              <a:rPr lang="en-US" sz="3200" b="1" i="1" baseline="30000">
                <a:solidFill>
                  <a:srgbClr val="006600"/>
                </a:solidFill>
                <a:latin typeface="Times New Roman" pitchFamily="18" charset="0"/>
              </a:rPr>
              <a:t>2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3779838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95288" y="188913"/>
            <a:ext cx="123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r>
              <a:rPr lang="ru-RU" sz="3200" b="1" i="1">
                <a:latin typeface="Times New Roman" pitchFamily="18" charset="0"/>
              </a:rPr>
              <a:t>,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619250" y="185738"/>
            <a:ext cx="201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>
                <a:latin typeface="Times New Roman" pitchFamily="18" charset="0"/>
              </a:rPr>
              <a:t>(</a:t>
            </a:r>
            <a:r>
              <a:rPr lang="ru-RU" sz="3200" b="1" i="1">
                <a:latin typeface="Times New Roman" pitchFamily="18" charset="0"/>
              </a:rPr>
              <a:t>х – </a:t>
            </a:r>
            <a:r>
              <a:rPr lang="en-US" sz="3200" b="1" i="1">
                <a:latin typeface="Times New Roman" pitchFamily="18" charset="0"/>
              </a:rPr>
              <a:t>1</a:t>
            </a:r>
            <a:r>
              <a:rPr lang="ru-RU" sz="3200" b="1">
                <a:latin typeface="Times New Roman" pitchFamily="18" charset="0"/>
              </a:rPr>
              <a:t>)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endParaRPr lang="ru-RU" sz="3200" b="1" i="1" baseline="30000">
              <a:latin typeface="Times New Roman" pitchFamily="18" charset="0"/>
            </a:endParaRPr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 rot="5400000" flipH="1">
            <a:off x="3495676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 rot="5400000" flipH="1">
            <a:off x="4216401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 rot="5400000" flipH="1">
            <a:off x="4989513" y="5245100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 rot="5400000" flipH="1">
            <a:off x="5656263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 rot="5400000" flipH="1">
            <a:off x="6375401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116013" y="184467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y = </a:t>
            </a: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(</a:t>
            </a:r>
            <a:r>
              <a:rPr lang="ru-RU" sz="3200" b="1" i="1">
                <a:solidFill>
                  <a:srgbClr val="CC3300"/>
                </a:solidFill>
                <a:latin typeface="Times New Roman" pitchFamily="18" charset="0"/>
              </a:rPr>
              <a:t>х – </a:t>
            </a:r>
            <a:r>
              <a:rPr lang="en-US" sz="3200" b="1" i="1">
                <a:solidFill>
                  <a:srgbClr val="CC3300"/>
                </a:solidFill>
                <a:latin typeface="Times New Roman" pitchFamily="18" charset="0"/>
              </a:rPr>
              <a:t>1</a:t>
            </a: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)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2</a:t>
            </a:r>
            <a:endParaRPr lang="ru-RU" sz="3200" b="1" i="1" baseline="3000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9" grpId="0" animBg="1"/>
      <p:bldP spid="20510" grpId="0"/>
      <p:bldP spid="20511" grpId="0" animBg="1"/>
      <p:bldP spid="20514" grpId="0" animBg="1"/>
      <p:bldP spid="20515" grpId="0" animBg="1"/>
      <p:bldP spid="20516" grpId="0" animBg="1"/>
      <p:bldP spid="20517" grpId="0" animBg="1"/>
      <p:bldP spid="20518" grpId="0" animBg="1"/>
      <p:bldP spid="205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7200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Первый способ построения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00113" y="3789363"/>
            <a:ext cx="720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сдвиг графика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8532813" y="56642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5292725" y="414972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Freeform 32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4572000" y="486886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18" name="Freeform 34"/>
          <p:cNvSpPr>
            <a:spLocks/>
          </p:cNvSpPr>
          <p:nvPr/>
        </p:nvSpPr>
        <p:spPr bwMode="auto">
          <a:xfrm>
            <a:off x="3851275" y="414972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Freeform 35"/>
          <p:cNvSpPr>
            <a:spLocks/>
          </p:cNvSpPr>
          <p:nvPr/>
        </p:nvSpPr>
        <p:spPr bwMode="auto">
          <a:xfrm>
            <a:off x="6011863" y="191611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20" name="Freeform 36"/>
          <p:cNvSpPr>
            <a:spLocks/>
          </p:cNvSpPr>
          <p:nvPr/>
        </p:nvSpPr>
        <p:spPr bwMode="auto">
          <a:xfrm>
            <a:off x="3132138" y="1989138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39750" y="333375"/>
            <a:ext cx="2654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)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+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6227763" y="2420938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4716463" y="476250"/>
            <a:ext cx="4176712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вверх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4572000" y="48688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5435600" y="42211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6084888" y="191611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3203575" y="41497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2484438" y="191611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33526E-6 L 0.00017 -0.0987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 animBg="1"/>
      <p:bldP spid="16414" grpId="0" animBg="1"/>
      <p:bldP spid="16416" grpId="0" animBg="1"/>
      <p:bldP spid="16416" grpId="1" animBg="1"/>
      <p:bldP spid="16417" grpId="0" animBg="1"/>
      <p:bldP spid="16418" grpId="0" animBg="1"/>
      <p:bldP spid="16419" grpId="0" animBg="1"/>
      <p:bldP spid="16420" grpId="0" animBg="1"/>
      <p:bldP spid="16424" grpId="0"/>
      <p:bldP spid="16425" grpId="0"/>
      <p:bldP spid="16426" grpId="0" animBg="1"/>
      <p:bldP spid="16428" grpId="0"/>
      <p:bldP spid="16429" grpId="0"/>
      <p:bldP spid="16430" grpId="0"/>
      <p:bldP spid="16431" grpId="0"/>
      <p:bldP spid="164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8532813" y="443706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643438" y="49418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3059113" y="1773238"/>
            <a:ext cx="3022600" cy="3087687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Freeform 30"/>
          <p:cNvSpPr>
            <a:spLocks/>
          </p:cNvSpPr>
          <p:nvPr/>
        </p:nvSpPr>
        <p:spPr bwMode="auto">
          <a:xfrm flipV="1">
            <a:off x="5292725" y="4167188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0" name="Freeform 32"/>
          <p:cNvSpPr>
            <a:spLocks/>
          </p:cNvSpPr>
          <p:nvPr/>
        </p:nvSpPr>
        <p:spPr bwMode="auto">
          <a:xfrm>
            <a:off x="3059113" y="1773238"/>
            <a:ext cx="3022600" cy="3087687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1" name="Freeform 33"/>
          <p:cNvSpPr>
            <a:spLocks/>
          </p:cNvSpPr>
          <p:nvPr/>
        </p:nvSpPr>
        <p:spPr bwMode="auto">
          <a:xfrm flipV="1">
            <a:off x="4572000" y="488791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2" name="Freeform 34"/>
          <p:cNvSpPr>
            <a:spLocks/>
          </p:cNvSpPr>
          <p:nvPr/>
        </p:nvSpPr>
        <p:spPr bwMode="auto">
          <a:xfrm flipV="1">
            <a:off x="3851275" y="4167188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Freeform 35"/>
          <p:cNvSpPr>
            <a:spLocks/>
          </p:cNvSpPr>
          <p:nvPr/>
        </p:nvSpPr>
        <p:spPr bwMode="auto">
          <a:xfrm flipV="1">
            <a:off x="6011863" y="2006600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Freeform 36"/>
          <p:cNvSpPr>
            <a:spLocks/>
          </p:cNvSpPr>
          <p:nvPr/>
        </p:nvSpPr>
        <p:spPr bwMode="auto">
          <a:xfrm flipV="1">
            <a:off x="3132138" y="2006600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39750" y="333375"/>
            <a:ext cx="2736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)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–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156325" y="1844675"/>
            <a:ext cx="1406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4716463" y="476250"/>
            <a:ext cx="40322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вниз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4572000" y="48688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5435600" y="42211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6084888" y="191611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3203575" y="41497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2484438" y="191611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4104E-6 L 0 0.1049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 animBg="1"/>
      <p:bldP spid="17437" grpId="1" animBg="1"/>
      <p:bldP spid="17438" grpId="0" animBg="1"/>
      <p:bldP spid="17440" grpId="0" animBg="1"/>
      <p:bldP spid="17441" grpId="0" animBg="1"/>
      <p:bldP spid="17442" grpId="0" animBg="1"/>
      <p:bldP spid="17443" grpId="0" animBg="1"/>
      <p:bldP spid="17444" grpId="0" animBg="1"/>
      <p:bldP spid="17448" grpId="0"/>
      <p:bldP spid="17449" grpId="0"/>
      <p:bldP spid="17450" grpId="0" animBg="1"/>
      <p:bldP spid="17451" grpId="0"/>
      <p:bldP spid="17452" grpId="0"/>
      <p:bldP spid="17453" grpId="0"/>
      <p:bldP spid="17454" grpId="0"/>
      <p:bldP spid="174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532813" y="56642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716463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3062288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 rot="-5400000">
            <a:off x="2755901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 rot="-5400000">
            <a:off x="3494088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 rot="-5400000">
            <a:off x="4195763" y="5245100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 rot="-5400000">
            <a:off x="4916488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 rot="-5400000">
            <a:off x="5637213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395288" y="260350"/>
            <a:ext cx="2571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+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l)</a:t>
            </a:r>
            <a:r>
              <a:rPr lang="en-US" sz="4000" b="1" i="1" baseline="30000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6227763" y="2420938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4716463" y="476250"/>
            <a:ext cx="39592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влево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3995738" y="558958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4716463" y="422116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5511800" y="21336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3208338" y="421798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2555875" y="22050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6358E-6 L -0.07882 -3.06358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 animBg="1"/>
      <p:bldP spid="21535" grpId="0" animBg="1"/>
      <p:bldP spid="21535" grpId="1" animBg="1"/>
      <p:bldP spid="21538" grpId="0" animBg="1"/>
      <p:bldP spid="21539" grpId="0" animBg="1"/>
      <p:bldP spid="21540" grpId="0" animBg="1"/>
      <p:bldP spid="21541" grpId="0" animBg="1"/>
      <p:bldP spid="21542" grpId="0" animBg="1"/>
      <p:bldP spid="21544" grpId="0"/>
      <p:bldP spid="21545" grpId="0"/>
      <p:bldP spid="21546" grpId="0" animBg="1"/>
      <p:bldP spid="21547" grpId="0"/>
      <p:bldP spid="21548" grpId="0"/>
      <p:bldP spid="21549" grpId="0"/>
      <p:bldP spid="21550" grpId="0"/>
      <p:bldP spid="215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36513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532813" y="56642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067175" y="55895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 rot="5400000" flipH="1">
            <a:off x="3494088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 rot="5400000" flipH="1">
            <a:off x="4232276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 rot="5400000" flipH="1">
            <a:off x="4987926" y="5245100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 rot="5400000" flipH="1">
            <a:off x="5708651" y="4524375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Freeform 35"/>
          <p:cNvSpPr>
            <a:spLocks/>
          </p:cNvSpPr>
          <p:nvPr/>
        </p:nvSpPr>
        <p:spPr bwMode="auto">
          <a:xfrm rot="5400000" flipH="1">
            <a:off x="6375401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395288" y="260350"/>
            <a:ext cx="295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 –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l)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2</a:t>
            </a:r>
            <a:endParaRPr lang="ru-RU" sz="3200" b="1" i="1" baseline="30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1763713" y="2852738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719638" y="476250"/>
            <a:ext cx="424497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вправо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4643438" y="56610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5508625" y="42926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6156325" y="21336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3995738" y="43656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3276600" y="21336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6.47399E-6 L 0.07882 -6.47399E-6 " pathEditMode="relative" ptsTypes="AA">
                                      <p:cBhvr>
                                        <p:cTn id="68" dur="2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1" grpId="0" animBg="1"/>
      <p:bldP spid="23582" grpId="0" animBg="1"/>
      <p:bldP spid="23582" grpId="1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9" grpId="0"/>
      <p:bldP spid="23590" grpId="0"/>
      <p:bldP spid="23591" grpId="0" animBg="1"/>
      <p:bldP spid="23592" grpId="0"/>
      <p:bldP spid="23593" grpId="0"/>
      <p:bldP spid="23594" grpId="0"/>
      <p:bldP spid="23595" grpId="0"/>
      <p:bldP spid="235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7200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Второй способ построения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00113" y="3789363"/>
            <a:ext cx="720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сдвиг осей координат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755650" y="1500174"/>
            <a:ext cx="7848600" cy="235745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Устная работа</a:t>
            </a:r>
            <a:endParaRPr lang="ru-RU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80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8604250" y="4365625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CC3300"/>
                </a:solidFill>
                <a:latin typeface="Times New Roman" pitchFamily="18" charset="0"/>
              </a:rPr>
              <a:t>Х</a:t>
            </a:r>
            <a:r>
              <a:rPr lang="ru-RU" sz="2000" b="1" i="1" baseline="-25000">
                <a:solidFill>
                  <a:srgbClr val="CC3300"/>
                </a:solidFill>
                <a:latin typeface="Times New Roman" pitchFamily="18" charset="0"/>
              </a:rPr>
              <a:t>1</a:t>
            </a:r>
            <a:endParaRPr lang="ru-RU" sz="20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29727" name="Freeform 31"/>
          <p:cNvSpPr>
            <a:spLocks/>
          </p:cNvSpPr>
          <p:nvPr/>
        </p:nvSpPr>
        <p:spPr bwMode="auto">
          <a:xfrm>
            <a:off x="3062288" y="1773238"/>
            <a:ext cx="3022600" cy="3087687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539750" y="333375"/>
            <a:ext cx="2654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)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+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716463" y="476250"/>
            <a:ext cx="4176712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вверх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7092950" y="494188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41" name="Freeform 45"/>
          <p:cNvSpPr>
            <a:spLocks/>
          </p:cNvSpPr>
          <p:nvPr/>
        </p:nvSpPr>
        <p:spPr bwMode="auto">
          <a:xfrm>
            <a:off x="7019925" y="488791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7" name="Text Box 46"/>
          <p:cNvSpPr txBox="1">
            <a:spLocks noChangeArrowheads="1"/>
          </p:cNvSpPr>
          <p:nvPr/>
        </p:nvSpPr>
        <p:spPr bwMode="auto">
          <a:xfrm>
            <a:off x="8675688" y="56610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6011863" y="1916113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0497 L 0 -2.94798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2" grpId="0"/>
      <p:bldP spid="29727" grpId="0" animBg="1"/>
      <p:bldP spid="29732" grpId="0"/>
      <p:bldP spid="29734" grpId="0" animBg="1"/>
      <p:bldP spid="29735" grpId="0"/>
      <p:bldP spid="29740" grpId="0" animBg="1"/>
      <p:bldP spid="29740" grpId="1" animBg="1"/>
      <p:bldP spid="29741" grpId="0" animBg="1"/>
      <p:bldP spid="297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8532813" y="443706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643438" y="49418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0749" name="Freeform 29"/>
          <p:cNvSpPr>
            <a:spLocks/>
          </p:cNvSpPr>
          <p:nvPr/>
        </p:nvSpPr>
        <p:spPr bwMode="auto">
          <a:xfrm>
            <a:off x="3059113" y="2501900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50" name="Freeform 30"/>
          <p:cNvSpPr>
            <a:spLocks/>
          </p:cNvSpPr>
          <p:nvPr/>
        </p:nvSpPr>
        <p:spPr bwMode="auto">
          <a:xfrm flipV="1">
            <a:off x="7308850" y="4887913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39750" y="333375"/>
            <a:ext cx="2736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)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–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4716463" y="476250"/>
            <a:ext cx="40322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вниз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7451725" y="494188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8604250" y="5157788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CC3300"/>
                </a:solidFill>
                <a:latin typeface="Times New Roman" pitchFamily="18" charset="0"/>
              </a:rPr>
              <a:t>Х</a:t>
            </a:r>
            <a:r>
              <a:rPr lang="ru-RU" sz="2000" b="1" i="1" baseline="-25000">
                <a:solidFill>
                  <a:srgbClr val="CC3300"/>
                </a:solidFill>
                <a:latin typeface="Times New Roman" pitchFamily="18" charset="0"/>
              </a:rPr>
              <a:t>1</a:t>
            </a:r>
            <a:endParaRPr lang="ru-RU" sz="20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6084888" y="2636838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0497 L 0 -4.04624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nimBg="1"/>
      <p:bldP spid="30750" grpId="0" animBg="1"/>
      <p:bldP spid="30756" grpId="0"/>
      <p:bldP spid="30758" grpId="0" animBg="1"/>
      <p:bldP spid="30760" grpId="0"/>
      <p:bldP spid="30764" grpId="0" animBg="1"/>
      <p:bldP spid="30764" grpId="1" animBg="1"/>
      <p:bldP spid="30765" grpId="0"/>
      <p:bldP spid="307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789988" y="56642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140200" y="18891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716463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1773" name="Freeform 29"/>
          <p:cNvSpPr>
            <a:spLocks/>
          </p:cNvSpPr>
          <p:nvPr/>
        </p:nvSpPr>
        <p:spPr bwMode="auto">
          <a:xfrm>
            <a:off x="2339975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5" name="Freeform 31"/>
          <p:cNvSpPr>
            <a:spLocks/>
          </p:cNvSpPr>
          <p:nvPr/>
        </p:nvSpPr>
        <p:spPr bwMode="auto">
          <a:xfrm rot="-5400000">
            <a:off x="4195763" y="2363787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395288" y="260350"/>
            <a:ext cx="2571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+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l)</a:t>
            </a:r>
            <a:r>
              <a:rPr lang="en-US" sz="4000" b="1" i="1" baseline="30000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4716463" y="476250"/>
            <a:ext cx="39592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влево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3995738" y="20605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3419475" y="188913"/>
            <a:ext cx="44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CC3300"/>
                </a:solidFill>
                <a:latin typeface="Times New Roman" pitchFamily="18" charset="0"/>
              </a:rPr>
              <a:t>У</a:t>
            </a:r>
            <a:r>
              <a:rPr lang="ru-RU" sz="2000" b="1" i="1" baseline="-25000">
                <a:solidFill>
                  <a:srgbClr val="CC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5292725" y="2636838"/>
            <a:ext cx="1406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1.96532E-6 L -0.07882 -1.96532E-6 " pathEditMode="relative" ptsTypes="AA">
                                      <p:cBhvr>
                                        <p:cTn id="29" dur="2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3" grpId="0" animBg="1"/>
      <p:bldP spid="31775" grpId="0" animBg="1"/>
      <p:bldP spid="31780" grpId="0"/>
      <p:bldP spid="31782" grpId="0" animBg="1"/>
      <p:bldP spid="31787" grpId="0"/>
      <p:bldP spid="31788" grpId="0" animBg="1"/>
      <p:bldP spid="31788" grpId="1" animBg="1"/>
      <p:bldP spid="31789" grpId="0"/>
      <p:bldP spid="317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6513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8789988" y="56642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44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CC3300"/>
                </a:solidFill>
                <a:latin typeface="Times New Roman" pitchFamily="18" charset="0"/>
              </a:rPr>
              <a:t>У</a:t>
            </a:r>
            <a:r>
              <a:rPr lang="ru-RU" sz="2000" b="1" i="1" baseline="-25000">
                <a:solidFill>
                  <a:srgbClr val="CC3300"/>
                </a:solidFill>
                <a:latin typeface="Times New Roman" pitchFamily="18" charset="0"/>
              </a:rPr>
              <a:t>1</a:t>
            </a:r>
            <a:endParaRPr lang="ru-RU" sz="2000" b="1" i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4067175" y="55895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>
              <a:gd name="T0" fmla="*/ 0 w 1904"/>
              <a:gd name="T1" fmla="*/ 0 h 1945"/>
              <a:gd name="T2" fmla="*/ 520 w 1904"/>
              <a:gd name="T3" fmla="*/ 1528 h 1945"/>
              <a:gd name="T4" fmla="*/ 960 w 1904"/>
              <a:gd name="T5" fmla="*/ 1944 h 1945"/>
              <a:gd name="T6" fmla="*/ 1400 w 1904"/>
              <a:gd name="T7" fmla="*/ 1520 h 1945"/>
              <a:gd name="T8" fmla="*/ 1904 w 1904"/>
              <a:gd name="T9" fmla="*/ 48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4"/>
              <a:gd name="T16" fmla="*/ 0 h 1945"/>
              <a:gd name="T17" fmla="*/ 1904 w 19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2" name="Freeform 34"/>
          <p:cNvSpPr>
            <a:spLocks/>
          </p:cNvSpPr>
          <p:nvPr/>
        </p:nvSpPr>
        <p:spPr bwMode="auto">
          <a:xfrm rot="5400000" flipH="1">
            <a:off x="4195763" y="2005012"/>
            <a:ext cx="12700" cy="701675"/>
          </a:xfrm>
          <a:custGeom>
            <a:avLst/>
            <a:gdLst>
              <a:gd name="T0" fmla="*/ 0 w 8"/>
              <a:gd name="T1" fmla="*/ 442 h 442"/>
              <a:gd name="T2" fmla="*/ 8 w 8"/>
              <a:gd name="T3" fmla="*/ 0 h 442"/>
              <a:gd name="T4" fmla="*/ 0 60000 65536"/>
              <a:gd name="T5" fmla="*/ 0 60000 65536"/>
              <a:gd name="T6" fmla="*/ 0 w 8"/>
              <a:gd name="T7" fmla="*/ 0 h 442"/>
              <a:gd name="T8" fmla="*/ 8 w 8"/>
              <a:gd name="T9" fmla="*/ 442 h 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42">
                <a:moveTo>
                  <a:pt x="0" y="442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FF9900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395288" y="260350"/>
            <a:ext cx="295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y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f(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 –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l)</a:t>
            </a:r>
            <a:r>
              <a:rPr lang="en-US" sz="3200" b="1" i="1" baseline="30000">
                <a:solidFill>
                  <a:srgbClr val="CC3300"/>
                </a:solidFill>
                <a:latin typeface="Times New Roman" pitchFamily="18" charset="0"/>
              </a:rPr>
              <a:t>2</a:t>
            </a:r>
            <a:endParaRPr lang="ru-RU" sz="3200" b="1" i="1" baseline="30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4719638" y="476250"/>
            <a:ext cx="424497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Сдвиг вправо на</a:t>
            </a:r>
            <a:r>
              <a:rPr lang="ru-RU" sz="4000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40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40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3924300" y="16287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ru-RU" sz="3200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17" name="Line 44"/>
          <p:cNvSpPr>
            <a:spLocks noChangeShapeType="1"/>
          </p:cNvSpPr>
          <p:nvPr/>
        </p:nvSpPr>
        <p:spPr bwMode="auto">
          <a:xfrm flipV="1">
            <a:off x="3851275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18" name="Text Box 45"/>
          <p:cNvSpPr txBox="1">
            <a:spLocks noChangeArrowheads="1"/>
          </p:cNvSpPr>
          <p:nvPr/>
        </p:nvSpPr>
        <p:spPr bwMode="auto">
          <a:xfrm>
            <a:off x="3419475" y="18891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 flipV="1">
            <a:off x="3851275" y="0"/>
            <a:ext cx="0" cy="68580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6084888" y="2708275"/>
            <a:ext cx="1406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y = f(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х)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35838E-7 L 0.07882 6.35838E-7 " pathEditMode="relative" ptsTypes="AA">
                                      <p:cBhvr>
                                        <p:cTn id="28" dur="2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5" grpId="0"/>
      <p:bldP spid="32797" grpId="0" animBg="1"/>
      <p:bldP spid="32802" grpId="0" animBg="1"/>
      <p:bldP spid="32804" grpId="0"/>
      <p:bldP spid="32806" grpId="0" animBg="1"/>
      <p:bldP spid="32808" grpId="0"/>
      <p:bldP spid="32814" grpId="0" animBg="1"/>
      <p:bldP spid="32814" grpId="1" animBg="1"/>
      <p:bldP spid="328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71550" y="1844675"/>
            <a:ext cx="72009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График какой функции</a:t>
            </a:r>
          </a:p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изображен на рисунке?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8604250" y="5664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3059113" y="2492375"/>
            <a:ext cx="3022600" cy="3087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0" y="1528"/>
              </a:cxn>
              <a:cxn ang="0">
                <a:pos x="960" y="1944"/>
              </a:cxn>
              <a:cxn ang="0">
                <a:pos x="1400" y="1520"/>
              </a:cxn>
              <a:cxn ang="0">
                <a:pos x="1904" y="48"/>
              </a:cxn>
            </a:cxnLst>
            <a:rect l="0" t="0" r="r" b="b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 cmpd="sng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011863" y="2997200"/>
            <a:ext cx="1136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5148263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4643438" y="46529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8675688" y="227647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211638" y="22764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 flipV="1">
            <a:off x="3059113" y="2717800"/>
            <a:ext cx="3022600" cy="3087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0" y="1528"/>
              </a:cxn>
              <a:cxn ang="0">
                <a:pos x="960" y="1944"/>
              </a:cxn>
              <a:cxn ang="0">
                <a:pos x="1400" y="1520"/>
              </a:cxn>
              <a:cxn ang="0">
                <a:pos x="1904" y="48"/>
              </a:cxn>
            </a:cxnLst>
            <a:rect l="0" t="0" r="r" b="b"/>
            <a:pathLst>
              <a:path w="1904" h="1945">
                <a:moveTo>
                  <a:pt x="0" y="0"/>
                </a:moveTo>
                <a:cubicBezTo>
                  <a:pt x="87" y="256"/>
                  <a:pt x="360" y="1204"/>
                  <a:pt x="520" y="1528"/>
                </a:cubicBezTo>
                <a:cubicBezTo>
                  <a:pt x="680" y="1852"/>
                  <a:pt x="813" y="1945"/>
                  <a:pt x="960" y="1944"/>
                </a:cubicBezTo>
                <a:cubicBezTo>
                  <a:pt x="1107" y="1943"/>
                  <a:pt x="1243" y="1836"/>
                  <a:pt x="1400" y="1520"/>
                </a:cubicBezTo>
                <a:cubicBezTo>
                  <a:pt x="1557" y="1204"/>
                  <a:pt x="1799" y="355"/>
                  <a:pt x="1904" y="48"/>
                </a:cubicBezTo>
              </a:path>
            </a:pathLst>
          </a:custGeom>
          <a:noFill/>
          <a:ln w="76200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011863" y="299720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y =</a:t>
            </a:r>
            <a:r>
              <a:rPr lang="ru-RU" sz="3200" b="1" i="1">
                <a:latin typeface="Times New Roman" pitchFamily="18" charset="0"/>
              </a:rPr>
              <a:t> – х</a:t>
            </a:r>
            <a:r>
              <a:rPr lang="en-US" sz="3200" b="1" i="1" baseline="30000">
                <a:latin typeface="Times New Roman" pitchFamily="18" charset="0"/>
              </a:rPr>
              <a:t>2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5148263" y="22764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4140200" y="17732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-36513" y="4149725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34925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8604250" y="35004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211638" y="34290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4757738" y="1268413"/>
            <a:ext cx="1974850" cy="1928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444"/>
              </a:cxn>
              <a:cxn ang="0">
                <a:pos x="337" y="897"/>
              </a:cxn>
              <a:cxn ang="0">
                <a:pos x="790" y="1124"/>
              </a:cxn>
              <a:cxn ang="0">
                <a:pos x="1244" y="1215"/>
              </a:cxn>
            </a:cxnLst>
            <a:rect l="0" t="0" r="r" b="b"/>
            <a:pathLst>
              <a:path w="1244" h="1215">
                <a:moveTo>
                  <a:pt x="0" y="0"/>
                </a:moveTo>
                <a:cubicBezTo>
                  <a:pt x="18" y="75"/>
                  <a:pt x="54" y="295"/>
                  <a:pt x="110" y="444"/>
                </a:cubicBezTo>
                <a:cubicBezTo>
                  <a:pt x="166" y="593"/>
                  <a:pt x="224" y="784"/>
                  <a:pt x="337" y="897"/>
                </a:cubicBezTo>
                <a:cubicBezTo>
                  <a:pt x="450" y="1010"/>
                  <a:pt x="639" y="1071"/>
                  <a:pt x="790" y="1124"/>
                </a:cubicBezTo>
                <a:cubicBezTo>
                  <a:pt x="941" y="1177"/>
                  <a:pt x="1092" y="1196"/>
                  <a:pt x="1244" y="1215"/>
                </a:cubicBezTo>
              </a:path>
            </a:pathLst>
          </a:custGeom>
          <a:noFill/>
          <a:ln w="76200" cmpd="sng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51" name="Freeform 35"/>
          <p:cNvSpPr>
            <a:spLocks/>
          </p:cNvSpPr>
          <p:nvPr/>
        </p:nvSpPr>
        <p:spPr bwMode="auto">
          <a:xfrm flipH="1" flipV="1">
            <a:off x="2430463" y="3644900"/>
            <a:ext cx="1974850" cy="1928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444"/>
              </a:cxn>
              <a:cxn ang="0">
                <a:pos x="337" y="897"/>
              </a:cxn>
              <a:cxn ang="0">
                <a:pos x="790" y="1124"/>
              </a:cxn>
              <a:cxn ang="0">
                <a:pos x="1244" y="1215"/>
              </a:cxn>
            </a:cxnLst>
            <a:rect l="0" t="0" r="r" b="b"/>
            <a:pathLst>
              <a:path w="1244" h="1215">
                <a:moveTo>
                  <a:pt x="0" y="0"/>
                </a:moveTo>
                <a:cubicBezTo>
                  <a:pt x="18" y="75"/>
                  <a:pt x="54" y="295"/>
                  <a:pt x="110" y="444"/>
                </a:cubicBezTo>
                <a:cubicBezTo>
                  <a:pt x="166" y="593"/>
                  <a:pt x="224" y="784"/>
                  <a:pt x="337" y="897"/>
                </a:cubicBezTo>
                <a:cubicBezTo>
                  <a:pt x="450" y="1010"/>
                  <a:pt x="639" y="1071"/>
                  <a:pt x="790" y="1124"/>
                </a:cubicBezTo>
                <a:cubicBezTo>
                  <a:pt x="941" y="1177"/>
                  <a:pt x="1092" y="1196"/>
                  <a:pt x="1244" y="1215"/>
                </a:cubicBezTo>
              </a:path>
            </a:pathLst>
          </a:custGeom>
          <a:noFill/>
          <a:ln w="76200" cmpd="sng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5148263" y="35004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4140200" y="24923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graphicFrame>
        <p:nvGraphicFramePr>
          <p:cNvPr id="34854" name="Object 38"/>
          <p:cNvGraphicFramePr>
            <a:graphicFrameLocks noChangeAspect="1"/>
          </p:cNvGraphicFramePr>
          <p:nvPr/>
        </p:nvGraphicFramePr>
        <p:xfrm>
          <a:off x="6227763" y="908050"/>
          <a:ext cx="1439862" cy="1395413"/>
        </p:xfrm>
        <a:graphic>
          <a:graphicData uri="http://schemas.openxmlformats.org/presentationml/2006/ole">
            <p:oleObj spid="_x0000_s1026" name="Формула" r:id="rId3" imgW="4060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-36513" y="4149725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34925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8604250" y="35004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4211638" y="34290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6894" name="Freeform 30"/>
          <p:cNvSpPr>
            <a:spLocks/>
          </p:cNvSpPr>
          <p:nvPr/>
        </p:nvSpPr>
        <p:spPr bwMode="auto">
          <a:xfrm flipH="1">
            <a:off x="2411413" y="1268413"/>
            <a:ext cx="1974850" cy="1928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444"/>
              </a:cxn>
              <a:cxn ang="0">
                <a:pos x="337" y="897"/>
              </a:cxn>
              <a:cxn ang="0">
                <a:pos x="790" y="1124"/>
              </a:cxn>
              <a:cxn ang="0">
                <a:pos x="1244" y="1215"/>
              </a:cxn>
            </a:cxnLst>
            <a:rect l="0" t="0" r="r" b="b"/>
            <a:pathLst>
              <a:path w="1244" h="1215">
                <a:moveTo>
                  <a:pt x="0" y="0"/>
                </a:moveTo>
                <a:cubicBezTo>
                  <a:pt x="18" y="75"/>
                  <a:pt x="54" y="295"/>
                  <a:pt x="110" y="444"/>
                </a:cubicBezTo>
                <a:cubicBezTo>
                  <a:pt x="166" y="593"/>
                  <a:pt x="224" y="784"/>
                  <a:pt x="337" y="897"/>
                </a:cubicBezTo>
                <a:cubicBezTo>
                  <a:pt x="450" y="1010"/>
                  <a:pt x="639" y="1071"/>
                  <a:pt x="790" y="1124"/>
                </a:cubicBezTo>
                <a:cubicBezTo>
                  <a:pt x="941" y="1177"/>
                  <a:pt x="1092" y="1196"/>
                  <a:pt x="1244" y="1215"/>
                </a:cubicBezTo>
              </a:path>
            </a:pathLst>
          </a:custGeom>
          <a:noFill/>
          <a:ln w="76200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5" name="Freeform 31"/>
          <p:cNvSpPr>
            <a:spLocks/>
          </p:cNvSpPr>
          <p:nvPr/>
        </p:nvSpPr>
        <p:spPr bwMode="auto">
          <a:xfrm flipV="1">
            <a:off x="4787900" y="3644900"/>
            <a:ext cx="1974850" cy="1928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444"/>
              </a:cxn>
              <a:cxn ang="0">
                <a:pos x="337" y="897"/>
              </a:cxn>
              <a:cxn ang="0">
                <a:pos x="790" y="1124"/>
              </a:cxn>
              <a:cxn ang="0">
                <a:pos x="1244" y="1215"/>
              </a:cxn>
            </a:cxnLst>
            <a:rect l="0" t="0" r="r" b="b"/>
            <a:pathLst>
              <a:path w="1244" h="1215">
                <a:moveTo>
                  <a:pt x="0" y="0"/>
                </a:moveTo>
                <a:cubicBezTo>
                  <a:pt x="18" y="75"/>
                  <a:pt x="54" y="295"/>
                  <a:pt x="110" y="444"/>
                </a:cubicBezTo>
                <a:cubicBezTo>
                  <a:pt x="166" y="593"/>
                  <a:pt x="224" y="784"/>
                  <a:pt x="337" y="897"/>
                </a:cubicBezTo>
                <a:cubicBezTo>
                  <a:pt x="450" y="1010"/>
                  <a:pt x="639" y="1071"/>
                  <a:pt x="790" y="1124"/>
                </a:cubicBezTo>
                <a:cubicBezTo>
                  <a:pt x="941" y="1177"/>
                  <a:pt x="1092" y="1196"/>
                  <a:pt x="1244" y="1215"/>
                </a:cubicBezTo>
              </a:path>
            </a:pathLst>
          </a:custGeom>
          <a:noFill/>
          <a:ln w="76200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5148263" y="35004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140200" y="24923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6048375" y="908050"/>
          <a:ext cx="1800225" cy="1395413"/>
        </p:xfrm>
        <a:graphic>
          <a:graphicData uri="http://schemas.openxmlformats.org/presentationml/2006/ole">
            <p:oleObj spid="_x0000_s2050" name="Формула" r:id="rId3" imgW="5079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971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692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13213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8512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292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60118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745172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81724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0" y="27082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8604250" y="5664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Х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4067175" y="15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</a:rPr>
              <a:t>У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211638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0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5148263" y="5589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4643438" y="46529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37921" name="Freeform 33"/>
          <p:cNvSpPr>
            <a:spLocks/>
          </p:cNvSpPr>
          <p:nvPr/>
        </p:nvSpPr>
        <p:spPr bwMode="auto">
          <a:xfrm>
            <a:off x="4572000" y="4005263"/>
            <a:ext cx="4176713" cy="1584325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454" y="544"/>
              </a:cxn>
              <a:cxn ang="0">
                <a:pos x="1814" y="91"/>
              </a:cxn>
              <a:cxn ang="0">
                <a:pos x="2631" y="0"/>
              </a:cxn>
            </a:cxnLst>
            <a:rect l="0" t="0" r="r" b="b"/>
            <a:pathLst>
              <a:path w="2631" h="998">
                <a:moveTo>
                  <a:pt x="0" y="998"/>
                </a:moveTo>
                <a:cubicBezTo>
                  <a:pt x="76" y="846"/>
                  <a:pt x="152" y="695"/>
                  <a:pt x="454" y="544"/>
                </a:cubicBezTo>
                <a:cubicBezTo>
                  <a:pt x="756" y="393"/>
                  <a:pt x="1451" y="182"/>
                  <a:pt x="1814" y="91"/>
                </a:cubicBezTo>
                <a:cubicBezTo>
                  <a:pt x="2177" y="0"/>
                  <a:pt x="2404" y="0"/>
                  <a:pt x="2631" y="0"/>
                </a:cubicBezTo>
              </a:path>
            </a:pathLst>
          </a:custGeom>
          <a:noFill/>
          <a:ln w="76200" cmpd="sng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4500563" y="5516563"/>
            <a:ext cx="142875" cy="144462"/>
          </a:xfrm>
          <a:prstGeom prst="ellipse">
            <a:avLst/>
          </a:prstGeom>
          <a:solidFill>
            <a:srgbClr val="336600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923" name="Object 35"/>
          <p:cNvGraphicFramePr>
            <a:graphicFrameLocks noChangeAspect="1"/>
          </p:cNvGraphicFramePr>
          <p:nvPr/>
        </p:nvGraphicFramePr>
        <p:xfrm>
          <a:off x="6588125" y="2924175"/>
          <a:ext cx="1728788" cy="842963"/>
        </p:xfrm>
        <a:graphic>
          <a:graphicData uri="http://schemas.openxmlformats.org/presentationml/2006/ole">
            <p:oleObj spid="_x0000_s3074" name="Формула" r:id="rId3" imgW="49500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755650" y="1500174"/>
            <a:ext cx="7848600" cy="235745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Работа в тетради</a:t>
            </a:r>
            <a:endParaRPr lang="ru-RU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80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342</Words>
  <Application>Microsoft Office PowerPoint</Application>
  <PresentationFormat>Экран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</dc:creator>
  <cp:lastModifiedBy>Артем</cp:lastModifiedBy>
  <cp:revision>5</cp:revision>
  <dcterms:created xsi:type="dcterms:W3CDTF">2011-01-10T20:14:40Z</dcterms:created>
  <dcterms:modified xsi:type="dcterms:W3CDTF">2011-01-29T01:24:24Z</dcterms:modified>
</cp:coreProperties>
</file>