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0E3C7-B4B3-4FC4-BECA-0DB81E2EC71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7BD606-650F-425B-BE07-F10B1D2757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Интегрированный </a:t>
            </a:r>
            <a:br>
              <a:rPr lang="ru-RU" dirty="0" smtClean="0"/>
            </a:br>
            <a:r>
              <a:rPr lang="ru-RU" dirty="0" smtClean="0"/>
              <a:t>урок-игра по литературе. </a:t>
            </a:r>
            <a:br>
              <a:rPr lang="ru-RU" dirty="0" smtClean="0"/>
            </a:br>
            <a:r>
              <a:rPr lang="ru-RU" dirty="0" smtClean="0"/>
              <a:t> 1 и 5 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76730"/>
            <a:ext cx="8396318" cy="23241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Разработал:</a:t>
            </a:r>
          </a:p>
          <a:p>
            <a:r>
              <a:rPr lang="ru-RU" dirty="0" smtClean="0"/>
              <a:t> учитель русского языка и литературы</a:t>
            </a:r>
          </a:p>
          <a:p>
            <a:r>
              <a:rPr lang="ru-RU" dirty="0" smtClean="0"/>
              <a:t>МОУ «СОШ № 1»  г. Мирного</a:t>
            </a:r>
          </a:p>
          <a:p>
            <a:r>
              <a:rPr lang="ru-RU" dirty="0" smtClean="0"/>
              <a:t> Республики Саха (Якутия)</a:t>
            </a:r>
          </a:p>
          <a:p>
            <a:r>
              <a:rPr lang="ru-RU" dirty="0" smtClean="0"/>
              <a:t>Серёгина Татьяна Юрьевна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1. Ты очень ловкая, быстрая, всегда и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всюду  успеваешь; (2)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2. Наверное, ты всегда будешь счастлива,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ведь ты такая ловкая и трудолюбивая; (3)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3. Как хорошо иметь такого друга, на тебя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всегда можно положиться; (-)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4. Ты так долго живёшь на свете и ты,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наверняка, много видел; (1)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-- Надеемся, что теперь вы поняли,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как можно говорить людям приятные,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и, что очень важно, правдивые слова.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Попробуйте сегодня дома сказать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похвальные слова родным, друзьям,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знакомым и делайте это как можно чаще.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G:\картинки\1239055120_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1376630" cy="2214578"/>
          </a:xfrm>
          <a:prstGeom prst="rect">
            <a:avLst/>
          </a:prstGeom>
          <a:noFill/>
        </p:spPr>
      </p:pic>
      <p:pic>
        <p:nvPicPr>
          <p:cNvPr id="2051" name="Picture 3" descr="G:\картинки\baba_j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133872"/>
            <a:ext cx="1652587" cy="2438400"/>
          </a:xfrm>
          <a:prstGeom prst="rect">
            <a:avLst/>
          </a:prstGeom>
          <a:noFill/>
        </p:spPr>
      </p:pic>
      <p:pic>
        <p:nvPicPr>
          <p:cNvPr id="2052" name="Picture 4" descr="G:\картинки\koschei_bessmert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54" y="857232"/>
            <a:ext cx="2738440" cy="2689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2 конкурс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«Вежливая критика»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88"/>
            <a:ext cx="8686800" cy="52149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Наверняка, вам не раз приходилось высказывать своё мнение о человеке, его поступках, и это мнение не всегда было положительно. Давайте попробуем сделать это вежливо и доброжелательно. </a:t>
            </a:r>
          </a:p>
          <a:p>
            <a:pPr>
              <a:buNone/>
            </a:pPr>
            <a:endParaRPr lang="ru-RU" sz="2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Представьте себе, что героев сказки «Лиса и Журавль» пригласил к себе в гости Ёжик. Во время обеда они высказывают своё мнение о том, как их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    принимали в гостях друг у друга. Вам нужно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    обсудить, кому принадлежит первое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     высказывание, а кому – второе.</a:t>
            </a:r>
          </a:p>
          <a:p>
            <a:pPr>
              <a:buFontTx/>
              <a:buChar char="-"/>
            </a:pPr>
            <a:endParaRPr lang="ru-RU" sz="2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Юнги каждой команды дадут ответ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    карточками с изображением героев сказки.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13314" name="Picture 2" descr="C:\Documents and Settings\Admin\Мои документы\Мои рисунки\2011-01-20\Image00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143380"/>
            <a:ext cx="3080159" cy="26352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0514" y="142852"/>
            <a:ext cx="8229600" cy="1143000"/>
          </a:xfrm>
        </p:spPr>
        <p:txBody>
          <a:bodyPr/>
          <a:lstStyle/>
          <a:p>
            <a:r>
              <a:rPr lang="ru-RU" b="1" i="1" dirty="0" smtClean="0"/>
              <a:t>Высказывания: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258204" cy="5429264"/>
          </a:xfrm>
        </p:spPr>
        <p:txBody>
          <a:bodyPr>
            <a:noAutofit/>
          </a:bodyPr>
          <a:lstStyle/>
          <a:p>
            <a:pPr lvl="8"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1. Всё  хорошо было на званом</a:t>
            </a:r>
          </a:p>
          <a:p>
            <a:pPr lvl="8"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обеде: и вежливое обращение,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и хорошее угощение.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Жаль только, попробовать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не удалось. Не подумала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хозяйка о подходящей посуде.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(Журавль);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2. Уж не знаю, зачем пригласили меня на обед. Ни капельки нельзя было достать из этой посуды. Больше уж не просите, не приду. (Лиса);</a:t>
            </a:r>
            <a:endParaRPr lang="ru-RU" sz="2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- Как вы думаете, что мог сказать на это Ёжик? Выберите и покажите номер наиболее вежливой реплики. Обоснуйте свой ответ.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G:\картинки\lisa-i-zhurav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928670"/>
            <a:ext cx="362637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15304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Вежливые реплики: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143512"/>
            <a:ext cx="8401080" cy="2000264"/>
          </a:xfrm>
        </p:spPr>
        <p:txBody>
          <a:bodyPr/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-- Надеемся, что вы поняли , что критика тоже может и должна быть доброжелательной. Кстати, давайте вспомним, народная или литературная сказка «Лиса и Журавль», к какому типу народных сказок она относится?</a:t>
            </a: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Ну вот, мы коснулись фольклора ,и наш следующий конкурс будет связан с ним . Что такое фольклор?  Какие жанры фольклора вы знаете?</a:t>
            </a:r>
          </a:p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859339" y="1500174"/>
            <a:ext cx="4213255" cy="3643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Журавль был добрее и вежливее. Лисонька, он тебя не обидел ни одним словом. </a:t>
            </a:r>
          </a:p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Лисонька, ты, мне кажется, не совсем права. Ведь ты первая пригласила журавля к себе в гости. </a:t>
            </a:r>
          </a:p>
          <a:p>
            <a:endParaRPr lang="ru-RU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Ну, ребята, вы оба не правы, и мирить я вас не буду.</a:t>
            </a:r>
          </a:p>
          <a:p>
            <a:endParaRPr lang="ru-RU" dirty="0"/>
          </a:p>
        </p:txBody>
      </p:sp>
      <p:pic>
        <p:nvPicPr>
          <p:cNvPr id="4098" name="Picture 2" descr="G:\картинки\krani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643050"/>
            <a:ext cx="4214810" cy="33933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3 конкурс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«Утешители»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8891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-- Представляете, от деда с бабой убежал Колобок, а они на него так надеялись! А ему  дела ни до кого нет. Катится себе по лесу, поёт свою хвастливую песенку (ученик поёт песенку Колобка и танцует). Дед с бабкой очень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огорчились. Вам надо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утешить их. Для этого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выберите подходящую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пословицу и покажите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её номер.</a:t>
            </a:r>
            <a:endParaRPr lang="ru-RU" sz="2800" dirty="0"/>
          </a:p>
        </p:txBody>
      </p:sp>
      <p:pic>
        <p:nvPicPr>
          <p:cNvPr id="5122" name="Picture 2" descr="G:\картинки\kolob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929066"/>
            <a:ext cx="3857244" cy="28527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1422"/>
            <a:ext cx="8229600" cy="1143000"/>
          </a:xfrm>
        </p:spPr>
        <p:txBody>
          <a:bodyPr/>
          <a:lstStyle/>
          <a:p>
            <a:r>
              <a:rPr lang="ru-RU" dirty="0" smtClean="0"/>
              <a:t>Пословицы: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58262" cy="564360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Горе не беда – с кем не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была.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Нет худа без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добра.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Наши лепёшки тоже поели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кошки.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-- Вы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наверное, знаете, </a:t>
            </a:r>
          </a:p>
          <a:p>
            <a:pPr marL="514350" indent="-514350"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что добрые слова помогают </a:t>
            </a:r>
          </a:p>
          <a:p>
            <a:pPr marL="514350" indent="-514350"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успокоить, утешить</a:t>
            </a:r>
          </a:p>
          <a:p>
            <a:pPr marL="514350" indent="-514350"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человека.  Помогают </a:t>
            </a:r>
          </a:p>
          <a:p>
            <a:pPr marL="514350" indent="-514350"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это сделать и народные</a:t>
            </a:r>
          </a:p>
          <a:p>
            <a:pPr marL="514350" indent="-514350"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пословицы – это маленькие</a:t>
            </a:r>
          </a:p>
          <a:p>
            <a:pPr marL="514350" indent="-514350"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роднички народной мудрости,   </a:t>
            </a:r>
          </a:p>
          <a:p>
            <a:pPr marL="514350" indent="-514350"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их знать, помнить и применять в жизни.  </a:t>
            </a: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9219" name="Picture 3" descr="C:\Documents and Settings\Admin\Мои документы\Мои рисунки\2011-01-20\Image00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86094"/>
            <a:ext cx="4357686" cy="31861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4478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4 конкурс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«Юнги, вперёд!»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-- Дорогие юнги, к вам попала записка для ослика ИА, который 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потерял свой хвост и очень огорчился. Его надо утешить, но 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вот беда – записка порвалась, вам нужно собрать её. Для этого 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напишите на доске (а все первоклассники у себя на листочках –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 ответ пригодится, если юнга вашей команды ошибается)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 через запятую номера предложений утешительной записки.  </a:t>
            </a:r>
          </a:p>
          <a:p>
            <a:pPr>
              <a:buNone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-- Правильный ответ – 1, 2, 4. мы уверенны, что ослик успокоится после таких слов, а ты, конечно, выполнишь обещание помочь ему. Ответами 3 и 5 ты не только  не утешишь ИА, но и обидишь его. Спасибо, дорогие юнги, за участие в конкурсе, за вашу отвагу и решительность, за то, что не побоялись один на один решить трудную задачу и красиво написать цифры. Желаем вам скорее дорасти до капитанов. Ребята, а из какой сказки ослик ИА? Кто её автор?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968181"/>
            <a:ext cx="859305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Утешительная записка 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Не огорчайся, дорогой ослик ИА!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Полно печалиться, дело поправится.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Стоит ли переживать из-за таких пустяков!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Я обязательно помогу тебе. И все наши друзья помогут тебе. </a:t>
            </a:r>
          </a:p>
          <a:p>
            <a:pPr marL="342900" indent="-342900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      Мы найдём твою потерю.</a:t>
            </a:r>
          </a:p>
          <a:p>
            <a:pPr marL="342900" indent="-342900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5. Нечего искать иголку в стоге сена.</a:t>
            </a:r>
            <a:endParaRPr lang="ru-RU" sz="2000" dirty="0"/>
          </a:p>
        </p:txBody>
      </p:sp>
      <p:pic>
        <p:nvPicPr>
          <p:cNvPr id="6146" name="Picture 2" descr="G:\картинки\287577101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85794"/>
            <a:ext cx="274871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5 конкурс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«Капитанский»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-- 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Ваши помощники сейчас продемонстрировали умение утешать кого-либо в беде. У вас же, как у более опытных, задание будет потруднее. Вам предстоит вежливо отказать в просьбе, которую вы не можете выполнить.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     Представьте, что вы вместо Садко попали в подводное царство, и царь предлагает вам сундук с сокровищами, чтобы вы остались у него навсегда развлекать его своей игрой на гуслях и пением. Но вы не                       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хотите остаться. Какой из вариантов отказа вы     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выберете? Запишите номер на доске, объясните,                  о                                 почему вы предпочли такой отказ.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170485"/>
            <a:ext cx="664373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Варианты отказов: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Не нужны мне твои сокровища, я хочу домой!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О, подводный царь! Я бы с удовольствием взял любое из твоих бесценных сокровищ, но никак не могу остаться в твоём царстве.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Благодарю тебя, о великий царь, за прекрасные подарки! Но не могу взят их, так как ждут меня на земле родные и друзья. </a:t>
            </a:r>
          </a:p>
        </p:txBody>
      </p:sp>
      <p:pic>
        <p:nvPicPr>
          <p:cNvPr id="7170" name="Picture 2" descr="G:\картинки\53ddb570e7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86870"/>
            <a:ext cx="2071702" cy="33997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4328" y="6429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6 конкурс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«Поздравления»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62" y="1785926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- Папа Карло решил написать     поздравительные письма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к Женскому празднику героиням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сказки «Золотой ключик». </a:t>
            </a:r>
          </a:p>
          <a:p>
            <a:pPr>
              <a:buNone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Но по рассеянности забыл написать имена адресатов. Помогите разобраться.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Сигнализируем карточками: 1 –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Мальвина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2 – Лиса Алиса,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3 –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Тортила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G:\картинки\pr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57241"/>
            <a:ext cx="2847975" cy="31718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8"/>
            <a:ext cx="8229600" cy="6286520"/>
          </a:xfrm>
        </p:spPr>
        <p:txBody>
          <a:bodyPr>
            <a:normAutofit fontScale="40000" lnSpcReduction="20000"/>
          </a:bodyPr>
          <a:lstStyle/>
          <a:p>
            <a:pPr marL="342900" indent="-342900" algn="ctr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Поздравления: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Изобретательная … ! Поздравляю вас с  праздником! 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Желаю Вам быть по -прежнему доброй, мудрой и щедрой.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Как и триста лет  назад, вы по-прежнему обаятельны.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Так держать!  Ваш  преданный друг Карло.</a:t>
            </a:r>
          </a:p>
          <a:p>
            <a:pPr marL="342900" indent="-342900"/>
            <a:endParaRPr lang="ru-RU" sz="3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endParaRPr lang="ru-RU" sz="3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2. Изобретательная … ! Поздравляю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Вас с Женским днём! Желаю Вам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оставаться  такой же умной, лукавой и привлекательной!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Пусть Вам повезёт с честным и предприимчивым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другом и Вы сможете заработать миллион!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Поклонник Ваших талантов Карло. </a:t>
            </a:r>
          </a:p>
          <a:p>
            <a:pPr marL="342900" indent="-342900">
              <a:buNone/>
            </a:pPr>
            <a:endParaRPr lang="ru-RU" sz="3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rabicPeriod" startAt="2"/>
            </a:pPr>
            <a:endParaRPr lang="ru-RU" sz="3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3. Милая … ! Поздравляю тебя, дорогая девочка,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с праздником больших и маленьких женщин!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Желаю тебе счастливой и безоблачной жизни,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стать звездой театра и кино. А ещё – сохранить 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дружбу со старыми друзьями – Буратино и Пьеро.</a:t>
            </a:r>
          </a:p>
          <a:p>
            <a:pPr marL="342900" indent="-342900"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Целую тебя. Папа Карло.</a:t>
            </a:r>
          </a:p>
          <a:p>
            <a:pPr marL="342900" indent="-342900">
              <a:buNone/>
            </a:pPr>
            <a:endParaRPr lang="ru-RU" sz="3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(После ответов обращается внимание на то, что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     в поздравительных письмах и открытках местоимение Вы пишется с большой буквы в  знак  уважения к адресату, обращения выделяются  восклицательными знаками.)</a:t>
            </a:r>
            <a:endParaRPr lang="ru-RU" sz="4000" dirty="0" smtClean="0"/>
          </a:p>
          <a:p>
            <a:pPr marL="342900" indent="-342900">
              <a:buNone/>
            </a:pPr>
            <a:endParaRPr lang="ru-RU" sz="3800" dirty="0" smtClean="0"/>
          </a:p>
          <a:p>
            <a:endParaRPr lang="ru-RU" dirty="0"/>
          </a:p>
        </p:txBody>
      </p:sp>
      <p:pic>
        <p:nvPicPr>
          <p:cNvPr id="11266" name="Picture 2" descr="G:\картинки\snap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8265" y="357166"/>
            <a:ext cx="1964329" cy="2479119"/>
          </a:xfrm>
          <a:prstGeom prst="rect">
            <a:avLst/>
          </a:prstGeom>
          <a:noFill/>
        </p:spPr>
      </p:pic>
      <p:pic>
        <p:nvPicPr>
          <p:cNvPr id="11267" name="Picture 3" descr="G:\картинки\tort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260089" cy="1857388"/>
          </a:xfrm>
          <a:prstGeom prst="rect">
            <a:avLst/>
          </a:prstGeom>
          <a:noFill/>
        </p:spPr>
      </p:pic>
      <p:pic>
        <p:nvPicPr>
          <p:cNvPr id="11268" name="Picture 4" descr="G:\картинки\exam_prokofieva_zo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460" y="3857628"/>
            <a:ext cx="186531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14674"/>
            <a:ext cx="7851648" cy="2557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Тема интегрированного урока-игры: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8900" dirty="0" smtClean="0"/>
              <a:t>Сказки и речевой этикет».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-214338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Внеконкурсное задание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52" y="1071546"/>
            <a:ext cx="8229600" cy="5786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-- А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теперь последнее,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внеконкурсное задание.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Оно будет творческого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характера. Представьте,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что каждый из вас – не ученик,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а Красная Шапочка.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Вы приготовили бабушке подарок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ко дню рождения и идёте к ней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 гости, напевая весёлую песенку.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Представили? Так вот, по дороге вы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обдумываете, как будете поздравлять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свою любимую бабушку.</a:t>
            </a:r>
          </a:p>
          <a:p>
            <a:pPr>
              <a:buNone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(пятиклассники составляют поздравления, а первоклассники в это время рисуют поздравительные открытки, так чтобы они понравились Красной Шапочке)</a:t>
            </a:r>
            <a:endParaRPr lang="ru-RU" dirty="0"/>
          </a:p>
        </p:txBody>
      </p:sp>
      <p:pic>
        <p:nvPicPr>
          <p:cNvPr id="12290" name="Picture 2" descr="C:\Documents and Settings\Admin\Мои документы\Мои рисунки\2011-01-20\Image00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934204"/>
            <a:ext cx="3514917" cy="32091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4. Подведение итогов.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Жюри подводит итоги. Зачитывается несколько лучших поздравлений и рассматриваются открытки малышей.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- Итак, сегодня на уроке мы поиграли, вспомнили любимых сказочных героев, учились вежливо общаться друг с другом, узнали значение и правописание слов. А ещё нарисовали прекрасные открытки для бабушки, убедились в том, что можем думать, фантазировать, помогать друг другу в общем деле, а всё это просто необходимо, чтобы стать вежливым человеком, настоящим другом.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Звучит песня «Друг в беде не бросит …»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Цели урока-игры: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150971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Формирование и закрепление навыков внутригрупповой коммуникации с акцентом на позитивные мотивации поведения;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Формирование устойчивой положительной самооценки у младших школьников через внешнюю положительную оценку со стороны старших;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Воспитание посредством правил речевого этикета уважительного отношения к себе и к другим.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Оборудование: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407196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sz="4600" dirty="0" smtClean="0"/>
              <a:t>Доска</a:t>
            </a:r>
          </a:p>
          <a:p>
            <a:pPr marL="457200" indent="-457200">
              <a:buAutoNum type="arabicPeriod"/>
            </a:pPr>
            <a:r>
              <a:rPr lang="ru-RU" sz="4600" dirty="0" smtClean="0"/>
              <a:t>Проектор</a:t>
            </a:r>
          </a:p>
          <a:p>
            <a:pPr marL="457200" indent="-457200">
              <a:buAutoNum type="arabicPeriod"/>
            </a:pPr>
            <a:r>
              <a:rPr lang="ru-RU" sz="4600" dirty="0" smtClean="0"/>
              <a:t>Экран</a:t>
            </a:r>
          </a:p>
          <a:p>
            <a:pPr marL="457200" indent="-457200">
              <a:buAutoNum type="arabicPeriod"/>
            </a:pPr>
            <a:r>
              <a:rPr lang="ru-RU" sz="4600" dirty="0" smtClean="0"/>
              <a:t>ИКТ</a:t>
            </a:r>
          </a:p>
          <a:p>
            <a:pPr marL="457200" indent="-457200">
              <a:buAutoNum type="arabicPeriod"/>
            </a:pPr>
            <a:r>
              <a:rPr lang="ru-RU" sz="4600" dirty="0" smtClean="0"/>
              <a:t>Сигнальные карточки</a:t>
            </a:r>
          </a:p>
          <a:p>
            <a:pPr marL="457200" indent="-457200">
              <a:buAutoNum type="arabicPeriod"/>
            </a:pPr>
            <a:r>
              <a:rPr lang="ru-RU" sz="4600" dirty="0" smtClean="0"/>
              <a:t>Альбомные листы, карандаши</a:t>
            </a:r>
          </a:p>
          <a:p>
            <a:pPr marL="457200" indent="-4572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52428"/>
            <a:ext cx="7772400" cy="1362456"/>
          </a:xfrm>
        </p:spPr>
        <p:txBody>
          <a:bodyPr/>
          <a:lstStyle/>
          <a:p>
            <a:pPr algn="ctr"/>
            <a:r>
              <a:rPr lang="ru-RU" sz="11500" dirty="0" smtClean="0"/>
              <a:t>Ход </a:t>
            </a:r>
            <a:br>
              <a:rPr lang="ru-RU" sz="11500" dirty="0" smtClean="0"/>
            </a:br>
            <a:r>
              <a:rPr lang="ru-RU" sz="11500" dirty="0" smtClean="0"/>
              <a:t>урока-игры:</a:t>
            </a:r>
            <a:endParaRPr lang="ru-RU" sz="11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1. Сообщение темы урока, выяснение содержания термина «тема», сообщение в доступной форме целей урока.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7149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Тема –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это предмет, основное содержание повествования, изображения, разговора, беседы, то есть это то, о чём или о ком говорится.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-- Урок наш будет происходить в форме соревнования разновозрастных команд, в каждой из которых поровну первоклассников и пятиклассников. Представляем участникам капитанов (5 класс) и юнг (1 класс).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2. Знакомство с правилами речевого этикета.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900" b="1" i="1" dirty="0" smtClean="0">
                <a:solidFill>
                  <a:srgbClr val="FF0000"/>
                </a:solidFill>
              </a:rPr>
              <a:t>ЭТИКЕТ -   </a:t>
            </a:r>
          </a:p>
          <a:p>
            <a:pPr algn="ctr">
              <a:buNone/>
            </a:pPr>
            <a:r>
              <a:rPr lang="ru-RU" sz="5900" b="1" i="1" dirty="0" smtClean="0">
                <a:solidFill>
                  <a:schemeClr val="accent3">
                    <a:lumMod val="75000"/>
                  </a:schemeClr>
                </a:solidFill>
              </a:rPr>
              <a:t>установленный порядок поведения, форм обхождения.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- В наш словарный запас входит новое слово из темы урока, постарайтесь запомнить, как оно пишется и что обозначает. Повторим вслух по слогам. Итак, самая главная задача нашего необычного праздничного урока – научиться по-доброму относиться друг к другу. И пусть эпиграфом к нему станут слова: </a:t>
            </a:r>
          </a:p>
          <a:p>
            <a:pPr>
              <a:buFontTx/>
              <a:buChar char="-"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Команда первоклассников:</a:t>
            </a:r>
          </a:p>
          <a:p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Если кто-то загрустит,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Ты его не оставляй,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Добрым словом, добрым делом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Утешай и помогай!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Команда пятиклассников: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Среди невезенья иного,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Среди невесёлого дня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Скажите мне доброе слово,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И слово утешит меня.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Прослушивание песни Булата Окуджавы «Давайте восклицать…»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i="1" dirty="0" smtClean="0"/>
              <a:t>3. Соревнование команд. </a:t>
            </a:r>
            <a:endParaRPr lang="ru-RU" dirty="0"/>
          </a:p>
        </p:txBody>
      </p:sp>
      <p:pic>
        <p:nvPicPr>
          <p:cNvPr id="1026" name="Picture 2" descr="G:\картинки\1247147057_ko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786478" cy="513229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1</a:t>
            </a:r>
            <a:r>
              <a:rPr lang="ru-RU" sz="53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конкурс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 Давайте говорить друг другу комплименты…»</a:t>
            </a:r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68772"/>
            <a:ext cx="8229600" cy="53892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(выясняется значения слова «комплимент».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-- Ребята, вам приятно слышать, когда вас                          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за что-нибудь хвалят? А сами вы умеете                                 о                                  говорить людям приветливые и добрые                                                   о                                 слова? Вот сейчас и попробуем это сделать.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Представьте, что мы сейчас в сказочной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стране и участвуем в конкурсе похвал.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Жюри состоит из сказочных героев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(представляем членов жюри в масках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Кащея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, Бабы Яги, Золушки).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Наверное, не все они вам нравятся, но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ваша задача – выбрать из предлагаемых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комплиментов для каждого из них такой,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чтобы сказать ему (ей) приятные, но в то же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время правдивые слова. Отвечать будете все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вместе при помощи карточек с цифрами: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1 –для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Кащея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, 2 – для Бабы Яги, 3 – для Золушки.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Карточку со знаком «-» используйте, если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комплимент не подходит никому.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G:\картинки\baba_yag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958680"/>
            <a:ext cx="3100366" cy="48993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</TotalTime>
  <Words>1842</Words>
  <Application>Microsoft Office PowerPoint</Application>
  <PresentationFormat>Экран (4:3)</PresentationFormat>
  <Paragraphs>233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Интегрированный  урок-игра по литературе.   1 и 5 класс.</vt:lpstr>
      <vt:lpstr>Тема интегрированного урока-игры:   «Сказки и речевой этикет».</vt:lpstr>
      <vt:lpstr>Цели урока-игры:</vt:lpstr>
      <vt:lpstr>Оборудование: </vt:lpstr>
      <vt:lpstr>Ход  урока-игры:</vt:lpstr>
      <vt:lpstr>1. Сообщение темы урока, выяснение содержания термина «тема», сообщение в доступной форме целей урока. </vt:lpstr>
      <vt:lpstr>2. Знакомство с правилами речевого этикета.</vt:lpstr>
      <vt:lpstr>3. Соревнование команд. </vt:lpstr>
      <vt:lpstr>1 конкурс  « Давайте говорить друг другу комплименты…» </vt:lpstr>
      <vt:lpstr>               Вопросы:</vt:lpstr>
      <vt:lpstr>2 конкурс «Вежливая критика»</vt:lpstr>
      <vt:lpstr>Высказывания:</vt:lpstr>
      <vt:lpstr>Вежливые реплики:</vt:lpstr>
      <vt:lpstr>3 конкурс «Утешители»</vt:lpstr>
      <vt:lpstr>Пословицы:</vt:lpstr>
      <vt:lpstr>4 конкурс «Юнги, вперёд!»</vt:lpstr>
      <vt:lpstr>5 конкурс «Капитанский»</vt:lpstr>
      <vt:lpstr>6 конкурс «Поздравления»</vt:lpstr>
      <vt:lpstr>Слайд 19</vt:lpstr>
      <vt:lpstr>Внеконкурсное задание</vt:lpstr>
      <vt:lpstr>4. Подведение итогов.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 урок-игра по литературе.   5 класс.</dc:title>
  <dc:creator>Admin</dc:creator>
  <cp:lastModifiedBy>Admin</cp:lastModifiedBy>
  <cp:revision>58</cp:revision>
  <dcterms:created xsi:type="dcterms:W3CDTF">2011-01-14T07:49:15Z</dcterms:created>
  <dcterms:modified xsi:type="dcterms:W3CDTF">2011-01-21T08:42:44Z</dcterms:modified>
</cp:coreProperties>
</file>