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2" r:id="rId2"/>
    <p:sldId id="256" r:id="rId3"/>
    <p:sldId id="263" r:id="rId4"/>
    <p:sldId id="258" r:id="rId5"/>
    <p:sldId id="262" r:id="rId6"/>
    <p:sldId id="260" r:id="rId7"/>
    <p:sldId id="261" r:id="rId8"/>
    <p:sldId id="264" r:id="rId9"/>
    <p:sldId id="265" r:id="rId10"/>
    <p:sldId id="266" r:id="rId11"/>
    <p:sldId id="267" r:id="rId12"/>
    <p:sldId id="276" r:id="rId13"/>
    <p:sldId id="277" r:id="rId14"/>
    <p:sldId id="278" r:id="rId15"/>
    <p:sldId id="279" r:id="rId16"/>
    <p:sldId id="268" r:id="rId17"/>
    <p:sldId id="280" r:id="rId18"/>
    <p:sldId id="281" r:id="rId19"/>
    <p:sldId id="269" r:id="rId20"/>
    <p:sldId id="270" r:id="rId21"/>
    <p:sldId id="271" r:id="rId22"/>
    <p:sldId id="272" r:id="rId23"/>
    <p:sldId id="275" r:id="rId24"/>
    <p:sldId id="273" r:id="rId25"/>
    <p:sldId id="27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2907-E82C-4E7C-92CF-38637761DB7F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957C-02A0-4742-8230-4C5160F2A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0FCE-F7B6-4D9F-824D-E25E01052894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19D6-C9D5-450B-8446-C7CEDF50D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3A63-0887-4903-BA57-06FE3A15A2AE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BAC39-6953-460D-A64F-53D1B5B35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0DC1-F01D-4982-BD45-3E2F8BD41FBE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AE48-70E8-4823-8F7A-50DC287D6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A989-65E9-43ED-8604-722FDDCAFF37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25C00-9955-427B-ADDD-98F1F63E4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488C-1B8C-4BE3-B3D4-753527FDDE7F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D6F1-1175-4901-B424-90ACCA14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08DC-47A6-4CF0-B444-D9BF3F2612C7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BBEF-0362-40B5-BD41-E787B62D9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63DE-4768-4A73-A96A-17EBF04C1E9F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7713-E234-461F-AAE9-64AB95FF4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B094A-FAFC-43FD-9F15-8867C7104420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CB11-F27B-478C-ACFB-97EA43F67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509D-B700-4684-B8B9-043FC85157E8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53CE6-FF59-443E-8551-FB6261E4B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06F0-5E3B-4842-B1A0-F3E294E081A7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2C20-77C9-4829-838A-EE7450B75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A08D79-15EA-4F4C-A631-2650C5D81E44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C0E59E-1A3B-42D1-99F7-ED0402A67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6" r:id="rId5"/>
    <p:sldLayoutId id="2147483741" r:id="rId6"/>
    <p:sldLayoutId id="2147483740" r:id="rId7"/>
    <p:sldLayoutId id="2147483747" r:id="rId8"/>
    <p:sldLayoutId id="2147483748" r:id="rId9"/>
    <p:sldLayoutId id="2147483739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357188"/>
            <a:ext cx="8001000" cy="928687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МОУ Среднедевятовская СОШ</a:t>
            </a:r>
          </a:p>
          <a:p>
            <a:pPr algn="ctr"/>
            <a:r>
              <a:rPr lang="ru-RU" smtClean="0">
                <a:solidFill>
                  <a:srgbClr val="FF0000"/>
                </a:solidFill>
              </a:rPr>
              <a:t>Лаишевского муниципального района</a:t>
            </a:r>
          </a:p>
          <a:p>
            <a:pPr algn="ctr"/>
            <a:r>
              <a:rPr lang="ru-RU" smtClean="0">
                <a:solidFill>
                  <a:srgbClr val="FF0000"/>
                </a:solidFill>
              </a:rPr>
              <a:t>Республики Татарстан</a:t>
            </a:r>
          </a:p>
        </p:txBody>
      </p:sp>
      <p:pic>
        <p:nvPicPr>
          <p:cNvPr id="13314" name="Picture 2" descr="F:\грибы\несъедоб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863" y="1947863"/>
            <a:ext cx="4486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285875" y="5143500"/>
            <a:ext cx="65008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Урок по курсу ОКРУЖАЮЩИЙ МИР</a:t>
            </a:r>
          </a:p>
          <a:p>
            <a:pPr algn="ctr"/>
            <a:r>
              <a:rPr lang="ru-RU">
                <a:solidFill>
                  <a:srgbClr val="FFFF00"/>
                </a:solidFill>
              </a:rPr>
              <a:t>Тема урока «С лукошком за грибами»</a:t>
            </a:r>
          </a:p>
          <a:p>
            <a:pPr algn="ctr"/>
            <a:r>
              <a:rPr lang="ru-RU">
                <a:solidFill>
                  <a:srgbClr val="FFFF00"/>
                </a:solidFill>
              </a:rPr>
              <a:t>1 класс УМК «Перспективная начальная школа»</a:t>
            </a:r>
          </a:p>
          <a:p>
            <a:pPr algn="ctr"/>
            <a:r>
              <a:rPr lang="ru-RU">
                <a:solidFill>
                  <a:srgbClr val="FFFF00"/>
                </a:solidFill>
              </a:rPr>
              <a:t>Учитель первой квалификационной категории</a:t>
            </a:r>
          </a:p>
          <a:p>
            <a:pPr algn="ctr"/>
            <a:r>
              <a:rPr lang="ru-RU">
                <a:solidFill>
                  <a:srgbClr val="FFFF00"/>
                </a:solidFill>
              </a:rPr>
              <a:t>Горбунова Лидия Степановна.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грибы\syroezhki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643313"/>
            <a:ext cx="4500562" cy="3571875"/>
          </a:xfrm>
        </p:spPr>
      </p:pic>
      <p:pic>
        <p:nvPicPr>
          <p:cNvPr id="22530" name="Picture 3" descr="F:\грибы\syroezhki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4857750" y="428625"/>
            <a:ext cx="4286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Сырыми есть нельзя.</a:t>
            </a:r>
          </a:p>
          <a:p>
            <a:r>
              <a:rPr lang="ru-RU" sz="3600">
                <a:solidFill>
                  <a:srgbClr val="FF0000"/>
                </a:solidFill>
              </a:rPr>
              <a:t>Их солят, жарят, варят из них суп. 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0" y="4000500"/>
            <a:ext cx="53578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</a:rPr>
              <a:t>Растут в сырых местах.</a:t>
            </a:r>
          </a:p>
          <a:p>
            <a:r>
              <a:rPr lang="ru-RU" sz="3200">
                <a:solidFill>
                  <a:srgbClr val="FFFF00"/>
                </a:solidFill>
              </a:rPr>
              <a:t>Разноцветные шляпки:</a:t>
            </a:r>
          </a:p>
          <a:p>
            <a:r>
              <a:rPr lang="ru-RU" sz="3200">
                <a:solidFill>
                  <a:srgbClr val="FFFF00"/>
                </a:solidFill>
              </a:rPr>
              <a:t>красные, желтые, </a:t>
            </a:r>
          </a:p>
          <a:p>
            <a:r>
              <a:rPr lang="ru-RU" sz="3200">
                <a:solidFill>
                  <a:srgbClr val="FFFF00"/>
                </a:solidFill>
              </a:rPr>
              <a:t>малиновые,</a:t>
            </a:r>
          </a:p>
          <a:p>
            <a:r>
              <a:rPr lang="ru-RU" sz="3200">
                <a:solidFill>
                  <a:srgbClr val="FFFF00"/>
                </a:solidFill>
              </a:rPr>
              <a:t>зеленые, коричневые.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467600" cy="11430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FF00"/>
                </a:solidFill>
              </a:rPr>
              <a:t>Съедобные грибы.</a:t>
            </a:r>
          </a:p>
        </p:txBody>
      </p:sp>
      <p:pic>
        <p:nvPicPr>
          <p:cNvPr id="23554" name="Picture 2" descr="F:\грибы\0022-059-Lisich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00188"/>
            <a:ext cx="9144000" cy="5357812"/>
          </a:xfrm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6357938" y="5857875"/>
            <a:ext cx="2500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лисички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грибы\0027-069-Gruz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3429000" y="357188"/>
            <a:ext cx="2628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груздь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:\грибы\0018-051-SHampinon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14313" y="857250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дождевик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грибы\опя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 flipH="1">
            <a:off x="7215188" y="857250"/>
            <a:ext cx="1714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опята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:\грибы\подберезов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0"/>
            <a:ext cx="6929438" cy="6858000"/>
          </a:xfrm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571750" y="6000750"/>
            <a:ext cx="5572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подберезовик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0" y="274638"/>
            <a:ext cx="37147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Несъедобные грибы.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4" name="Picture 2" descr="F:\грибы\0013-036-Pogan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429250" cy="3643313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4286250" y="5715000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00"/>
                </a:solidFill>
              </a:rPr>
              <a:t>поганки</a:t>
            </a:r>
          </a:p>
        </p:txBody>
      </p:sp>
      <p:pic>
        <p:nvPicPr>
          <p:cNvPr id="28676" name="Picture 3" descr="F:\грибы\pogank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857625"/>
            <a:ext cx="47863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F:\грибы\poganki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5"/>
            <a:ext cx="42148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6143625" y="2428875"/>
            <a:ext cx="2714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FF00"/>
                </a:solidFill>
              </a:rPr>
              <a:t>поганки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:\грибы\м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3071813" y="5857875"/>
            <a:ext cx="4143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FF00"/>
                </a:solidFill>
              </a:rPr>
              <a:t>мухомор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:\грибы\ложные опя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2143125" y="285750"/>
            <a:ext cx="6357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FF00"/>
                </a:solidFill>
              </a:rPr>
              <a:t>ложные опята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:\грибы\грибной натюрморт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929313"/>
          </a:xfrm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1143000" y="5929313"/>
            <a:ext cx="787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</a:rPr>
              <a:t>Правила сбора грибов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грибы\с лукошком за гриб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714375" y="3357563"/>
            <a:ext cx="79295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00B050"/>
                </a:solidFill>
              </a:rPr>
              <a:t>С лукошком за грибами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9515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smtClean="0">
                <a:solidFill>
                  <a:srgbClr val="FFFF00"/>
                </a:solidFill>
              </a:rPr>
              <a:t>Нельзя грибы вырывать из грибницы, их срезают ножом у основания ножки или шляпки.</a:t>
            </a:r>
          </a:p>
          <a:p>
            <a:pPr>
              <a:buFont typeface="Wingdings" pitchFamily="2" charset="2"/>
              <a:buChar char="Ø"/>
            </a:pPr>
            <a:r>
              <a:rPr lang="ru-RU" sz="3600" smtClean="0">
                <a:solidFill>
                  <a:srgbClr val="FFFF00"/>
                </a:solidFill>
              </a:rPr>
              <a:t>Старые перезрелые грибы не собирают, но и не сбивают ногами.</a:t>
            </a:r>
          </a:p>
          <a:p>
            <a:pPr>
              <a:buFont typeface="Wingdings" pitchFamily="2" charset="2"/>
              <a:buChar char="Ø"/>
            </a:pPr>
            <a:r>
              <a:rPr lang="ru-RU" sz="3600" smtClean="0">
                <a:solidFill>
                  <a:srgbClr val="FFFF00"/>
                </a:solidFill>
              </a:rPr>
              <a:t>Не надо вырывать из земли молодые, крошечные грибы, они еще должны подрасти.</a:t>
            </a:r>
          </a:p>
          <a:p>
            <a:pPr>
              <a:buFont typeface="Wingdings" pitchFamily="2" charset="2"/>
              <a:buChar char="Ø"/>
            </a:pPr>
            <a:r>
              <a:rPr lang="ru-RU" sz="3600" smtClean="0">
                <a:solidFill>
                  <a:srgbClr val="FFFF00"/>
                </a:solidFill>
              </a:rPr>
              <a:t>Собирать следует только хорошо известные съедобные грибы.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:\грибы\осенний лес Юлин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2000250" y="5929313"/>
            <a:ext cx="5000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FF00"/>
                </a:solidFill>
              </a:rPr>
              <a:t>Польза грибов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Игра </a:t>
            </a:r>
            <a:r>
              <a:rPr lang="ru-RU" dirty="0" smtClean="0">
                <a:solidFill>
                  <a:srgbClr val="FFFF00"/>
                </a:solidFill>
              </a:rPr>
              <a:t>«Кто больше наберет грибов»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4818" name="Picture 2" descr="F:\грибы\ggrib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857375"/>
            <a:ext cx="7143750" cy="478631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:\грибы\P10704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14313" y="0"/>
            <a:ext cx="9358313" cy="6858000"/>
          </a:xfrm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5286375"/>
            <a:ext cx="7467600" cy="1571625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FF0000"/>
                </a:solidFill>
              </a:rPr>
              <a:t>Понравилось ли вам быть на поляне, где много грибов?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1285875" y="3857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Как работали на уроке?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642938" y="1500188"/>
            <a:ext cx="7215187" cy="45259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z="9600" smtClean="0">
                <a:solidFill>
                  <a:srgbClr val="FFFF00"/>
                </a:solidFill>
              </a:rPr>
              <a:t>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85938" y="4286250"/>
            <a:ext cx="1214437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714500" y="2714625"/>
            <a:ext cx="114300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14500" y="3857625"/>
            <a:ext cx="1285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TextBox 29"/>
          <p:cNvSpPr txBox="1">
            <a:spLocks noChangeArrowheads="1"/>
          </p:cNvSpPr>
          <p:nvPr/>
        </p:nvSpPr>
        <p:spPr bwMode="auto">
          <a:xfrm>
            <a:off x="2928938" y="2286000"/>
            <a:ext cx="1374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00"/>
                </a:solidFill>
              </a:rPr>
              <a:t>знаю</a:t>
            </a:r>
          </a:p>
        </p:txBody>
      </p:sp>
      <p:sp>
        <p:nvSpPr>
          <p:cNvPr id="36871" name="TextBox 31"/>
          <p:cNvSpPr txBox="1">
            <a:spLocks noChangeArrowheads="1"/>
          </p:cNvSpPr>
          <p:nvPr/>
        </p:nvSpPr>
        <p:spPr bwMode="auto">
          <a:xfrm>
            <a:off x="3071813" y="3500438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00"/>
                </a:solidFill>
              </a:rPr>
              <a:t>умею</a:t>
            </a:r>
          </a:p>
        </p:txBody>
      </p:sp>
      <p:sp>
        <p:nvSpPr>
          <p:cNvPr id="36872" name="TextBox 32"/>
          <p:cNvSpPr txBox="1">
            <a:spLocks noChangeArrowheads="1"/>
          </p:cNvSpPr>
          <p:nvPr/>
        </p:nvSpPr>
        <p:spPr bwMode="auto">
          <a:xfrm>
            <a:off x="3214688" y="4714875"/>
            <a:ext cx="5214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00"/>
                </a:solidFill>
              </a:rPr>
              <a:t>смогу научить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:\грибы\осенний 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7890" name="TextBox 4"/>
          <p:cNvSpPr txBox="1">
            <a:spLocks noChangeArrowheads="1"/>
          </p:cNvSpPr>
          <p:nvPr/>
        </p:nvSpPr>
        <p:spPr bwMode="auto">
          <a:xfrm flipH="1">
            <a:off x="1357313" y="4357688"/>
            <a:ext cx="6715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</a:rPr>
              <a:t>Молодцы!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868363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Гриб -  это не растение</a:t>
            </a:r>
          </a:p>
        </p:txBody>
      </p:sp>
      <p:pic>
        <p:nvPicPr>
          <p:cNvPr id="15362" name="Picture 2" descr="F:\грибы\Bankoboev.Ru_lukoshko_s_grib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3163" y="1600200"/>
            <a:ext cx="6035675" cy="452596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63" y="214313"/>
            <a:ext cx="6472237" cy="654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Строение гриба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F:\грибы\строение гриб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143000"/>
            <a:ext cx="4714875" cy="5715000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857500" y="2000250"/>
            <a:ext cx="156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шляпка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143375" y="285750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споры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286250" y="492918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ножка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000500" y="592931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грибница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грибы\logo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0"/>
            <a:ext cx="7000875" cy="6858000"/>
          </a:xfrm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0" y="571500"/>
            <a:ext cx="21431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</a:rPr>
              <a:t>Незрелая мякоть</a:t>
            </a:r>
          </a:p>
          <a:p>
            <a:r>
              <a:rPr lang="ru-RU" sz="2800">
                <a:solidFill>
                  <a:srgbClr val="FFFF00"/>
                </a:solidFill>
              </a:rPr>
              <a:t>съедобного гриба</a:t>
            </a:r>
          </a:p>
          <a:p>
            <a:r>
              <a:rPr lang="ru-RU" sz="2800">
                <a:solidFill>
                  <a:srgbClr val="FFFF00"/>
                </a:solidFill>
              </a:rPr>
              <a:t>заменяла пластырь.</a:t>
            </a:r>
          </a:p>
          <a:p>
            <a:endParaRPr lang="ru-RU" sz="2800">
              <a:solidFill>
                <a:srgbClr val="FFFF00"/>
              </a:solidFill>
            </a:endParaRPr>
          </a:p>
          <a:p>
            <a:r>
              <a:rPr lang="ru-RU" sz="2800">
                <a:solidFill>
                  <a:srgbClr val="FFFF00"/>
                </a:solidFill>
              </a:rPr>
              <a:t>Вытяжку из белого гриба применяли при обмороже-</a:t>
            </a:r>
          </a:p>
          <a:p>
            <a:r>
              <a:rPr lang="ru-RU" sz="2800">
                <a:solidFill>
                  <a:srgbClr val="FFFF00"/>
                </a:solidFill>
              </a:rPr>
              <a:t>ниях.</a:t>
            </a:r>
          </a:p>
          <a:p>
            <a:endParaRPr lang="ru-RU" sz="28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642461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Царь грибов – белый гриб -     боровик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3" descr="F:\грибы\белый гри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714500"/>
            <a:ext cx="5072063" cy="4143375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F:\грибы\podosinovi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4786313" y="642938"/>
            <a:ext cx="41433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00"/>
                </a:solidFill>
              </a:rPr>
              <a:t>Подосиновик – растет под осиной.</a:t>
            </a:r>
          </a:p>
          <a:p>
            <a:endParaRPr lang="ru-RU"/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428625" y="3786188"/>
            <a:ext cx="36433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</a:rPr>
              <a:t>Крепкая ножка.</a:t>
            </a:r>
          </a:p>
          <a:p>
            <a:r>
              <a:rPr lang="ru-RU" sz="3200">
                <a:solidFill>
                  <a:srgbClr val="FFFF00"/>
                </a:solidFill>
              </a:rPr>
              <a:t>Шляпка красно –</a:t>
            </a:r>
          </a:p>
          <a:p>
            <a:r>
              <a:rPr lang="ru-RU" sz="3200">
                <a:solidFill>
                  <a:srgbClr val="FFFF00"/>
                </a:solidFill>
              </a:rPr>
              <a:t>оранжевая. Оттого и зовут его</a:t>
            </a:r>
          </a:p>
          <a:p>
            <a:r>
              <a:rPr lang="ru-RU" sz="3200">
                <a:solidFill>
                  <a:srgbClr val="FFFF00"/>
                </a:solidFill>
              </a:rPr>
              <a:t>красноголовиком.</a:t>
            </a:r>
          </a:p>
        </p:txBody>
      </p:sp>
      <p:pic>
        <p:nvPicPr>
          <p:cNvPr id="19460" name="Picture 2" descr="F:\грибы\podberezovik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500438"/>
            <a:ext cx="4500562" cy="3357562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грибы\подб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5" y="0"/>
            <a:ext cx="5000625" cy="6858000"/>
          </a:xfrm>
        </p:spPr>
      </p:pic>
      <p:pic>
        <p:nvPicPr>
          <p:cNvPr id="20482" name="Picture 4" descr="F:\грибы\0023-061-Podberezov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071938"/>
            <a:ext cx="3000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85750" y="714375"/>
            <a:ext cx="3714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</a:rPr>
              <a:t>Подберезовик– </a:t>
            </a:r>
          </a:p>
          <a:p>
            <a:r>
              <a:rPr lang="ru-RU" sz="3600">
                <a:solidFill>
                  <a:srgbClr val="FFFF00"/>
                </a:solidFill>
              </a:rPr>
              <a:t>растет под березой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грибы\syroezhki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785813" y="4643438"/>
            <a:ext cx="6143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FF00"/>
                </a:solidFill>
              </a:rPr>
              <a:t>Разноцветные сестрички - </a:t>
            </a:r>
            <a:r>
              <a:rPr lang="ru-RU" sz="4800">
                <a:solidFill>
                  <a:srgbClr val="FF0000"/>
                </a:solidFill>
              </a:rPr>
              <a:t>сыроежки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420</TotalTime>
  <Words>192</Words>
  <Application>Microsoft Office PowerPoint</Application>
  <PresentationFormat>Экран (4:3)</PresentationFormat>
  <Paragraphs>64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Franklin Gothic Book</vt:lpstr>
      <vt:lpstr>Wingdings 2</vt:lpstr>
      <vt:lpstr>Calibri</vt:lpstr>
      <vt:lpstr>Wingdings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Гриб -  это не растение</vt:lpstr>
      <vt:lpstr>Строение гриба</vt:lpstr>
      <vt:lpstr>Слайд 5</vt:lpstr>
      <vt:lpstr>Царь грибов – белый гриб -     боровик</vt:lpstr>
      <vt:lpstr>Слайд 7</vt:lpstr>
      <vt:lpstr>Слайд 8</vt:lpstr>
      <vt:lpstr>Слайд 9</vt:lpstr>
      <vt:lpstr>Слайд 10</vt:lpstr>
      <vt:lpstr>Съедобные грибы.</vt:lpstr>
      <vt:lpstr>Слайд 12</vt:lpstr>
      <vt:lpstr>Слайд 13</vt:lpstr>
      <vt:lpstr>Слайд 14</vt:lpstr>
      <vt:lpstr>Слайд 15</vt:lpstr>
      <vt:lpstr>Несъедобные грибы.</vt:lpstr>
      <vt:lpstr>Слайд 17</vt:lpstr>
      <vt:lpstr>Слайд 18</vt:lpstr>
      <vt:lpstr>Слайд 19</vt:lpstr>
      <vt:lpstr>Слайд 20</vt:lpstr>
      <vt:lpstr>Слайд 21</vt:lpstr>
      <vt:lpstr>Игра «Кто больше наберет грибов»</vt:lpstr>
      <vt:lpstr>Понравилось ли вам быть на поляне, где много грибов?</vt:lpstr>
      <vt:lpstr>Как работали на уроке?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 Степановна</dc:creator>
  <cp:lastModifiedBy>User</cp:lastModifiedBy>
  <cp:revision>63</cp:revision>
  <dcterms:created xsi:type="dcterms:W3CDTF">2011-01-25T05:08:27Z</dcterms:created>
  <dcterms:modified xsi:type="dcterms:W3CDTF">2011-05-05T22:11:40Z</dcterms:modified>
</cp:coreProperties>
</file>