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9" r:id="rId3"/>
    <p:sldId id="262" r:id="rId4"/>
    <p:sldId id="271" r:id="rId5"/>
    <p:sldId id="270" r:id="rId6"/>
    <p:sldId id="267" r:id="rId7"/>
    <p:sldId id="263" r:id="rId8"/>
    <p:sldId id="272" r:id="rId9"/>
    <p:sldId id="258" r:id="rId10"/>
    <p:sldId id="259" r:id="rId11"/>
    <p:sldId id="260" r:id="rId12"/>
    <p:sldId id="261" r:id="rId13"/>
    <p:sldId id="264" r:id="rId14"/>
    <p:sldId id="273" r:id="rId15"/>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2B2B2"/>
    <a:srgbClr val="5F5F5F"/>
    <a:srgbClr val="DDDDDD"/>
    <a:srgbClr val="FEFEFE"/>
    <a:srgbClr val="FF9933"/>
    <a:srgbClr val="FFFF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78" autoAdjust="0"/>
    <p:restoredTop sz="94647" autoAdjust="0"/>
  </p:normalViewPr>
  <p:slideViewPr>
    <p:cSldViewPr>
      <p:cViewPr varScale="1">
        <p:scale>
          <a:sx n="65" d="100"/>
          <a:sy n="65" d="100"/>
        </p:scale>
        <p:origin x="-45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pPr>
              <a:defRPr/>
            </a:pPr>
            <a:endParaRPr lang="en-US"/>
          </a:p>
        </p:txBody>
      </p:sp>
      <p:sp>
        <p:nvSpPr>
          <p:cNvPr id="16" name="Номер слайда 15"/>
          <p:cNvSpPr>
            <a:spLocks noGrp="1"/>
          </p:cNvSpPr>
          <p:nvPr>
            <p:ph type="sldNum" sz="quarter" idx="11"/>
          </p:nvPr>
        </p:nvSpPr>
        <p:spPr/>
        <p:txBody>
          <a:bodyPr/>
          <a:lstStyle/>
          <a:p>
            <a:fld id="{2BBB5E19-F10A-4C2F-BF6F-11C513378A2E}" type="slidenum">
              <a:rPr kumimoji="0" lang="en-US" smtClean="0"/>
              <a:pPr/>
              <a:t>‹#›</a:t>
            </a:fld>
            <a:endParaRPr kumimoji="0" lang="en-US" dirty="0"/>
          </a:p>
        </p:txBody>
      </p:sp>
      <p:sp>
        <p:nvSpPr>
          <p:cNvPr id="17" name="Нижний колонтитул 16"/>
          <p:cNvSpPr>
            <a:spLocks noGrp="1"/>
          </p:cNvSpPr>
          <p:nvPr>
            <p:ph type="ftr" sz="quarter" idx="12"/>
          </p:nvPr>
        </p:nvSpPr>
        <p:spPr/>
        <p:txBody>
          <a:bodyPr/>
          <a:lstStyle/>
          <a:p>
            <a:endParaRPr kumimoji="0" lang="en-US" dirty="0"/>
          </a:p>
        </p:txBody>
      </p:sp>
      <p:pic>
        <p:nvPicPr>
          <p:cNvPr id="10" name="Picture 412" descr="drop"/>
          <p:cNvPicPr>
            <a:picLocks noChangeAspect="1" noChangeArrowheads="1"/>
          </p:cNvPicPr>
          <p:nvPr userDrawn="1"/>
        </p:nvPicPr>
        <p:blipFill>
          <a:blip r:embed="rId2"/>
          <a:srcRect/>
          <a:stretch>
            <a:fillRect/>
          </a:stretch>
        </p:blipFill>
        <p:spPr bwMode="gray">
          <a:xfrm>
            <a:off x="755650" y="3644900"/>
            <a:ext cx="2771775" cy="2771775"/>
          </a:xfrm>
          <a:prstGeom prst="rect">
            <a:avLst/>
          </a:prstGeom>
          <a:noFill/>
          <a:ln w="9525">
            <a:noFill/>
            <a:miter lim="800000"/>
            <a:headEnd/>
            <a:tailEnd/>
          </a:ln>
        </p:spPr>
      </p:pic>
      <p:pic>
        <p:nvPicPr>
          <p:cNvPr id="11" name="Picture 411" descr="water"/>
          <p:cNvPicPr>
            <a:picLocks noChangeAspect="1" noChangeArrowheads="1"/>
          </p:cNvPicPr>
          <p:nvPr userDrawn="1"/>
        </p:nvPicPr>
        <p:blipFill>
          <a:blip r:embed="rId3"/>
          <a:srcRect l="22409" t="16374" b="27486"/>
          <a:stretch>
            <a:fillRect/>
          </a:stretch>
        </p:blipFill>
        <p:spPr bwMode="gray">
          <a:xfrm>
            <a:off x="755650" y="3933825"/>
            <a:ext cx="2663825" cy="21971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968E64B-BAF3-49DD-9282-9C7C98FEC2E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17DF402-F262-458B-B1E8-0EC6DB948F1E}"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pPr>
              <a:defRPr/>
            </a:pPr>
            <a:endParaRPr lang="en-US"/>
          </a:p>
        </p:txBody>
      </p:sp>
      <p:sp>
        <p:nvSpPr>
          <p:cNvPr id="15" name="Номер слайда 14"/>
          <p:cNvSpPr>
            <a:spLocks noGrp="1"/>
          </p:cNvSpPr>
          <p:nvPr>
            <p:ph type="sldNum" sz="quarter" idx="15"/>
          </p:nvPr>
        </p:nvSpPr>
        <p:spPr/>
        <p:txBody>
          <a:bodyPr/>
          <a:lstStyle>
            <a:lvl1pPr algn="ctr">
              <a:defRPr/>
            </a:lvl1pPr>
          </a:lstStyle>
          <a:p>
            <a:pPr>
              <a:defRPr/>
            </a:pPr>
            <a:fld id="{DDCB8934-3EA9-4B05-8CF1-4AD50985121B}" type="slidenum">
              <a:rPr lang="en-US" smtClean="0"/>
              <a:pPr>
                <a:defRPr/>
              </a:pPr>
              <a:t>‹#›</a:t>
            </a:fld>
            <a:endParaRPr lang="en-US"/>
          </a:p>
        </p:txBody>
      </p:sp>
      <p:sp>
        <p:nvSpPr>
          <p:cNvPr id="16" name="Нижний колонтитул 15"/>
          <p:cNvSpPr>
            <a:spLocks noGrp="1"/>
          </p:cNvSpPr>
          <p:nvPr>
            <p:ph type="ftr" sz="quarter" idx="16"/>
          </p:nvPr>
        </p:nvSpPr>
        <p:spPr/>
        <p:txBody>
          <a:bodyPr/>
          <a:lstStyle/>
          <a:p>
            <a:pPr>
              <a:defRPr/>
            </a:pPr>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70698AB-3928-435F-AB1B-42CA685991BE}" type="slidenum">
              <a:rPr lang="en-US" smtClean="0"/>
              <a:pPr>
                <a:defRPr/>
              </a:pPr>
              <a:t>‹#›</a:t>
            </a:fld>
            <a:endParaRPr lang="en-US"/>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pPr>
              <a:defRPr/>
            </a:pPr>
            <a:endParaRPr lang="en-US"/>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7C7F97B-66CE-41EA-9648-92E0AD3A1929}" type="slidenum">
              <a:rPr lang="en-US" smtClean="0"/>
              <a:pPr>
                <a:defRPr/>
              </a:pPr>
              <a:t>‹#›</a:t>
            </a:fld>
            <a:endParaRPr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E5F9B7AF-84C3-4D4B-A696-7E88B7D65D5D}" type="slidenum">
              <a:rPr lang="en-US" smtClean="0"/>
              <a:pPr>
                <a:defRPr/>
              </a:pPr>
              <a:t>‹#›</a:t>
            </a:fld>
            <a:endParaRPr lang="en-US"/>
          </a:p>
        </p:txBody>
      </p:sp>
      <p:sp>
        <p:nvSpPr>
          <p:cNvPr id="8" name="Нижний колонтитул 7"/>
          <p:cNvSpPr>
            <a:spLocks noGrp="1"/>
          </p:cNvSpPr>
          <p:nvPr>
            <p:ph type="ftr" sz="quarter" idx="11"/>
          </p:nvPr>
        </p:nvSpPr>
        <p:spPr/>
        <p:txBody>
          <a:bodyPr/>
          <a:lstStyle/>
          <a:p>
            <a:pPr>
              <a:defRPr/>
            </a:pPr>
            <a:endParaRPr lang="ru-RU"/>
          </a:p>
        </p:txBody>
      </p:sp>
      <p:sp>
        <p:nvSpPr>
          <p:cNvPr id="7" name="Дата 6"/>
          <p:cNvSpPr>
            <a:spLocks noGrp="1"/>
          </p:cNvSpPr>
          <p:nvPr>
            <p:ph type="dt" sz="half" idx="10"/>
          </p:nvPr>
        </p:nvSpPr>
        <p:spPr/>
        <p:txBody>
          <a:bodyPr/>
          <a:lstStyle/>
          <a:p>
            <a:pPr>
              <a:defRPr/>
            </a:pPr>
            <a:endParaRPr lang="en-US"/>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endParaRPr lang="en-US"/>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51C06A89-8D7D-4D47-86FE-A384E1D54814}" type="slidenum">
              <a:rPr lang="en-US" smtClean="0"/>
              <a:pPr>
                <a:defRPr/>
              </a:pPr>
              <a:t>‹#›</a:t>
            </a:fld>
            <a:endParaRPr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en-US"/>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224F8ED4-710A-49A4-AB80-60CFE5913ED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pPr>
              <a:defRPr/>
            </a:pPr>
            <a:endParaRPr lang="en-US"/>
          </a:p>
        </p:txBody>
      </p:sp>
      <p:sp>
        <p:nvSpPr>
          <p:cNvPr id="9" name="Номер слайда 8"/>
          <p:cNvSpPr>
            <a:spLocks noGrp="1"/>
          </p:cNvSpPr>
          <p:nvPr>
            <p:ph type="sldNum" sz="quarter" idx="15"/>
          </p:nvPr>
        </p:nvSpPr>
        <p:spPr/>
        <p:txBody>
          <a:bodyPr/>
          <a:lstStyle/>
          <a:p>
            <a:pPr>
              <a:defRPr/>
            </a:pPr>
            <a:fld id="{CE95F901-7F96-4BD3-A182-48AE6F12C6FD}" type="slidenum">
              <a:rPr lang="en-US" smtClean="0"/>
              <a:pPr>
                <a:defRPr/>
              </a:pPr>
              <a:t>‹#›</a:t>
            </a:fld>
            <a:endParaRPr lang="en-US"/>
          </a:p>
        </p:txBody>
      </p:sp>
      <p:sp>
        <p:nvSpPr>
          <p:cNvPr id="10" name="Нижний колонтитул 9"/>
          <p:cNvSpPr>
            <a:spLocks noGrp="1"/>
          </p:cNvSpPr>
          <p:nvPr>
            <p:ph type="ftr" sz="quarter" idx="16"/>
          </p:nvPr>
        </p:nvSpPr>
        <p:spPr/>
        <p:txBody>
          <a:body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pPr>
              <a:defRPr/>
            </a:pPr>
            <a:endParaRPr lang="en-US"/>
          </a:p>
        </p:txBody>
      </p:sp>
      <p:sp>
        <p:nvSpPr>
          <p:cNvPr id="9" name="Номер слайда 8"/>
          <p:cNvSpPr>
            <a:spLocks noGrp="1"/>
          </p:cNvSpPr>
          <p:nvPr>
            <p:ph type="sldNum" sz="quarter" idx="11"/>
          </p:nvPr>
        </p:nvSpPr>
        <p:spPr/>
        <p:txBody>
          <a:bodyPr/>
          <a:lstStyle/>
          <a:p>
            <a:pPr>
              <a:defRPr/>
            </a:pPr>
            <a:fld id="{C91757E3-5E3E-4482-9CF6-B1F72ED2677A}" type="slidenum">
              <a:rPr lang="en-US" smtClean="0"/>
              <a:pPr>
                <a:defRPr/>
              </a:pPr>
              <a:t>‹#›</a:t>
            </a:fld>
            <a:endParaRPr lang="en-US"/>
          </a:p>
        </p:txBody>
      </p:sp>
      <p:sp>
        <p:nvSpPr>
          <p:cNvPr id="10" name="Нижний колонтитул 9"/>
          <p:cNvSpPr>
            <a:spLocks noGrp="1"/>
          </p:cNvSpPr>
          <p:nvPr>
            <p:ph type="ftr" sz="quarter" idx="12"/>
          </p:nvPr>
        </p:nvSpPr>
        <p:spPr/>
        <p:txBody>
          <a:body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BE9D8A54-C28B-43EF-A0A6-2465D7A5A3F0}" type="slidenum">
              <a:rPr lang="en-US" smtClean="0"/>
              <a:pPr>
                <a:defRPr/>
              </a:pPr>
              <a:t>‹#›</a:t>
            </a:fld>
            <a:endParaRPr lang="en-US"/>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
        <p:nvSpPr>
          <p:cNvPr id="7" name="AutoShape 215"/>
          <p:cNvSpPr>
            <a:spLocks noChangeArrowheads="1"/>
          </p:cNvSpPr>
          <p:nvPr userDrawn="1"/>
        </p:nvSpPr>
        <p:spPr bwMode="auto">
          <a:xfrm>
            <a:off x="179388" y="115888"/>
            <a:ext cx="8785225" cy="6553200"/>
          </a:xfrm>
          <a:prstGeom prst="roundRect">
            <a:avLst>
              <a:gd name="adj" fmla="val 3986"/>
            </a:avLst>
          </a:prstGeom>
          <a:solidFill>
            <a:schemeClr val="tx2"/>
          </a:solidFill>
          <a:ln w="9525">
            <a:solidFill>
              <a:schemeClr val="tx1"/>
            </a:solidFill>
            <a:round/>
            <a:headEnd/>
            <a:tailEnd/>
          </a:ln>
          <a:effectLst/>
        </p:spPr>
        <p:txBody>
          <a:bodyPr wrap="none" anchor="ctr"/>
          <a:lstStyle/>
          <a:p>
            <a:pPr>
              <a:defRPr/>
            </a:pPr>
            <a:endParaRPr lang="ru-RU"/>
          </a:p>
        </p:txBody>
      </p:sp>
      <p:pic>
        <p:nvPicPr>
          <p:cNvPr id="8" name="Picture 216" descr="water"/>
          <p:cNvPicPr>
            <a:picLocks noChangeAspect="1" noChangeArrowheads="1"/>
          </p:cNvPicPr>
          <p:nvPr userDrawn="1"/>
        </p:nvPicPr>
        <p:blipFill>
          <a:blip r:embed="rId13"/>
          <a:srcRect l="22409" t="16374" b="27486"/>
          <a:stretch>
            <a:fillRect/>
          </a:stretch>
        </p:blipFill>
        <p:spPr bwMode="gray">
          <a:xfrm>
            <a:off x="107950" y="0"/>
            <a:ext cx="1368425" cy="118745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 name="Rectangle 40"/>
          <p:cNvSpPr>
            <a:spLocks noGrp="1" noChangeArrowheads="1"/>
          </p:cNvSpPr>
          <p:nvPr>
            <p:ph type="ctrTitle"/>
          </p:nvPr>
        </p:nvSpPr>
        <p:spPr>
          <a:xfrm>
            <a:off x="714375" y="2071678"/>
            <a:ext cx="7772400" cy="898535"/>
          </a:xfrm>
        </p:spPr>
        <p:txBody>
          <a:bodyPr/>
          <a:lstStyle/>
          <a:p>
            <a:pPr eaLnBrk="1" hangingPunct="1">
              <a:defRPr/>
            </a:pPr>
            <a:r>
              <a:rPr lang="ru-RU" sz="8000" dirty="0" smtClean="0">
                <a:solidFill>
                  <a:schemeClr val="accent2">
                    <a:lumMod val="75000"/>
                  </a:schemeClr>
                </a:solidFill>
              </a:rPr>
              <a:t>История числа </a:t>
            </a:r>
            <a:r>
              <a:rPr lang="ru-RU" sz="8000" i="1" dirty="0" smtClean="0">
                <a:solidFill>
                  <a:schemeClr val="accent2">
                    <a:lumMod val="75000"/>
                  </a:schemeClr>
                </a:solidFill>
                <a:sym typeface="Symbol"/>
              </a:rPr>
              <a:t></a:t>
            </a:r>
            <a:endParaRPr lang="ru-RU" sz="8000" dirty="0" smtClean="0">
              <a:solidFill>
                <a:schemeClr val="accent2">
                  <a:lumMod val="75000"/>
                </a:schemeClr>
              </a:solidFill>
            </a:endParaRPr>
          </a:p>
        </p:txBody>
      </p:sp>
      <p:pic>
        <p:nvPicPr>
          <p:cNvPr id="3" name="Содержимое 3"/>
          <p:cNvPicPr>
            <a:picLocks/>
          </p:cNvPicPr>
          <p:nvPr/>
        </p:nvPicPr>
        <p:blipFill>
          <a:blip r:embed="rId2"/>
          <a:stretch>
            <a:fillRect/>
          </a:stretch>
        </p:blipFill>
        <p:spPr bwMode="auto">
          <a:xfrm>
            <a:off x="3286116" y="3643314"/>
            <a:ext cx="2928958" cy="26432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088"/>
                                        </p:tgtEl>
                                        <p:attrNameLst>
                                          <p:attrName>style.visibility</p:attrName>
                                        </p:attrNameLst>
                                      </p:cBhvr>
                                      <p:to>
                                        <p:strVal val="visible"/>
                                      </p:to>
                                    </p:set>
                                    <p:anim calcmode="lin" valueType="num">
                                      <p:cBhvr>
                                        <p:cTn id="7" dur="1000" fill="hold"/>
                                        <p:tgtEl>
                                          <p:spTgt spid="2088"/>
                                        </p:tgtEl>
                                        <p:attrNameLst>
                                          <p:attrName>ppt_w</p:attrName>
                                        </p:attrNameLst>
                                      </p:cBhvr>
                                      <p:tavLst>
                                        <p:tav tm="0">
                                          <p:val>
                                            <p:fltVal val="0"/>
                                          </p:val>
                                        </p:tav>
                                        <p:tav tm="100000">
                                          <p:val>
                                            <p:strVal val="#ppt_w"/>
                                          </p:val>
                                        </p:tav>
                                      </p:tavLst>
                                    </p:anim>
                                    <p:anim calcmode="lin" valueType="num">
                                      <p:cBhvr>
                                        <p:cTn id="8" dur="1000" fill="hold"/>
                                        <p:tgtEl>
                                          <p:spTgt spid="2088"/>
                                        </p:tgtEl>
                                        <p:attrNameLst>
                                          <p:attrName>ppt_h</p:attrName>
                                        </p:attrNameLst>
                                      </p:cBhvr>
                                      <p:tavLst>
                                        <p:tav tm="0">
                                          <p:val>
                                            <p:fltVal val="0"/>
                                          </p:val>
                                        </p:tav>
                                        <p:tav tm="100000">
                                          <p:val>
                                            <p:strVal val="#ppt_h"/>
                                          </p:val>
                                        </p:tav>
                                      </p:tavLst>
                                    </p:anim>
                                    <p:anim calcmode="lin" valueType="num">
                                      <p:cBhvr>
                                        <p:cTn id="9" dur="1000" fill="hold"/>
                                        <p:tgtEl>
                                          <p:spTgt spid="208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8" y="357188"/>
            <a:ext cx="8229600" cy="4724400"/>
          </a:xfrm>
        </p:spPr>
        <p:txBody>
          <a:bodyPr/>
          <a:lstStyle/>
          <a:p>
            <a:pPr eaLnBrk="1" hangingPunct="1">
              <a:buFont typeface="Arial" charset="0"/>
              <a:buNone/>
            </a:pPr>
            <a:r>
              <a:rPr lang="ru-RU" sz="3600" smtClean="0">
                <a:solidFill>
                  <a:schemeClr val="bg2"/>
                </a:solidFill>
              </a:rPr>
              <a:t>Он же установил памятный знак</a:t>
            </a:r>
            <a:r>
              <a:rPr lang="ru-RU" sz="3600" smtClean="0">
                <a:solidFill>
                  <a:schemeClr val="bg2"/>
                </a:solidFill>
                <a:sym typeface="Symbol" pitchFamily="18" charset="2"/>
              </a:rPr>
              <a:t> </a:t>
            </a:r>
            <a:r>
              <a:rPr lang="ru-RU" sz="3600" smtClean="0">
                <a:solidFill>
                  <a:schemeClr val="bg2"/>
                </a:solidFill>
              </a:rPr>
              <a:t> на одной из высочайших вершин мира - пике Ленина.</a:t>
            </a:r>
          </a:p>
        </p:txBody>
      </p:sp>
      <p:pic>
        <p:nvPicPr>
          <p:cNvPr id="7171" name="Рисунок 4" descr="ris2.jpg (7744 bytes)"/>
          <p:cNvPicPr>
            <a:picLocks noChangeAspect="1" noChangeArrowheads="1"/>
          </p:cNvPicPr>
          <p:nvPr/>
        </p:nvPicPr>
        <p:blipFill>
          <a:blip r:embed="rId2"/>
          <a:srcRect/>
          <a:stretch>
            <a:fillRect/>
          </a:stretch>
        </p:blipFill>
        <p:spPr bwMode="auto">
          <a:xfrm>
            <a:off x="5143500" y="1643063"/>
            <a:ext cx="2571750"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p:cTn id="12" dur="500" fill="hold"/>
                                        <p:tgtEl>
                                          <p:spTgt spid="7171"/>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7171"/>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7171"/>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214313"/>
            <a:ext cx="8229600" cy="4724400"/>
          </a:xfrm>
        </p:spPr>
        <p:txBody>
          <a:bodyPr/>
          <a:lstStyle/>
          <a:p>
            <a:pPr eaLnBrk="1" hangingPunct="1">
              <a:buFont typeface="Arial" charset="0"/>
              <a:buNone/>
            </a:pPr>
            <a:r>
              <a:rPr lang="ru-RU" sz="2800" smtClean="0">
                <a:solidFill>
                  <a:schemeClr val="bg2"/>
                </a:solidFill>
              </a:rPr>
              <a:t>Другой энтузиаст Вернер Лехманн выложил на земле мозаику, цвета плиток в которой соответствуют цифрам числа </a:t>
            </a:r>
            <a:r>
              <a:rPr lang="ru-RU" sz="2800" smtClean="0">
                <a:solidFill>
                  <a:schemeClr val="bg2"/>
                </a:solidFill>
                <a:sym typeface="Symbol" pitchFamily="18" charset="2"/>
              </a:rPr>
              <a:t></a:t>
            </a:r>
            <a:r>
              <a:rPr lang="ru-RU" sz="2800" smtClean="0">
                <a:solidFill>
                  <a:schemeClr val="bg2"/>
                </a:solidFill>
              </a:rPr>
              <a:t>, и гордо на ней восседает. Вот уж кто прочувствовал цифры пи буквально своими руками.</a:t>
            </a:r>
          </a:p>
        </p:txBody>
      </p:sp>
      <p:pic>
        <p:nvPicPr>
          <p:cNvPr id="8196" name="Рисунок 4" descr="ris3.jpg (10945 bytes)"/>
          <p:cNvPicPr>
            <a:picLocks noChangeAspect="1" noChangeArrowheads="1"/>
          </p:cNvPicPr>
          <p:nvPr/>
        </p:nvPicPr>
        <p:blipFill>
          <a:blip r:embed="rId2">
            <a:lum contrast="6000"/>
          </a:blip>
          <a:srcRect/>
          <a:stretch>
            <a:fillRect/>
          </a:stretch>
        </p:blipFill>
        <p:spPr bwMode="auto">
          <a:xfrm>
            <a:off x="2928938" y="2428875"/>
            <a:ext cx="3786187" cy="3500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0" presetClass="entr" presetSubtype="0" decel="100000" fill="hold" nodeType="afterEffect">
                                  <p:stCondLst>
                                    <p:cond delay="0"/>
                                  </p:stCondLst>
                                  <p:childTnLst>
                                    <p:set>
                                      <p:cBhvr>
                                        <p:cTn id="13" dur="1" fill="hold">
                                          <p:stCondLst>
                                            <p:cond delay="0"/>
                                          </p:stCondLst>
                                        </p:cTn>
                                        <p:tgtEl>
                                          <p:spTgt spid="8196"/>
                                        </p:tgtEl>
                                        <p:attrNameLst>
                                          <p:attrName>style.visibility</p:attrName>
                                        </p:attrNameLst>
                                      </p:cBhvr>
                                      <p:to>
                                        <p:strVal val="visible"/>
                                      </p:to>
                                    </p:set>
                                    <p:anim calcmode="lin" valueType="num">
                                      <p:cBhvr>
                                        <p:cTn id="14" dur="1000" fill="hold"/>
                                        <p:tgtEl>
                                          <p:spTgt spid="8196"/>
                                        </p:tgtEl>
                                        <p:attrNameLst>
                                          <p:attrName>ppt_w</p:attrName>
                                        </p:attrNameLst>
                                      </p:cBhvr>
                                      <p:tavLst>
                                        <p:tav tm="0">
                                          <p:val>
                                            <p:strVal val="#ppt_w+.3"/>
                                          </p:val>
                                        </p:tav>
                                        <p:tav tm="100000">
                                          <p:val>
                                            <p:strVal val="#ppt_w"/>
                                          </p:val>
                                        </p:tav>
                                      </p:tavLst>
                                    </p:anim>
                                    <p:anim calcmode="lin" valueType="num">
                                      <p:cBhvr>
                                        <p:cTn id="15" dur="1000" fill="hold"/>
                                        <p:tgtEl>
                                          <p:spTgt spid="8196"/>
                                        </p:tgtEl>
                                        <p:attrNameLst>
                                          <p:attrName>ppt_h</p:attrName>
                                        </p:attrNameLst>
                                      </p:cBhvr>
                                      <p:tavLst>
                                        <p:tav tm="0">
                                          <p:val>
                                            <p:strVal val="#ppt_h"/>
                                          </p:val>
                                        </p:tav>
                                        <p:tav tm="100000">
                                          <p:val>
                                            <p:strVal val="#ppt_h"/>
                                          </p:val>
                                        </p:tav>
                                      </p:tavLst>
                                    </p:anim>
                                    <p:animEffect transition="in" filter="fade">
                                      <p:cBhvr>
                                        <p:cTn id="16"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63" y="500063"/>
            <a:ext cx="8229600" cy="4724400"/>
          </a:xfrm>
        </p:spPr>
        <p:txBody>
          <a:bodyPr/>
          <a:lstStyle/>
          <a:p>
            <a:pPr eaLnBrk="1" hangingPunct="1">
              <a:buFont typeface="Arial" charset="0"/>
              <a:buNone/>
            </a:pPr>
            <a:r>
              <a:rPr lang="ru-RU" smtClean="0">
                <a:solidFill>
                  <a:schemeClr val="bg2"/>
                </a:solidFill>
              </a:rPr>
              <a:t>Сама природа постоянно напоминает нам о числе </a:t>
            </a:r>
            <a:r>
              <a:rPr lang="ru-RU" smtClean="0">
                <a:solidFill>
                  <a:schemeClr val="bg2"/>
                </a:solidFill>
                <a:sym typeface="Symbol" pitchFamily="18" charset="2"/>
              </a:rPr>
              <a:t></a:t>
            </a:r>
            <a:endParaRPr lang="ru-RU" smtClean="0">
              <a:solidFill>
                <a:schemeClr val="bg2"/>
              </a:solidFill>
            </a:endParaRPr>
          </a:p>
          <a:p>
            <a:pPr eaLnBrk="1" hangingPunct="1"/>
            <a:endParaRPr lang="ru-RU" smtClean="0"/>
          </a:p>
        </p:txBody>
      </p:sp>
      <p:pic>
        <p:nvPicPr>
          <p:cNvPr id="4" name="Рисунок 3" descr="Ris8.jpg (11204 bytes)"/>
          <p:cNvPicPr>
            <a:picLocks noChangeAspect="1" noChangeArrowheads="1"/>
          </p:cNvPicPr>
          <p:nvPr/>
        </p:nvPicPr>
        <p:blipFill>
          <a:blip r:embed="rId2"/>
          <a:srcRect/>
          <a:stretch>
            <a:fillRect/>
          </a:stretch>
        </p:blipFill>
        <p:spPr bwMode="auto">
          <a:xfrm>
            <a:off x="500063" y="1643063"/>
            <a:ext cx="3286125" cy="4071937"/>
          </a:xfrm>
          <a:prstGeom prst="rect">
            <a:avLst/>
          </a:prstGeom>
          <a:noFill/>
          <a:ln w="9525">
            <a:noFill/>
            <a:miter lim="800000"/>
            <a:headEnd/>
            <a:tailEnd/>
          </a:ln>
        </p:spPr>
      </p:pic>
      <p:pic>
        <p:nvPicPr>
          <p:cNvPr id="5" name="Рисунок 4" descr="Ris10.jpg (9436 bytes)"/>
          <p:cNvPicPr>
            <a:picLocks noChangeAspect="1" noChangeArrowheads="1"/>
          </p:cNvPicPr>
          <p:nvPr/>
        </p:nvPicPr>
        <p:blipFill>
          <a:blip r:embed="rId3"/>
          <a:srcRect/>
          <a:stretch>
            <a:fillRect/>
          </a:stretch>
        </p:blipFill>
        <p:spPr bwMode="auto">
          <a:xfrm>
            <a:off x="4000500" y="1571625"/>
            <a:ext cx="4762500" cy="4143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357188" y="428625"/>
            <a:ext cx="8429625" cy="1323975"/>
          </a:xfrm>
          <a:prstGeom prst="rect">
            <a:avLst/>
          </a:prstGeom>
          <a:noFill/>
          <a:ln w="9525">
            <a:noFill/>
            <a:miter lim="800000"/>
            <a:headEnd/>
            <a:tailEnd/>
          </a:ln>
        </p:spPr>
        <p:txBody>
          <a:bodyPr>
            <a:spAutoFit/>
          </a:bodyPr>
          <a:lstStyle/>
          <a:p>
            <a:r>
              <a:rPr lang="ru-RU" sz="4000" dirty="0">
                <a:solidFill>
                  <a:schemeClr val="bg1"/>
                </a:solidFill>
              </a:rPr>
              <a:t>Кстати, число </a:t>
            </a:r>
            <a:r>
              <a:rPr lang="ru-RU" sz="4000" dirty="0">
                <a:solidFill>
                  <a:schemeClr val="bg1"/>
                </a:solidFill>
                <a:sym typeface="Symbol" pitchFamily="18" charset="2"/>
              </a:rPr>
              <a:t></a:t>
            </a:r>
            <a:r>
              <a:rPr lang="ru-RU" sz="4000" dirty="0">
                <a:solidFill>
                  <a:schemeClr val="bg1"/>
                </a:solidFill>
              </a:rPr>
              <a:t> имеет свой день рождения 14 марта</a:t>
            </a:r>
          </a:p>
        </p:txBody>
      </p:sp>
      <p:pic>
        <p:nvPicPr>
          <p:cNvPr id="4" name="Рисунок 3"/>
          <p:cNvPicPr>
            <a:picLocks noChangeAspect="1" noChangeArrowheads="1"/>
          </p:cNvPicPr>
          <p:nvPr/>
        </p:nvPicPr>
        <p:blipFill>
          <a:blip r:embed="rId2"/>
          <a:srcRect/>
          <a:stretch>
            <a:fillRect/>
          </a:stretch>
        </p:blipFill>
        <p:spPr bwMode="auto">
          <a:xfrm>
            <a:off x="785813" y="1785938"/>
            <a:ext cx="3633787" cy="3714750"/>
          </a:xfrm>
          <a:prstGeom prst="rect">
            <a:avLst/>
          </a:prstGeom>
          <a:noFill/>
          <a:ln w="9525">
            <a:noFill/>
            <a:miter lim="800000"/>
            <a:headEnd/>
            <a:tailEnd/>
          </a:ln>
        </p:spPr>
      </p:pic>
      <p:pic>
        <p:nvPicPr>
          <p:cNvPr id="5" name="Рисунок 4"/>
          <p:cNvPicPr>
            <a:picLocks noChangeAspect="1" noChangeArrowheads="1"/>
          </p:cNvPicPr>
          <p:nvPr/>
        </p:nvPicPr>
        <p:blipFill>
          <a:blip r:embed="rId3"/>
          <a:srcRect/>
          <a:stretch>
            <a:fillRect/>
          </a:stretch>
        </p:blipFill>
        <p:spPr bwMode="auto">
          <a:xfrm>
            <a:off x="4929188" y="1785938"/>
            <a:ext cx="3810000" cy="3714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4" presetClass="entr" presetSubtype="0" ac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0.05"/>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 calcmode="lin" valueType="num">
                                      <p:cBhvr>
                                        <p:cTn id="14" dur="500" fill="hold"/>
                                        <p:tgtEl>
                                          <p:spTgt spid="5"/>
                                        </p:tgtEl>
                                        <p:attrNameLst>
                                          <p:attrName>ppt_x</p:attrName>
                                        </p:attrNameLst>
                                      </p:cBhvr>
                                      <p:tavLst>
                                        <p:tav tm="0">
                                          <p:val>
                                            <p:strVal val="#ppt_x-.2"/>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a:stretch>
            <a:fillRect/>
          </a:stretch>
        </p:blipFill>
        <p:spPr bwMode="auto">
          <a:xfrm>
            <a:off x="1285852" y="1714488"/>
            <a:ext cx="5715040" cy="464347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dirty="0" smtClean="0">
                <a:solidFill>
                  <a:schemeClr val="bg1"/>
                </a:solidFill>
              </a:rPr>
              <a:t>Спасибо за внимание</a:t>
            </a:r>
            <a:endParaRPr lang="ru-RU"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7467600" cy="5429288"/>
          </a:xfrm>
        </p:spPr>
        <p:txBody>
          <a:bodyPr>
            <a:normAutofit/>
          </a:bodyPr>
          <a:lstStyle/>
          <a:p>
            <a:pPr algn="just"/>
            <a:r>
              <a:rPr lang="ru-RU" dirty="0" smtClean="0">
                <a:solidFill>
                  <a:schemeClr val="tx1"/>
                </a:solidFill>
                <a:latin typeface="+mn-lt"/>
                <a:ea typeface="+mn-ea"/>
                <a:cs typeface="+mn-cs"/>
              </a:rPr>
              <a:t>	 	</a:t>
            </a:r>
            <a:r>
              <a:rPr lang="ru-RU" sz="2800" b="1" dirty="0" smtClean="0">
                <a:solidFill>
                  <a:schemeClr val="bg1"/>
                </a:solidFill>
                <a:latin typeface="+mn-lt"/>
                <a:ea typeface="+mn-ea"/>
                <a:cs typeface="+mn-cs"/>
              </a:rPr>
              <a:t>Английский математик Август де Морган назвал как-то "пи" “…загадочным числом 3,14159…, которое лезет в дверь, в окно и через крышу”.</a:t>
            </a:r>
          </a:p>
          <a:p>
            <a:pPr algn="just"/>
            <a:r>
              <a:rPr lang="ru-RU" sz="2800" b="1" dirty="0" smtClean="0">
                <a:solidFill>
                  <a:schemeClr val="bg1"/>
                </a:solidFill>
                <a:latin typeface="+mn-lt"/>
                <a:ea typeface="+mn-ea"/>
                <a:cs typeface="+mn-cs"/>
              </a:rPr>
              <a:t> 	</a:t>
            </a:r>
            <a:r>
              <a:rPr lang="ru-RU" sz="2800" b="1" dirty="0" smtClean="0">
                <a:solidFill>
                  <a:schemeClr val="bg1"/>
                </a:solidFill>
              </a:rPr>
              <a:t>Число Пи</a:t>
            </a:r>
            <a:r>
              <a:rPr lang="ru-RU" sz="2800" dirty="0" smtClean="0">
                <a:solidFill>
                  <a:schemeClr val="bg1"/>
                </a:solidFill>
              </a:rPr>
              <a:t> используется не только в геометрии, математическом анализе или теории вероятности, но и во многих других отраслях науки, говорят, что учёные пытаются расшифровать человеческое </a:t>
            </a:r>
            <a:r>
              <a:rPr lang="ru-RU" sz="2800" b="1" dirty="0" smtClean="0">
                <a:solidFill>
                  <a:schemeClr val="bg1"/>
                </a:solidFill>
              </a:rPr>
              <a:t>ДНК</a:t>
            </a:r>
            <a:r>
              <a:rPr lang="ru-RU" sz="2800" dirty="0" smtClean="0">
                <a:solidFill>
                  <a:schemeClr val="bg1"/>
                </a:solidFill>
              </a:rPr>
              <a:t> с помощью этого магического числа. </a:t>
            </a:r>
            <a:endParaRPr lang="ru-RU" sz="28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2428860" y="4429132"/>
            <a:ext cx="5786478" cy="1569660"/>
          </a:xfrm>
          <a:prstGeom prst="rect">
            <a:avLst/>
          </a:prstGeom>
          <a:noFill/>
          <a:ln w="9525">
            <a:noFill/>
            <a:miter lim="800000"/>
            <a:headEnd/>
            <a:tailEnd/>
          </a:ln>
        </p:spPr>
        <p:txBody>
          <a:bodyPr wrap="square" anchor="ctr">
            <a:spAutoFit/>
          </a:bodyPr>
          <a:lstStyle/>
          <a:p>
            <a:pPr algn="just" eaLnBrk="0" hangingPunct="0"/>
            <a:r>
              <a:rPr lang="ru-RU" sz="2400" i="1" dirty="0" smtClean="0">
                <a:solidFill>
                  <a:schemeClr val="bg1"/>
                </a:solidFill>
                <a:latin typeface="Times New Roman" pitchFamily="18" charset="0"/>
                <a:cs typeface="Times New Roman" pitchFamily="18" charset="0"/>
                <a:sym typeface="Symbol" pitchFamily="18" charset="2"/>
              </a:rPr>
              <a:t>В </a:t>
            </a:r>
            <a:r>
              <a:rPr lang="en-US" sz="2400" i="1" dirty="0" smtClean="0">
                <a:solidFill>
                  <a:schemeClr val="bg1"/>
                </a:solidFill>
                <a:latin typeface="Times New Roman" pitchFamily="18" charset="0"/>
                <a:cs typeface="Times New Roman" pitchFamily="18" charset="0"/>
                <a:sym typeface="Symbol" pitchFamily="18" charset="2"/>
              </a:rPr>
              <a:t>XIII</a:t>
            </a:r>
            <a:r>
              <a:rPr lang="ru-RU" sz="2400" i="1" dirty="0">
                <a:solidFill>
                  <a:schemeClr val="bg1"/>
                </a:solidFill>
                <a:latin typeface="Times New Roman" pitchFamily="18" charset="0"/>
                <a:cs typeface="Times New Roman" pitchFamily="18" charset="0"/>
                <a:sym typeface="Symbol" pitchFamily="18" charset="2"/>
              </a:rPr>
              <a:t>в </a:t>
            </a:r>
            <a:r>
              <a:rPr lang="ru-RU" sz="2400" i="1" dirty="0" smtClean="0">
                <a:solidFill>
                  <a:schemeClr val="bg1"/>
                </a:solidFill>
                <a:latin typeface="Times New Roman" pitchFamily="18" charset="0"/>
                <a:cs typeface="Times New Roman" pitchFamily="18" charset="0"/>
                <a:sym typeface="Symbol" pitchFamily="18" charset="2"/>
              </a:rPr>
              <a:t>высчитал три знака после запятой </a:t>
            </a:r>
            <a:r>
              <a:rPr lang="ru-RU" sz="2400" i="1" dirty="0">
                <a:solidFill>
                  <a:schemeClr val="bg1"/>
                </a:solidFill>
                <a:latin typeface="Times New Roman" pitchFamily="18" charset="0"/>
                <a:cs typeface="Times New Roman" pitchFamily="18" charset="0"/>
                <a:sym typeface="Symbol" pitchFamily="18" charset="2"/>
              </a:rPr>
              <a:t>Леонардо Фибоначчи </a:t>
            </a:r>
            <a:endParaRPr lang="ru-RU" sz="2400" i="1" dirty="0">
              <a:solidFill>
                <a:schemeClr val="bg1"/>
              </a:solidFill>
              <a:latin typeface="Times New Roman" pitchFamily="18" charset="0"/>
              <a:sym typeface="Symbol" pitchFamily="18" charset="2"/>
            </a:endParaRPr>
          </a:p>
          <a:p>
            <a:pPr algn="just" eaLnBrk="0" hangingPunct="0"/>
            <a:r>
              <a:rPr lang="ru-RU" sz="2400" i="1" dirty="0" smtClean="0">
                <a:solidFill>
                  <a:schemeClr val="bg1"/>
                </a:solidFill>
                <a:latin typeface="Times New Roman" pitchFamily="18" charset="0"/>
                <a:cs typeface="Times New Roman" pitchFamily="18" charset="0"/>
                <a:sym typeface="Symbol" pitchFamily="18" charset="2"/>
              </a:rPr>
              <a:t> в </a:t>
            </a:r>
            <a:r>
              <a:rPr lang="en-US" sz="2400" i="1" dirty="0" smtClean="0">
                <a:solidFill>
                  <a:schemeClr val="bg1"/>
                </a:solidFill>
                <a:latin typeface="Times New Roman" pitchFamily="18" charset="0"/>
                <a:cs typeface="Times New Roman" pitchFamily="18" charset="0"/>
                <a:sym typeface="Symbol" pitchFamily="18" charset="2"/>
              </a:rPr>
              <a:t>XVI</a:t>
            </a:r>
            <a:r>
              <a:rPr lang="ru-RU" sz="2400" i="1" dirty="0">
                <a:solidFill>
                  <a:schemeClr val="bg1"/>
                </a:solidFill>
                <a:latin typeface="Times New Roman" pitchFamily="18" charset="0"/>
                <a:cs typeface="Times New Roman" pitchFamily="18" charset="0"/>
                <a:sym typeface="Symbol" pitchFamily="18" charset="2"/>
              </a:rPr>
              <a:t>в </a:t>
            </a:r>
            <a:r>
              <a:rPr lang="ru-RU" sz="2400" i="1" dirty="0" smtClean="0">
                <a:solidFill>
                  <a:schemeClr val="bg1"/>
                </a:solidFill>
                <a:latin typeface="Times New Roman" pitchFamily="18" charset="0"/>
                <a:cs typeface="Times New Roman" pitchFamily="18" charset="0"/>
                <a:sym typeface="Symbol" pitchFamily="18" charset="2"/>
              </a:rPr>
              <a:t>– 9 знаков после запятой </a:t>
            </a:r>
            <a:r>
              <a:rPr lang="ru-RU" sz="2400" i="1" dirty="0">
                <a:solidFill>
                  <a:schemeClr val="bg1"/>
                </a:solidFill>
                <a:latin typeface="Times New Roman" pitchFamily="18" charset="0"/>
                <a:cs typeface="Times New Roman" pitchFamily="18" charset="0"/>
                <a:sym typeface="Symbol" pitchFamily="18" charset="2"/>
              </a:rPr>
              <a:t>- Франсуа Виет</a:t>
            </a:r>
            <a:endParaRPr lang="ru-RU" sz="2400" i="1" dirty="0">
              <a:solidFill>
                <a:schemeClr val="bg1"/>
              </a:solidFill>
              <a:latin typeface="Times New Roman" pitchFamily="18" charset="0"/>
              <a:sym typeface="Symbol" pitchFamily="18" charset="2"/>
            </a:endParaRPr>
          </a:p>
        </p:txBody>
      </p:sp>
      <p:pic>
        <p:nvPicPr>
          <p:cNvPr id="3" name="Рисунок 2" descr="Архимед"/>
          <p:cNvPicPr/>
          <p:nvPr/>
        </p:nvPicPr>
        <p:blipFill>
          <a:blip r:embed="rId2"/>
          <a:srcRect/>
          <a:stretch>
            <a:fillRect/>
          </a:stretch>
        </p:blipFill>
        <p:spPr bwMode="auto">
          <a:xfrm>
            <a:off x="6000760" y="1714488"/>
            <a:ext cx="2143140" cy="2471745"/>
          </a:xfrm>
          <a:prstGeom prst="rect">
            <a:avLst/>
          </a:prstGeom>
          <a:ln>
            <a:noFill/>
          </a:ln>
          <a:effectLst>
            <a:softEdge rad="112500"/>
          </a:effectLst>
        </p:spPr>
      </p:pic>
      <p:pic>
        <p:nvPicPr>
          <p:cNvPr id="6" name="Рисунок 5" descr="Виет"/>
          <p:cNvPicPr/>
          <p:nvPr/>
        </p:nvPicPr>
        <p:blipFill>
          <a:blip r:embed="rId3"/>
          <a:srcRect/>
          <a:stretch>
            <a:fillRect/>
          </a:stretch>
        </p:blipFill>
        <p:spPr bwMode="auto">
          <a:xfrm>
            <a:off x="428596" y="3643314"/>
            <a:ext cx="1714512" cy="2286016"/>
          </a:xfrm>
          <a:prstGeom prst="rect">
            <a:avLst/>
          </a:prstGeom>
          <a:ln>
            <a:noFill/>
          </a:ln>
          <a:effectLst>
            <a:softEdge rad="112500"/>
          </a:effectLst>
        </p:spPr>
      </p:pic>
      <p:sp>
        <p:nvSpPr>
          <p:cNvPr id="5" name="Прямоугольник 4"/>
          <p:cNvSpPr/>
          <p:nvPr/>
        </p:nvSpPr>
        <p:spPr>
          <a:xfrm>
            <a:off x="785786" y="571480"/>
            <a:ext cx="7429552" cy="1323439"/>
          </a:xfrm>
          <a:prstGeom prst="rect">
            <a:avLst/>
          </a:prstGeom>
        </p:spPr>
        <p:txBody>
          <a:bodyPr wrap="square">
            <a:spAutoFit/>
          </a:bodyPr>
          <a:lstStyle/>
          <a:p>
            <a:pPr algn="just" eaLnBrk="0" hangingPunct="0"/>
            <a:r>
              <a:rPr lang="ru-RU" sz="2000" i="1" dirty="0">
                <a:solidFill>
                  <a:schemeClr val="bg1"/>
                </a:solidFill>
                <a:latin typeface="Times New Roman" pitchFamily="18" charset="0"/>
                <a:cs typeface="Times New Roman" pitchFamily="18" charset="0"/>
                <a:sym typeface="Symbol" pitchFamily="18" charset="2"/>
              </a:rPr>
              <a:t>Письменная история числа   начинается с египетского папируса, датируемого примерно 2000 годом до нашей эры, но оно было известно еще древним людям. </a:t>
            </a:r>
          </a:p>
          <a:p>
            <a:pPr algn="just" eaLnBrk="0" hangingPunct="0"/>
            <a:endParaRPr lang="ru-RU" sz="2000" i="1" dirty="0">
              <a:solidFill>
                <a:schemeClr val="bg1"/>
              </a:solidFill>
              <a:latin typeface="Times New Roman" pitchFamily="18" charset="0"/>
              <a:cs typeface="Times New Roman" pitchFamily="18" charset="0"/>
              <a:sym typeface="Symbol" pitchFamily="18" charset="2"/>
            </a:endParaRPr>
          </a:p>
        </p:txBody>
      </p:sp>
      <p:sp>
        <p:nvSpPr>
          <p:cNvPr id="7" name="TextBox 6"/>
          <p:cNvSpPr txBox="1"/>
          <p:nvPr/>
        </p:nvSpPr>
        <p:spPr>
          <a:xfrm>
            <a:off x="1071538" y="1785926"/>
            <a:ext cx="4643470" cy="1938992"/>
          </a:xfrm>
          <a:prstGeom prst="rect">
            <a:avLst/>
          </a:prstGeom>
          <a:noFill/>
        </p:spPr>
        <p:txBody>
          <a:bodyPr wrap="square" rtlCol="0">
            <a:spAutoFit/>
          </a:bodyPr>
          <a:lstStyle/>
          <a:p>
            <a:pPr algn="just" eaLnBrk="0" hangingPunct="0"/>
            <a:r>
              <a:rPr lang="ru-RU" sz="2400" i="1" dirty="0">
                <a:solidFill>
                  <a:schemeClr val="bg1"/>
                </a:solidFill>
                <a:latin typeface="Times New Roman" pitchFamily="18" charset="0"/>
                <a:cs typeface="Times New Roman" pitchFamily="18" charset="0"/>
                <a:sym typeface="Symbol" pitchFamily="18" charset="2"/>
              </a:rPr>
              <a:t>Одним из первых заметил и высчитал такую интересную зависимость между длиной окружности и её диаметром Архимед в III в. до н.э</a:t>
            </a:r>
          </a:p>
        </p:txBody>
      </p:sp>
      <p:sp>
        <p:nvSpPr>
          <p:cNvPr id="8" name="TextBox 7"/>
          <p:cNvSpPr txBox="1"/>
          <p:nvPr/>
        </p:nvSpPr>
        <p:spPr>
          <a:xfrm>
            <a:off x="6000760" y="4071942"/>
            <a:ext cx="2928958" cy="369332"/>
          </a:xfrm>
          <a:prstGeom prst="rect">
            <a:avLst/>
          </a:prstGeom>
          <a:noFill/>
        </p:spPr>
        <p:txBody>
          <a:bodyPr wrap="square" rtlCol="0">
            <a:spAutoFit/>
          </a:bodyPr>
          <a:lstStyle/>
          <a:p>
            <a:r>
              <a:rPr lang="ru-RU" dirty="0" smtClean="0"/>
              <a:t>Архимед</a:t>
            </a:r>
            <a:endParaRPr lang="ru-RU" dirty="0"/>
          </a:p>
        </p:txBody>
      </p:sp>
      <p:sp>
        <p:nvSpPr>
          <p:cNvPr id="9" name="TextBox 8"/>
          <p:cNvSpPr txBox="1"/>
          <p:nvPr/>
        </p:nvSpPr>
        <p:spPr>
          <a:xfrm>
            <a:off x="428596" y="5929330"/>
            <a:ext cx="1928826" cy="369332"/>
          </a:xfrm>
          <a:prstGeom prst="rect">
            <a:avLst/>
          </a:prstGeom>
          <a:noFill/>
        </p:spPr>
        <p:txBody>
          <a:bodyPr wrap="square" rtlCol="0">
            <a:spAutoFit/>
          </a:bodyPr>
          <a:lstStyle/>
          <a:p>
            <a:r>
              <a:rPr lang="ru-RU" dirty="0" smtClean="0"/>
              <a:t>Франсуа Виет</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Horizontal)">
                                      <p:cBhvr>
                                        <p:cTn id="7" dur="500"/>
                                        <p:tgtEl>
                                          <p:spTgt spid="409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15"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a:bodyPr>
          <a:lstStyle/>
          <a:p>
            <a:r>
              <a:rPr lang="ru-RU" dirty="0" smtClean="0"/>
              <a:t>". </a:t>
            </a:r>
            <a:r>
              <a:rPr lang="ru-RU" dirty="0" smtClean="0">
                <a:solidFill>
                  <a:schemeClr val="bg1"/>
                </a:solidFill>
              </a:rPr>
              <a:t>Сначала, в древних Китае, Египте, Вавилоне и Греции для расчетов использовали дроби, например, 22/7 или 49/16. </a:t>
            </a:r>
          </a:p>
          <a:p>
            <a:r>
              <a:rPr lang="ru-RU" dirty="0" smtClean="0">
                <a:solidFill>
                  <a:schemeClr val="bg1"/>
                </a:solidFill>
              </a:rPr>
              <a:t>В Средние века и Эпоху Возрождения европейские, индийские и арабские математики уточнили значение "пи" до 40 знаков после десятичной точки</a:t>
            </a:r>
          </a:p>
          <a:p>
            <a:r>
              <a:rPr lang="ru-RU" dirty="0" smtClean="0">
                <a:solidFill>
                  <a:schemeClr val="bg1"/>
                </a:solidFill>
              </a:rPr>
              <a:t> к началу Эпохи Компьютеров усилиями многих энтузиастов количество знаков было доведено до 500. </a:t>
            </a:r>
          </a:p>
          <a:p>
            <a:pPr>
              <a:buNone/>
            </a:pPr>
            <a:r>
              <a:rPr lang="ru-RU" dirty="0" smtClean="0">
                <a:solidFill>
                  <a:schemeClr val="bg1"/>
                </a:solidFill>
              </a:rPr>
              <a:t>Для практики, в пределах Земли достаточно 11 знаков после точки.</a:t>
            </a:r>
            <a:endParaRPr lang="ru-RU" dirty="0">
              <a:solidFill>
                <a:schemeClr val="bg1"/>
              </a:solidFill>
            </a:endParaRPr>
          </a:p>
        </p:txBody>
      </p:sp>
      <p:sp>
        <p:nvSpPr>
          <p:cNvPr id="2" name="Заголовок 1"/>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643050"/>
            <a:ext cx="5429288" cy="4525963"/>
          </a:xfrm>
        </p:spPr>
        <p:txBody>
          <a:bodyPr/>
          <a:lstStyle/>
          <a:p>
            <a:r>
              <a:rPr lang="ru-RU" dirty="0" smtClean="0">
                <a:solidFill>
                  <a:schemeClr val="bg1"/>
                </a:solidFill>
              </a:rPr>
              <a:t>"Обозначение числа</a:t>
            </a:r>
            <a:r>
              <a:rPr lang="ru-RU" sz="3200" b="1" i="1" dirty="0" smtClean="0">
                <a:solidFill>
                  <a:schemeClr val="bg1"/>
                </a:solidFill>
                <a:sym typeface="Symbol"/>
              </a:rPr>
              <a:t></a:t>
            </a:r>
            <a:r>
              <a:rPr lang="ru-RU" dirty="0" smtClean="0">
                <a:solidFill>
                  <a:schemeClr val="bg1"/>
                </a:solidFill>
              </a:rPr>
              <a:t>  происходит от греческого слова </a:t>
            </a:r>
            <a:r>
              <a:rPr lang="ru-RU" sz="3200" b="1" i="1" dirty="0" smtClean="0">
                <a:solidFill>
                  <a:schemeClr val="accent4">
                    <a:lumMod val="75000"/>
                  </a:schemeClr>
                </a:solidFill>
                <a:sym typeface="Symbol"/>
              </a:rPr>
              <a:t> </a:t>
            </a:r>
            <a:r>
              <a:rPr lang="ru-RU" dirty="0" smtClean="0">
                <a:solidFill>
                  <a:schemeClr val="bg1"/>
                </a:solidFill>
              </a:rPr>
              <a:t>("окружность"). </a:t>
            </a:r>
          </a:p>
          <a:p>
            <a:pPr>
              <a:buNone/>
            </a:pPr>
            <a:r>
              <a:rPr lang="ru-RU" dirty="0" smtClean="0">
                <a:solidFill>
                  <a:schemeClr val="bg1"/>
                </a:solidFill>
              </a:rPr>
              <a:t>Впервые это обозначение использовал в 1706 году английский математик У.Джонс.</a:t>
            </a:r>
            <a:r>
              <a:rPr lang="ru-RU" dirty="0" smtClean="0">
                <a:solidFill>
                  <a:schemeClr val="bg1"/>
                </a:solidFill>
                <a:sym typeface="Symbol"/>
              </a:rPr>
              <a:t> </a:t>
            </a:r>
            <a:endParaRPr lang="ru-RU" sz="4000" dirty="0">
              <a:solidFill>
                <a:schemeClr val="bg1"/>
              </a:solidFill>
            </a:endParaRPr>
          </a:p>
        </p:txBody>
      </p:sp>
      <p:pic>
        <p:nvPicPr>
          <p:cNvPr id="4" name="Picture 2"/>
          <p:cNvPicPr>
            <a:picLocks noGrp="1" noChangeAspect="1" noChangeArrowheads="1"/>
          </p:cNvPicPr>
          <p:nvPr/>
        </p:nvPicPr>
        <p:blipFill>
          <a:blip r:embed="rId2"/>
          <a:srcRect/>
          <a:stretch>
            <a:fillRect/>
          </a:stretch>
        </p:blipFill>
        <p:spPr bwMode="auto">
          <a:xfrm>
            <a:off x="5857884" y="1714488"/>
            <a:ext cx="2857520" cy="3714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142984"/>
            <a:ext cx="8229600" cy="5286412"/>
          </a:xfrm>
        </p:spPr>
        <p:txBody>
          <a:bodyPr>
            <a:normAutofit lnSpcReduction="10000"/>
          </a:bodyPr>
          <a:lstStyle/>
          <a:p>
            <a:r>
              <a:rPr lang="ru-RU" sz="2000" dirty="0" smtClean="0">
                <a:solidFill>
                  <a:schemeClr val="bg2"/>
                </a:solidFill>
                <a:latin typeface="Arial Narrow" pitchFamily="34" charset="0"/>
              </a:rPr>
              <a:t>"пи" = 3. 1415926535 8979323846 2643383279 5028841971 6939937510 5820974944 5923078164 0628620899   8628034825 3421170679 8214808651 3282306647 0938446095 5058223172 5359408128 4811174502   8410270193 8521105559 6446229489 5493038196 4428810975 6659334461 2847564823 3786783165 2712019091 4564856692 3460348610 4543266482 1339360726 0249141273 7245870066 0631558817 4881520920 9628292540 9171536436 7892590360 0113305305 4882046652 1384146951 9415116094 3305727036 5759591953 0921861173 8193261179 3105118548 0744623799 6274956735 1885752724 8912279381 8301194912 9833673362 4406566430 8602139494 6395224737 1907021798 6094370277 0539217176 2931767523 8467481846 7669405132 0005681271 4526356082 7785771342 7577896091 7363717872 1468440901 2249534301 4654958537 1050792279 6892589235 4201995611 2129021960 8640344181 5981362977 4771309960 5187072113 4999999837 2978049951 0597317328 1609631859 5024459455 3469083026 4252230825 3344685035 2619311881 7101000313 7838752886 5875332083 8142061717 7669147303 5982534904 2875546873 1159562863 8823537875 9375195778 1857780532 1712268066 1300192787 6611195909 2164201989 </a:t>
            </a:r>
            <a:br>
              <a:rPr lang="ru-RU" sz="2000" dirty="0" smtClean="0">
                <a:solidFill>
                  <a:schemeClr val="bg2"/>
                </a:solidFill>
                <a:latin typeface="Arial Narrow" pitchFamily="34" charset="0"/>
              </a:rPr>
            </a:br>
            <a:endParaRPr lang="ru-RU" sz="2000" dirty="0">
              <a:solidFill>
                <a:schemeClr val="bg2"/>
              </a:solidFill>
              <a:latin typeface="Arial Narrow" pitchFamily="34" charset="0"/>
            </a:endParaRPr>
          </a:p>
        </p:txBody>
      </p:sp>
      <p:sp>
        <p:nvSpPr>
          <p:cNvPr id="2" name="Заголовок 1"/>
          <p:cNvSpPr>
            <a:spLocks noGrp="1"/>
          </p:cNvSpPr>
          <p:nvPr>
            <p:ph type="title"/>
          </p:nvPr>
        </p:nvSpPr>
        <p:spPr>
          <a:xfrm>
            <a:off x="457200" y="428604"/>
            <a:ext cx="8229600" cy="642942"/>
          </a:xfrm>
        </p:spPr>
        <p:txBody>
          <a:bodyPr>
            <a:normAutofit fontScale="90000"/>
          </a:bodyPr>
          <a:lstStyle/>
          <a:p>
            <a:pPr algn="ctr"/>
            <a:r>
              <a:rPr lang="ru-RU" sz="4000" dirty="0" smtClean="0">
                <a:solidFill>
                  <a:schemeClr val="accent1"/>
                </a:solidFill>
                <a:latin typeface="Arial Narrow" pitchFamily="34" charset="0"/>
              </a:rPr>
              <a:t>первые 1000 знаков числа</a:t>
            </a:r>
            <a:endParaRPr lang="ru-RU" sz="4000" dirty="0">
              <a:solidFill>
                <a:schemeClr val="accent1"/>
              </a:solidFill>
            </a:endParaRPr>
          </a:p>
        </p:txBody>
      </p:sp>
      <p:pic>
        <p:nvPicPr>
          <p:cNvPr id="4" name="Рисунок 3"/>
          <p:cNvPicPr/>
          <p:nvPr/>
        </p:nvPicPr>
        <p:blipFill>
          <a:blip r:embed="rId2"/>
          <a:srcRect l="18367" r="20408" b="65946"/>
          <a:stretch>
            <a:fillRect/>
          </a:stretch>
        </p:blipFill>
        <p:spPr bwMode="auto">
          <a:xfrm>
            <a:off x="7358082" y="428604"/>
            <a:ext cx="857256" cy="6429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1"/>
          <p:cNvSpPr>
            <a:spLocks noChangeArrowheads="1"/>
          </p:cNvSpPr>
          <p:nvPr/>
        </p:nvSpPr>
        <p:spPr bwMode="auto">
          <a:xfrm>
            <a:off x="2000250" y="428625"/>
            <a:ext cx="4572000" cy="400050"/>
          </a:xfrm>
          <a:prstGeom prst="rect">
            <a:avLst/>
          </a:prstGeom>
          <a:noFill/>
          <a:ln w="9525">
            <a:noFill/>
            <a:miter lim="800000"/>
            <a:headEnd/>
            <a:tailEnd/>
          </a:ln>
        </p:spPr>
        <p:txBody>
          <a:bodyPr>
            <a:spAutoFit/>
          </a:bodyPr>
          <a:lstStyle/>
          <a:p>
            <a:r>
              <a:rPr lang="ru-RU" sz="2000">
                <a:solidFill>
                  <a:schemeClr val="bg2"/>
                </a:solidFill>
              </a:rPr>
              <a:t>А как же запомнить число </a:t>
            </a:r>
            <a:r>
              <a:rPr lang="ru-RU" sz="2000">
                <a:solidFill>
                  <a:schemeClr val="bg2"/>
                </a:solidFill>
                <a:sym typeface="Symbol" pitchFamily="18" charset="2"/>
              </a:rPr>
              <a:t></a:t>
            </a:r>
            <a:r>
              <a:rPr lang="ru-RU" sz="2000">
                <a:solidFill>
                  <a:schemeClr val="bg2"/>
                </a:solidFill>
              </a:rPr>
              <a:t>? </a:t>
            </a:r>
          </a:p>
        </p:txBody>
      </p:sp>
      <p:pic>
        <p:nvPicPr>
          <p:cNvPr id="4" name="Рисунок 3"/>
          <p:cNvPicPr/>
          <p:nvPr/>
        </p:nvPicPr>
        <p:blipFill>
          <a:blip r:embed="rId2"/>
          <a:srcRect/>
          <a:stretch>
            <a:fillRect/>
          </a:stretch>
        </p:blipFill>
        <p:spPr bwMode="auto">
          <a:xfrm>
            <a:off x="5500694" y="3286124"/>
            <a:ext cx="3071834" cy="26795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Содержимое 10"/>
          <p:cNvSpPr>
            <a:spLocks noGrp="1"/>
          </p:cNvSpPr>
          <p:nvPr>
            <p:ph idx="1"/>
          </p:nvPr>
        </p:nvSpPr>
        <p:spPr/>
        <p:txBody>
          <a:bodyPr>
            <a:normAutofit fontScale="77500" lnSpcReduction="20000"/>
          </a:bodyPr>
          <a:lstStyle/>
          <a:p>
            <a:r>
              <a:rPr lang="ru-RU" dirty="0" smtClean="0">
                <a:solidFill>
                  <a:schemeClr val="bg1"/>
                </a:solidFill>
              </a:rPr>
              <a:t>Ещё есть много разных историй связанных с запоминанием числа Пи. Многие используют разные стишки, вот например: </a:t>
            </a:r>
          </a:p>
          <a:p>
            <a:r>
              <a:rPr lang="ru-RU" b="1" dirty="0" smtClean="0">
                <a:solidFill>
                  <a:schemeClr val="bg1"/>
                </a:solidFill>
              </a:rPr>
              <a:t>Кто и шутя, и скоро </a:t>
            </a:r>
            <a:r>
              <a:rPr lang="ru-RU" b="1" dirty="0" err="1" smtClean="0">
                <a:solidFill>
                  <a:schemeClr val="bg1"/>
                </a:solidFill>
              </a:rPr>
              <a:t>пожелаетъ</a:t>
            </a:r>
            <a:r>
              <a:rPr lang="ru-RU" b="1" dirty="0" smtClean="0">
                <a:solidFill>
                  <a:schemeClr val="bg1"/>
                </a:solidFill>
              </a:rPr>
              <a:t> «Пи» узнать число – </a:t>
            </a:r>
            <a:r>
              <a:rPr lang="ru-RU" b="1" dirty="0" err="1" smtClean="0">
                <a:solidFill>
                  <a:schemeClr val="bg1"/>
                </a:solidFill>
              </a:rPr>
              <a:t>ужъ</a:t>
            </a:r>
            <a:r>
              <a:rPr lang="ru-RU" b="1" dirty="0" smtClean="0">
                <a:solidFill>
                  <a:schemeClr val="bg1"/>
                </a:solidFill>
              </a:rPr>
              <a:t> </a:t>
            </a:r>
            <a:r>
              <a:rPr lang="ru-RU" b="1" dirty="0" err="1" smtClean="0">
                <a:solidFill>
                  <a:schemeClr val="bg1"/>
                </a:solidFill>
              </a:rPr>
              <a:t>знаетъ</a:t>
            </a:r>
            <a:r>
              <a:rPr lang="ru-RU" b="1" dirty="0" smtClean="0">
                <a:solidFill>
                  <a:schemeClr val="bg1"/>
                </a:solidFill>
              </a:rPr>
              <a:t>.</a:t>
            </a:r>
            <a:r>
              <a:rPr lang="ru-RU" dirty="0" smtClean="0">
                <a:solidFill>
                  <a:schemeClr val="bg1"/>
                </a:solidFill>
              </a:rPr>
              <a:t/>
            </a:r>
            <a:br>
              <a:rPr lang="ru-RU" dirty="0" smtClean="0">
                <a:solidFill>
                  <a:schemeClr val="bg1"/>
                </a:solidFill>
              </a:rPr>
            </a:br>
            <a:r>
              <a:rPr lang="ru-RU" dirty="0" smtClean="0">
                <a:solidFill>
                  <a:schemeClr val="bg1"/>
                </a:solidFill>
              </a:rPr>
              <a:t>Здесь число букв в каждом слове – это следующая цифра числа Пи.</a:t>
            </a:r>
            <a:br>
              <a:rPr lang="ru-RU" dirty="0" smtClean="0">
                <a:solidFill>
                  <a:schemeClr val="bg1"/>
                </a:solidFill>
              </a:rPr>
            </a:br>
            <a:r>
              <a:rPr lang="ru-RU" dirty="0" smtClean="0">
                <a:solidFill>
                  <a:schemeClr val="bg1"/>
                </a:solidFill>
              </a:rPr>
              <a:t>Или такое:</a:t>
            </a:r>
          </a:p>
          <a:p>
            <a:r>
              <a:rPr lang="ru-RU" b="1" dirty="0" smtClean="0">
                <a:solidFill>
                  <a:schemeClr val="bg1"/>
                </a:solidFill>
              </a:rPr>
              <a:t>Чтобы нам не ошибаться,</a:t>
            </a:r>
            <a:br>
              <a:rPr lang="ru-RU" b="1" dirty="0" smtClean="0">
                <a:solidFill>
                  <a:schemeClr val="bg1"/>
                </a:solidFill>
              </a:rPr>
            </a:br>
            <a:r>
              <a:rPr lang="ru-RU" b="1" dirty="0" smtClean="0">
                <a:solidFill>
                  <a:schemeClr val="bg1"/>
                </a:solidFill>
              </a:rPr>
              <a:t>Надо правильно прочесть:</a:t>
            </a:r>
            <a:br>
              <a:rPr lang="ru-RU" b="1" dirty="0" smtClean="0">
                <a:solidFill>
                  <a:schemeClr val="bg1"/>
                </a:solidFill>
              </a:rPr>
            </a:br>
            <a:r>
              <a:rPr lang="ru-RU" b="1" dirty="0" smtClean="0">
                <a:solidFill>
                  <a:schemeClr val="bg1"/>
                </a:solidFill>
              </a:rPr>
              <a:t>Три, четырнадцать, пятнадцать,</a:t>
            </a:r>
            <a:br>
              <a:rPr lang="ru-RU" b="1" dirty="0" smtClean="0">
                <a:solidFill>
                  <a:schemeClr val="bg1"/>
                </a:solidFill>
              </a:rPr>
            </a:br>
            <a:r>
              <a:rPr lang="ru-RU" b="1" dirty="0" smtClean="0">
                <a:solidFill>
                  <a:schemeClr val="bg1"/>
                </a:solidFill>
              </a:rPr>
              <a:t>Девяносто два и шесть.</a:t>
            </a:r>
            <a:br>
              <a:rPr lang="ru-RU" b="1" dirty="0" smtClean="0">
                <a:solidFill>
                  <a:schemeClr val="bg1"/>
                </a:solidFill>
              </a:rPr>
            </a:br>
            <a:r>
              <a:rPr lang="ru-RU" b="1" dirty="0" smtClean="0">
                <a:solidFill>
                  <a:schemeClr val="bg1"/>
                </a:solidFill>
              </a:rPr>
              <a:t>Ну и дальше надо знать,</a:t>
            </a:r>
            <a:br>
              <a:rPr lang="ru-RU" b="1" dirty="0" smtClean="0">
                <a:solidFill>
                  <a:schemeClr val="bg1"/>
                </a:solidFill>
              </a:rPr>
            </a:br>
            <a:r>
              <a:rPr lang="ru-RU" b="1" dirty="0" smtClean="0">
                <a:solidFill>
                  <a:schemeClr val="bg1"/>
                </a:solidFill>
              </a:rPr>
              <a:t>Если мы вас спросим -</a:t>
            </a:r>
            <a:br>
              <a:rPr lang="ru-RU" b="1" dirty="0" smtClean="0">
                <a:solidFill>
                  <a:schemeClr val="bg1"/>
                </a:solidFill>
              </a:rPr>
            </a:br>
            <a:r>
              <a:rPr lang="ru-RU" b="1" dirty="0" smtClean="0">
                <a:solidFill>
                  <a:schemeClr val="bg1"/>
                </a:solidFill>
              </a:rPr>
              <a:t>Это будет пять, три, пять,</a:t>
            </a:r>
            <a:br>
              <a:rPr lang="ru-RU" b="1" dirty="0" smtClean="0">
                <a:solidFill>
                  <a:schemeClr val="bg1"/>
                </a:solidFill>
              </a:rPr>
            </a:br>
            <a:r>
              <a:rPr lang="ru-RU" b="1" dirty="0" smtClean="0">
                <a:solidFill>
                  <a:schemeClr val="bg1"/>
                </a:solidFill>
              </a:rPr>
              <a:t>Восемь, девять, восемь.</a:t>
            </a:r>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endParaRPr lang="ru-RU" dirty="0">
              <a:solidFill>
                <a:schemeClr val="bg1"/>
              </a:solidFill>
            </a:endParaRPr>
          </a:p>
        </p:txBody>
      </p:sp>
      <p:sp>
        <p:nvSpPr>
          <p:cNvPr id="10" name="Заголовок 9"/>
          <p:cNvSpPr>
            <a:spLocks noGrp="1"/>
          </p:cNvSpPr>
          <p:nvPr>
            <p:ph type="title"/>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a:stretch>
            <a:fillRect/>
          </a:stretch>
        </p:blipFill>
        <p:spPr bwMode="auto">
          <a:xfrm>
            <a:off x="5000628" y="1643050"/>
            <a:ext cx="3790959" cy="3144049"/>
          </a:xfrm>
          <a:prstGeom prst="rect">
            <a:avLst/>
          </a:prstGeom>
          <a:noFill/>
          <a:ln w="9525">
            <a:noFill/>
            <a:miter lim="800000"/>
            <a:headEnd/>
            <a:tailEnd/>
          </a:ln>
        </p:spPr>
      </p:pic>
      <p:sp>
        <p:nvSpPr>
          <p:cNvPr id="6" name="Заголовок 5"/>
          <p:cNvSpPr>
            <a:spLocks noGrp="1"/>
          </p:cNvSpPr>
          <p:nvPr>
            <p:ph type="title"/>
          </p:nvPr>
        </p:nvSpPr>
        <p:spPr/>
        <p:txBody>
          <a:bodyPr/>
          <a:lstStyle/>
          <a:p>
            <a:endParaRPr lang="ru-RU"/>
          </a:p>
        </p:txBody>
      </p:sp>
      <p:sp>
        <p:nvSpPr>
          <p:cNvPr id="7" name="Прямоугольник 6"/>
          <p:cNvSpPr/>
          <p:nvPr/>
        </p:nvSpPr>
        <p:spPr>
          <a:xfrm>
            <a:off x="214282" y="2000240"/>
            <a:ext cx="4572000" cy="2862322"/>
          </a:xfrm>
          <a:prstGeom prst="rect">
            <a:avLst/>
          </a:prstGeom>
        </p:spPr>
        <p:txBody>
          <a:bodyPr>
            <a:spAutoFit/>
          </a:bodyPr>
          <a:lstStyle/>
          <a:p>
            <a:r>
              <a:rPr lang="ru-RU" dirty="0" smtClean="0">
                <a:solidFill>
                  <a:schemeClr val="bg1"/>
                </a:solidFill>
              </a:rPr>
              <a:t>А мировой рекорд по запоминанию числа Пи у китайца </a:t>
            </a:r>
            <a:r>
              <a:rPr lang="ru-RU" dirty="0" err="1" smtClean="0">
                <a:solidFill>
                  <a:schemeClr val="bg1"/>
                </a:solidFill>
              </a:rPr>
              <a:t>Лю</a:t>
            </a:r>
            <a:r>
              <a:rPr lang="ru-RU" dirty="0" smtClean="0">
                <a:solidFill>
                  <a:schemeClr val="bg1"/>
                </a:solidFill>
              </a:rPr>
              <a:t> </a:t>
            </a:r>
            <a:r>
              <a:rPr lang="ru-RU" dirty="0" err="1" smtClean="0">
                <a:solidFill>
                  <a:schemeClr val="bg1"/>
                </a:solidFill>
              </a:rPr>
              <a:t>Чао</a:t>
            </a:r>
            <a:r>
              <a:rPr lang="ru-RU" dirty="0" smtClean="0">
                <a:solidFill>
                  <a:schemeClr val="bg1"/>
                </a:solidFill>
              </a:rPr>
              <a:t>, который сумел запомнить 67 890 знаков после запятой без ошибки и воспроизвёл их в течении 24 часов и 4 минут.</a:t>
            </a:r>
          </a:p>
          <a:p>
            <a:r>
              <a:rPr lang="ru-RU" dirty="0" smtClean="0">
                <a:solidFill>
                  <a:schemeClr val="bg1"/>
                </a:solidFill>
              </a:rPr>
              <a:t> интересно, какой он там стих придумал . Сейчас с помощью компьютера высчитали 5 триллионов цифр после запятой, так что есть куда расти .</a:t>
            </a:r>
            <a:endParaRPr lang="ru-RU"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8" y="285750"/>
            <a:ext cx="8229600" cy="4724400"/>
          </a:xfrm>
        </p:spPr>
        <p:txBody>
          <a:bodyPr/>
          <a:lstStyle/>
          <a:p>
            <a:pPr lvl="0">
              <a:buNone/>
            </a:pPr>
            <a:r>
              <a:rPr lang="ru-RU" dirty="0" smtClean="0">
                <a:solidFill>
                  <a:schemeClr val="bg1"/>
                </a:solidFill>
              </a:rPr>
              <a:t>Встретить это число можно  и в очень необычных местах:</a:t>
            </a:r>
          </a:p>
          <a:p>
            <a:pPr eaLnBrk="1" hangingPunct="1">
              <a:buFont typeface="Arial" charset="0"/>
              <a:buNone/>
            </a:pPr>
            <a:r>
              <a:rPr lang="ru-RU" dirty="0" smtClean="0">
                <a:solidFill>
                  <a:schemeClr val="bg2"/>
                </a:solidFill>
              </a:rPr>
              <a:t>Христиан </a:t>
            </a:r>
            <a:r>
              <a:rPr lang="ru-RU" dirty="0" err="1" smtClean="0">
                <a:solidFill>
                  <a:schemeClr val="bg2"/>
                </a:solidFill>
              </a:rPr>
              <a:t>Крюзер</a:t>
            </a:r>
            <a:r>
              <a:rPr lang="ru-RU" dirty="0" smtClean="0">
                <a:solidFill>
                  <a:schemeClr val="bg2"/>
                </a:solidFill>
              </a:rPr>
              <a:t>, давний любитель числа </a:t>
            </a:r>
            <a:r>
              <a:rPr lang="ru-RU" dirty="0" smtClean="0">
                <a:solidFill>
                  <a:schemeClr val="bg2"/>
                </a:solidFill>
                <a:sym typeface="Symbol" pitchFamily="18" charset="2"/>
              </a:rPr>
              <a:t> </a:t>
            </a:r>
            <a:r>
              <a:rPr lang="ru-RU" dirty="0" smtClean="0">
                <a:solidFill>
                  <a:schemeClr val="bg2"/>
                </a:solidFill>
              </a:rPr>
              <a:t>не только взял это число с собой в полет, но и заставил его совершить прыжок вместе с группой парашютистов.</a:t>
            </a:r>
          </a:p>
          <a:p>
            <a:pPr eaLnBrk="1" hangingPunct="1">
              <a:buFont typeface="Arial" charset="0"/>
              <a:buNone/>
            </a:pPr>
            <a:endParaRPr lang="ru-RU" dirty="0" smtClean="0"/>
          </a:p>
        </p:txBody>
      </p:sp>
      <p:pic>
        <p:nvPicPr>
          <p:cNvPr id="4" name="Рисунок 3" descr="ris1.jpg (10456 bytes)"/>
          <p:cNvPicPr>
            <a:picLocks noChangeAspect="1" noChangeArrowheads="1"/>
          </p:cNvPicPr>
          <p:nvPr/>
        </p:nvPicPr>
        <p:blipFill>
          <a:blip r:embed="rId2"/>
          <a:srcRect/>
          <a:stretch>
            <a:fillRect/>
          </a:stretch>
        </p:blipFill>
        <p:spPr bwMode="auto">
          <a:xfrm>
            <a:off x="1214438" y="1000125"/>
            <a:ext cx="6710362" cy="4943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450" decel="100000" fill="hold"/>
                                        <p:tgtEl>
                                          <p:spTgt spid="4"/>
                                        </p:tgtEl>
                                        <p:attrNameLst>
                                          <p:attrName>ppt_y</p:attrName>
                                        </p:attrNameLst>
                                      </p:cBhvr>
                                      <p:tavLst>
                                        <p:tav tm="0">
                                          <p:val>
                                            <p:strVal val="#ppt_y+1"/>
                                          </p:val>
                                        </p:tav>
                                        <p:tav tm="100000">
                                          <p:val>
                                            <p:strVal val="#ppt_y-.03"/>
                                          </p:val>
                                        </p:tav>
                                      </p:tavLst>
                                    </p:anim>
                                    <p:anim calcmode="lin" valueType="num">
                                      <p:cBhvr>
                                        <p:cTn id="19"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371</TotalTime>
  <Words>398</Words>
  <Application>Microsoft Office PowerPoint</Application>
  <PresentationFormat>Экран (4:3)</PresentationFormat>
  <Paragraphs>30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Бумажная</vt:lpstr>
      <vt:lpstr>История числа </vt:lpstr>
      <vt:lpstr>Слайд 2</vt:lpstr>
      <vt:lpstr>Слайд 3</vt:lpstr>
      <vt:lpstr>Слайд 4</vt:lpstr>
      <vt:lpstr>Слайд 5</vt:lpstr>
      <vt:lpstr>первые 1000 знаков числа</vt:lpstr>
      <vt:lpstr>Слайд 7</vt:lpstr>
      <vt:lpstr>Слайд 8</vt:lpstr>
      <vt:lpstr>Слайд 9</vt:lpstr>
      <vt:lpstr>Слайд 10</vt:lpstr>
      <vt:lpstr>Слайд 11</vt:lpstr>
      <vt:lpstr>Слайд 12</vt:lpstr>
      <vt:lpstr>Слайд 13</vt:lpstr>
      <vt:lpstr>Спасибо за внимание</vt:lpstr>
    </vt:vector>
  </TitlesOfParts>
  <Company>МОУ СОШ №30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1</dc:creator>
  <cp:lastModifiedBy>Lexx</cp:lastModifiedBy>
  <cp:revision>45</cp:revision>
  <dcterms:created xsi:type="dcterms:W3CDTF">2009-07-04T09:02:05Z</dcterms:created>
  <dcterms:modified xsi:type="dcterms:W3CDTF">2011-01-29T10:15:59Z</dcterms:modified>
</cp:coreProperties>
</file>