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6" r:id="rId2"/>
    <p:sldId id="270" r:id="rId3"/>
    <p:sldId id="268" r:id="rId4"/>
    <p:sldId id="269" r:id="rId5"/>
    <p:sldId id="266" r:id="rId6"/>
    <p:sldId id="271" r:id="rId7"/>
    <p:sldId id="272" r:id="rId8"/>
    <p:sldId id="259" r:id="rId9"/>
    <p:sldId id="256" r:id="rId10"/>
    <p:sldId id="258" r:id="rId11"/>
    <p:sldId id="297" r:id="rId12"/>
    <p:sldId id="260" r:id="rId13"/>
    <p:sldId id="273" r:id="rId14"/>
    <p:sldId id="283" r:id="rId15"/>
    <p:sldId id="276" r:id="rId16"/>
    <p:sldId id="261" r:id="rId17"/>
    <p:sldId id="281" r:id="rId18"/>
    <p:sldId id="262" r:id="rId19"/>
    <p:sldId id="284" r:id="rId20"/>
    <p:sldId id="280" r:id="rId21"/>
    <p:sldId id="29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42E"/>
    <a:srgbClr val="FFFFFF"/>
    <a:srgbClr val="333333"/>
    <a:srgbClr val="C5C5C5"/>
    <a:srgbClr val="C0C0C0"/>
    <a:srgbClr val="DDDDDD"/>
    <a:srgbClr val="258F39"/>
    <a:srgbClr val="DCDC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03" autoAdjust="0"/>
    <p:restoredTop sz="93743" autoAdjust="0"/>
  </p:normalViewPr>
  <p:slideViewPr>
    <p:cSldViewPr>
      <p:cViewPr varScale="1">
        <p:scale>
          <a:sx n="64" d="100"/>
          <a:sy n="64" d="100"/>
        </p:scale>
        <p:origin x="-3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57AA6A-6C28-4667-A681-F89A721EC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F70EF-A52A-4A7B-85F8-41EA5531F9AF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Математика 6 класс. Н.Я.Виленкин.   </a:t>
            </a:r>
            <a:r>
              <a:rPr lang="ru-RU" b="1" smtClean="0"/>
              <a:t>№  833.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7AA6A-6C28-4667-A681-F89A721EC0A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8"/>
          <p:cNvSpPr>
            <a:spLocks/>
          </p:cNvSpPr>
          <p:nvPr userDrawn="1"/>
        </p:nvSpPr>
        <p:spPr bwMode="gray">
          <a:xfrm>
            <a:off x="5321300" y="115888"/>
            <a:ext cx="3822700" cy="6765925"/>
          </a:xfrm>
          <a:custGeom>
            <a:avLst/>
            <a:gdLst/>
            <a:ahLst/>
            <a:cxnLst>
              <a:cxn ang="0">
                <a:pos x="882" y="17"/>
              </a:cxn>
              <a:cxn ang="0">
                <a:pos x="2105" y="2560"/>
              </a:cxn>
              <a:cxn ang="0">
                <a:pos x="0" y="4344"/>
              </a:cxn>
              <a:cxn ang="0">
                <a:pos x="1242" y="4352"/>
              </a:cxn>
              <a:cxn ang="0">
                <a:pos x="2336" y="2584"/>
              </a:cxn>
              <a:cxn ang="0">
                <a:pos x="1186" y="0"/>
              </a:cxn>
              <a:cxn ang="0">
                <a:pos x="882" y="17"/>
              </a:cxn>
            </a:cxnLst>
            <a:rect l="0" t="0" r="r" b="b"/>
            <a:pathLst>
              <a:path w="2502" h="4352">
                <a:moveTo>
                  <a:pt x="882" y="17"/>
                </a:moveTo>
                <a:cubicBezTo>
                  <a:pt x="2077" y="287"/>
                  <a:pt x="2361" y="1554"/>
                  <a:pt x="2105" y="2560"/>
                </a:cubicBezTo>
                <a:cubicBezTo>
                  <a:pt x="1849" y="3566"/>
                  <a:pt x="905" y="3993"/>
                  <a:pt x="0" y="4344"/>
                </a:cubicBezTo>
                <a:lnTo>
                  <a:pt x="1242" y="4352"/>
                </a:lnTo>
                <a:cubicBezTo>
                  <a:pt x="1563" y="4096"/>
                  <a:pt x="2205" y="3360"/>
                  <a:pt x="2336" y="2584"/>
                </a:cubicBezTo>
                <a:cubicBezTo>
                  <a:pt x="2468" y="1808"/>
                  <a:pt x="2502" y="416"/>
                  <a:pt x="1186" y="0"/>
                </a:cubicBezTo>
                <a:lnTo>
                  <a:pt x="882" y="17"/>
                </a:lnTo>
                <a:close/>
              </a:path>
            </a:pathLst>
          </a:custGeom>
          <a:gradFill rotWithShape="1">
            <a:gsLst>
              <a:gs pos="0">
                <a:srgbClr val="99FA72">
                  <a:gamma/>
                  <a:tint val="27451"/>
                  <a:invGamma/>
                </a:srgbClr>
              </a:gs>
              <a:gs pos="100000">
                <a:srgbClr val="99FA7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legacyPerspectiveTopRight"/>
            <a:lightRig rig="legacyFlat4" dir="b"/>
          </a:scene3d>
          <a:sp3d extrusionH="354000" prstMaterial="legacyMetal">
            <a:bevelT w="13500" h="13500" prst="angle"/>
            <a:bevelB w="13500" h="13500" prst="angle"/>
            <a:extrusionClr>
              <a:srgbClr val="258F39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5" name="Group 79"/>
          <p:cNvGrpSpPr>
            <a:grpSpLocks/>
          </p:cNvGrpSpPr>
          <p:nvPr userDrawn="1"/>
        </p:nvGrpSpPr>
        <p:grpSpPr bwMode="auto">
          <a:xfrm>
            <a:off x="755650" y="1196975"/>
            <a:ext cx="7848600" cy="4859338"/>
            <a:chOff x="96" y="509"/>
            <a:chExt cx="5328" cy="3567"/>
          </a:xfrm>
        </p:grpSpPr>
        <p:grpSp>
          <p:nvGrpSpPr>
            <p:cNvPr id="6" name="Group 80"/>
            <p:cNvGrpSpPr>
              <a:grpSpLocks/>
            </p:cNvGrpSpPr>
            <p:nvPr/>
          </p:nvGrpSpPr>
          <p:grpSpPr bwMode="auto">
            <a:xfrm>
              <a:off x="252" y="509"/>
              <a:ext cx="630" cy="3550"/>
              <a:chOff x="252" y="509"/>
              <a:chExt cx="630" cy="3550"/>
            </a:xfrm>
          </p:grpSpPr>
          <p:sp>
            <p:nvSpPr>
              <p:cNvPr id="53" name="Line 8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Line 8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Line 83"/>
              <p:cNvSpPr>
                <a:spLocks noChangeShapeType="1"/>
              </p:cNvSpPr>
              <p:nvPr/>
            </p:nvSpPr>
            <p:spPr bwMode="auto">
              <a:xfrm flipV="1">
                <a:off x="669" y="528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Line 8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5"/>
            <p:cNvGrpSpPr>
              <a:grpSpLocks/>
            </p:cNvGrpSpPr>
            <p:nvPr/>
          </p:nvGrpSpPr>
          <p:grpSpPr bwMode="auto">
            <a:xfrm rot="5400000">
              <a:off x="1175" y="-388"/>
              <a:ext cx="3191" cy="5328"/>
              <a:chOff x="1634" y="771"/>
              <a:chExt cx="3662" cy="4098"/>
            </a:xfrm>
          </p:grpSpPr>
          <p:grpSp>
            <p:nvGrpSpPr>
              <p:cNvPr id="33" name="Group 86"/>
              <p:cNvGrpSpPr>
                <a:grpSpLocks/>
              </p:cNvGrpSpPr>
              <p:nvPr/>
            </p:nvGrpSpPr>
            <p:grpSpPr bwMode="auto">
              <a:xfrm>
                <a:off x="1634" y="781"/>
                <a:ext cx="733" cy="4088"/>
                <a:chOff x="1634" y="781"/>
                <a:chExt cx="733" cy="4088"/>
              </a:xfrm>
            </p:grpSpPr>
            <p:sp>
              <p:nvSpPr>
                <p:cNvPr id="4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634" y="824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878" y="781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20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367" y="817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4" name="Group 91"/>
              <p:cNvGrpSpPr>
                <a:grpSpLocks/>
              </p:cNvGrpSpPr>
              <p:nvPr/>
            </p:nvGrpSpPr>
            <p:grpSpPr bwMode="auto">
              <a:xfrm>
                <a:off x="2603" y="771"/>
                <a:ext cx="735" cy="4088"/>
                <a:chOff x="1633" y="782"/>
                <a:chExt cx="735" cy="4088"/>
              </a:xfrm>
            </p:grpSpPr>
            <p:sp>
              <p:nvSpPr>
                <p:cNvPr id="45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33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78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122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368" y="818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5" name="Group 96"/>
              <p:cNvGrpSpPr>
                <a:grpSpLocks/>
              </p:cNvGrpSpPr>
              <p:nvPr/>
            </p:nvGrpSpPr>
            <p:grpSpPr bwMode="auto">
              <a:xfrm>
                <a:off x="3592" y="781"/>
                <a:ext cx="734" cy="4088"/>
                <a:chOff x="1633" y="781"/>
                <a:chExt cx="734" cy="4088"/>
              </a:xfrm>
            </p:grpSpPr>
            <p:sp>
              <p:nvSpPr>
                <p:cNvPr id="4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633" y="824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879" y="781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121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367" y="817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6" name="Group 101"/>
              <p:cNvGrpSpPr>
                <a:grpSpLocks/>
              </p:cNvGrpSpPr>
              <p:nvPr/>
            </p:nvGrpSpPr>
            <p:grpSpPr bwMode="auto">
              <a:xfrm>
                <a:off x="4562" y="771"/>
                <a:ext cx="734" cy="4088"/>
                <a:chOff x="1633" y="782"/>
                <a:chExt cx="734" cy="4088"/>
              </a:xfrm>
            </p:grpSpPr>
            <p:sp>
              <p:nvSpPr>
                <p:cNvPr id="37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633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879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121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367" y="818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10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Line 10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Line 109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Line 11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11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11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113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114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Line 115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" name="Group 11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11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11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119"/>
              <p:cNvSpPr>
                <a:spLocks noChangeShapeType="1"/>
              </p:cNvSpPr>
              <p:nvPr/>
            </p:nvSpPr>
            <p:spPr bwMode="auto">
              <a:xfrm flipV="1">
                <a:off x="669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12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1" name="Group 12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17" name="Line 12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12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124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125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2" name="Group 12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12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12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129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13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7" name="Rectangle 54"/>
          <p:cNvSpPr>
            <a:spLocks noChangeArrowheads="1"/>
          </p:cNvSpPr>
          <p:nvPr/>
        </p:nvSpPr>
        <p:spPr bwMode="gray">
          <a:xfrm>
            <a:off x="1187450" y="5516563"/>
            <a:ext cx="742950" cy="742950"/>
          </a:xfrm>
          <a:prstGeom prst="rect">
            <a:avLst/>
          </a:prstGeom>
          <a:gradFill rotWithShape="1">
            <a:gsLst>
              <a:gs pos="0">
                <a:srgbClr val="99FA72"/>
              </a:gs>
              <a:gs pos="100000">
                <a:srgbClr val="99FA7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8" name="Freeform 27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29804"/>
                  <a:invGamma/>
                  <a:alpha val="7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0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gray">
          <a:xfrm>
            <a:off x="323850" y="5516563"/>
            <a:ext cx="742950" cy="74295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2" name="Rectangle 50"/>
          <p:cNvSpPr>
            <a:spLocks noChangeArrowheads="1"/>
          </p:cNvSpPr>
          <p:nvPr/>
        </p:nvSpPr>
        <p:spPr bwMode="gray">
          <a:xfrm>
            <a:off x="323850" y="4652963"/>
            <a:ext cx="741363" cy="742950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3" name="Picture 77" descr="b699cfd5b71900647f3ef56417be1aa7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61000"/>
            <a:ext cx="8651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53" descr="j0152694"/>
          <p:cNvPicPr preferRelativeResize="0">
            <a:picLocks noChangeArrowheads="1" noChangeShapeType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115888"/>
            <a:ext cx="720725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500438"/>
            <a:ext cx="4811713" cy="576262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700213"/>
            <a:ext cx="6019800" cy="1470025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6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4A5D-C5FC-4792-8EC1-F7D52A90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6DEB-361F-4824-905A-610EB1E03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38125"/>
            <a:ext cx="2058988" cy="5837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29325" cy="5837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967D0-17EF-4722-9DC5-6D4FC1CA3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08A44-2A70-4E85-9393-6A8BEF822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2626A-5241-4D1F-BBFF-7F7ACE286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879BB-6AB0-4BDF-BA59-43D80B1CC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FC5DD-B89A-4932-A0A7-FF6564C50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4FBF-D989-4C5B-8DFD-E2DA2E0F1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70E06-1AD7-4E71-8EAC-4EAF062DF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B5703-FF53-4D96-ABB1-1C8229D86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E6FB-B821-42DE-8832-2BE8B67E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Freeform 25"/>
          <p:cNvSpPr>
            <a:spLocks/>
          </p:cNvSpPr>
          <p:nvPr/>
        </p:nvSpPr>
        <p:spPr bwMode="gray">
          <a:xfrm>
            <a:off x="96838" y="6381750"/>
            <a:ext cx="8970962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103188" y="64531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1" name="Freeform 27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341438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092950" y="5445125"/>
            <a:ext cx="1616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F2D405B-9FE1-447E-A1C1-E591F7137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8" name="Picture 40" descr="j0152694"/>
          <p:cNvPicPr preferRelativeResize="0">
            <a:picLocks noChangeArrowheads="1" noChangeShapeType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43888" y="188913"/>
            <a:ext cx="720725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обобщения и повторения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Окружность и круг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4286256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Баранова Валентина Владимировна учитель математики МОУ СОШ с. Бурмакино Кировской области К-Чепецкого района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Цель урока:</a:t>
            </a:r>
          </a:p>
        </p:txBody>
      </p:sp>
      <p:sp>
        <p:nvSpPr>
          <p:cNvPr id="409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333333"/>
                </a:solidFill>
                <a:latin typeface="Book Antiqua" pitchFamily="18" charset="0"/>
              </a:rPr>
              <a:t>Обобщение понятий </a:t>
            </a:r>
            <a:endParaRPr lang="en-US" b="1" i="1" dirty="0" smtClean="0">
              <a:solidFill>
                <a:srgbClr val="333333"/>
              </a:solidFill>
              <a:latin typeface="Book Antiqua" pitchFamily="18" charset="0"/>
            </a:endParaRPr>
          </a:p>
          <a:p>
            <a:pPr lvl="1" eaLnBrk="1" hangingPunct="1"/>
            <a:r>
              <a:rPr lang="ru-RU" b="1" i="1" dirty="0" smtClean="0">
                <a:solidFill>
                  <a:srgbClr val="333333"/>
                </a:solidFill>
                <a:latin typeface="Book Antiqua" pitchFamily="18" charset="0"/>
              </a:rPr>
              <a:t>окружности,</a:t>
            </a:r>
          </a:p>
          <a:p>
            <a:pPr lvl="1" eaLnBrk="1" hangingPunct="1"/>
            <a:r>
              <a:rPr lang="ru-RU" b="1" i="1" dirty="0" smtClean="0">
                <a:solidFill>
                  <a:srgbClr val="333333"/>
                </a:solidFill>
                <a:latin typeface="Book Antiqua" pitchFamily="18" charset="0"/>
              </a:rPr>
              <a:t> круга,</a:t>
            </a:r>
          </a:p>
          <a:p>
            <a:pPr lvl="1" eaLnBrk="1" hangingPunct="1"/>
            <a:r>
              <a:rPr lang="ru-RU" b="1" i="1" dirty="0" smtClean="0">
                <a:solidFill>
                  <a:srgbClr val="333333"/>
                </a:solidFill>
                <a:latin typeface="Book Antiqua" pitchFamily="18" charset="0"/>
              </a:rPr>
              <a:t>длины окружности</a:t>
            </a:r>
          </a:p>
          <a:p>
            <a:pPr lvl="1" eaLnBrk="1" hangingPunct="1"/>
            <a:r>
              <a:rPr lang="ru-RU" b="1" i="1" dirty="0" smtClean="0">
                <a:solidFill>
                  <a:srgbClr val="333333"/>
                </a:solidFill>
                <a:latin typeface="Book Antiqua" pitchFamily="18" charset="0"/>
              </a:rPr>
              <a:t>площади круга</a:t>
            </a:r>
          </a:p>
          <a:p>
            <a:pPr eaLnBrk="1" hangingPunct="1"/>
            <a:r>
              <a:rPr lang="ru-RU" b="1" i="1" dirty="0" smtClean="0">
                <a:solidFill>
                  <a:srgbClr val="333333"/>
                </a:solidFill>
                <a:latin typeface="Book Antiqua" pitchFamily="18" charset="0"/>
              </a:rPr>
              <a:t>Знакомство с историей числа </a:t>
            </a:r>
            <a:r>
              <a:rPr lang="ru-RU" b="1" i="1" dirty="0" smtClean="0">
                <a:solidFill>
                  <a:srgbClr val="333333"/>
                </a:solidFill>
                <a:latin typeface="Book Antiqua" pitchFamily="18" charset="0"/>
                <a:sym typeface="Symbol" pitchFamily="18" charset="2"/>
              </a:rPr>
              <a:t></a:t>
            </a:r>
            <a:r>
              <a:rPr lang="ru-RU" b="1" i="1" dirty="0" smtClean="0">
                <a:solidFill>
                  <a:srgbClr val="333333"/>
                </a:solidFill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429000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6371" r="4312" b="6103"/>
          <a:stretch>
            <a:fillRect/>
          </a:stretch>
        </p:blipFill>
        <p:spPr bwMode="auto">
          <a:xfrm>
            <a:off x="928662" y="1428736"/>
            <a:ext cx="497886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ВСПОМНИМ ВСЁ!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428736"/>
            <a:ext cx="2857488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</a:rPr>
              <a:t>окружность</a:t>
            </a:r>
            <a:endParaRPr lang="ru-RU" sz="3200" b="1" dirty="0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1285860"/>
            <a:ext cx="6000760" cy="1214446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замкнутая </a:t>
            </a:r>
            <a:r>
              <a:rPr lang="ru-RU" sz="2400" b="1" i="1" dirty="0" smtClean="0">
                <a:solidFill>
                  <a:srgbClr val="FFFFFF"/>
                </a:solidFill>
              </a:rPr>
              <a:t>линия</a:t>
            </a:r>
            <a:r>
              <a:rPr lang="ru-RU" sz="2400" b="1" dirty="0" smtClean="0">
                <a:solidFill>
                  <a:srgbClr val="FFFFFF"/>
                </a:solidFill>
              </a:rPr>
              <a:t>, все точки которой находятся на одинаковом расстоянии от данной точки.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786058"/>
            <a:ext cx="2857488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</a:rPr>
              <a:t>круг</a:t>
            </a:r>
            <a:endParaRPr lang="ru-RU" sz="3200" b="1" dirty="0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2714620"/>
            <a:ext cx="6000760" cy="1214446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часть плоскости, которая лежит внутри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окружности (вместе с самой окружностью).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4000504"/>
            <a:ext cx="2857488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FFFF"/>
                </a:solidFill>
              </a:rPr>
              <a:t>Радиус </a:t>
            </a:r>
            <a:endParaRPr lang="ru-RU" sz="3200" b="1" dirty="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5214950"/>
            <a:ext cx="2928926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</a:rPr>
              <a:t>диаметр</a:t>
            </a:r>
            <a:endParaRPr lang="ru-RU" sz="3200" b="1" dirty="0">
              <a:solidFill>
                <a:srgbClr val="FFFFFF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71802" y="4000504"/>
            <a:ext cx="6072198" cy="100013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отрезок, соединяющий центр окружности с точкой на окружности</a:t>
            </a:r>
            <a:r>
              <a:rPr lang="ru-RU" sz="2400" dirty="0" smtClean="0">
                <a:solidFill>
                  <a:srgbClr val="333333"/>
                </a:solidFill>
              </a:rPr>
              <a:t>.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14678" y="5214950"/>
            <a:ext cx="5929322" cy="121444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отрезок, соединяющий две точки окружности и проходящий через центр окружности.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5214950"/>
            <a:ext cx="2928926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</a:rPr>
              <a:t>хорда</a:t>
            </a:r>
            <a:endParaRPr lang="ru-RU" sz="3200" b="1" dirty="0">
              <a:solidFill>
                <a:srgbClr val="FFFFFF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14678" y="5214950"/>
            <a:ext cx="5929322" cy="121444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FF"/>
                </a:solidFill>
              </a:rPr>
              <a:t>отрезок, соединяющий две точки окружности.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5214950"/>
            <a:ext cx="2928926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</a:rPr>
              <a:t>диаметр</a:t>
            </a:r>
            <a:endParaRPr lang="ru-RU" sz="3200" b="1" dirty="0">
              <a:solidFill>
                <a:srgbClr val="FFFFFF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14678" y="5214950"/>
            <a:ext cx="5929322" cy="121444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FF"/>
                </a:solidFill>
              </a:rPr>
              <a:t>хорда, проходящая через центр окружности. </a:t>
            </a:r>
            <a:endParaRPr lang="ru-RU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6405559" y="2143115"/>
            <a:ext cx="2303463" cy="2303463"/>
          </a:xfrm>
          <a:prstGeom prst="ellipse">
            <a:avLst/>
          </a:prstGeom>
          <a:solidFill>
            <a:schemeClr val="bg1">
              <a:alpha val="0"/>
            </a:schemeClr>
          </a:solidFill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1" name="Oval 3" descr="80%"/>
          <p:cNvSpPr>
            <a:spLocks noChangeArrowheads="1"/>
          </p:cNvSpPr>
          <p:nvPr/>
        </p:nvSpPr>
        <p:spPr bwMode="auto">
          <a:xfrm>
            <a:off x="6405559" y="2143115"/>
            <a:ext cx="2303463" cy="2303463"/>
          </a:xfrm>
          <a:prstGeom prst="ellipse">
            <a:avLst/>
          </a:prstGeom>
          <a:pattFill prst="pct80">
            <a:fgClr>
              <a:srgbClr val="009900"/>
            </a:fgClr>
            <a:bgClr>
              <a:schemeClr val="bg1"/>
            </a:bgClr>
          </a:pattFill>
          <a:ln w="57150" cmpd="thinThick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3000364" y="4500570"/>
            <a:ext cx="5786478" cy="1833563"/>
          </a:xfrm>
          <a:prstGeom prst="rect">
            <a:avLst/>
          </a:prstGeom>
        </p:spPr>
        <p:txBody>
          <a:bodyPr wrap="none" fromWordAr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33333"/>
                </a:solidFill>
              </a:rPr>
              <a:t>	У </a:t>
            </a:r>
            <a:r>
              <a:rPr lang="ru-RU" sz="2800" b="1" i="1" dirty="0" smtClean="0">
                <a:solidFill>
                  <a:srgbClr val="C00000"/>
                </a:solidFill>
              </a:rPr>
              <a:t>круга</a:t>
            </a:r>
            <a:r>
              <a:rPr lang="ru-RU" sz="2800" b="1" dirty="0" smtClean="0">
                <a:solidFill>
                  <a:srgbClr val="333333"/>
                </a:solidFill>
              </a:rPr>
              <a:t> есть одна подруга,</a:t>
            </a:r>
            <a:br>
              <a:rPr lang="ru-RU" sz="2800" b="1" dirty="0" smtClean="0">
                <a:solidFill>
                  <a:srgbClr val="333333"/>
                </a:solidFill>
              </a:rPr>
            </a:br>
            <a:r>
              <a:rPr lang="ru-RU" sz="2800" b="1" dirty="0" smtClean="0">
                <a:solidFill>
                  <a:srgbClr val="333333"/>
                </a:solidFill>
              </a:rPr>
              <a:t>	Знакома всем ее наружность,</a:t>
            </a:r>
            <a:br>
              <a:rPr lang="ru-RU" sz="2800" b="1" dirty="0" smtClean="0">
                <a:solidFill>
                  <a:srgbClr val="333333"/>
                </a:solidFill>
              </a:rPr>
            </a:br>
            <a:r>
              <a:rPr lang="ru-RU" sz="2800" b="1" dirty="0" smtClean="0">
                <a:solidFill>
                  <a:srgbClr val="333333"/>
                </a:solidFill>
              </a:rPr>
              <a:t>	Она идет по краю круга,</a:t>
            </a:r>
            <a:br>
              <a:rPr lang="ru-RU" sz="2800" b="1" dirty="0" smtClean="0">
                <a:solidFill>
                  <a:srgbClr val="333333"/>
                </a:solidFill>
              </a:rPr>
            </a:br>
            <a:r>
              <a:rPr lang="ru-RU" sz="2800" b="1" dirty="0" smtClean="0">
                <a:solidFill>
                  <a:srgbClr val="333333"/>
                </a:solidFill>
              </a:rPr>
              <a:t>	И называется </a:t>
            </a:r>
            <a:r>
              <a:rPr lang="ru-RU" sz="2800" b="1" i="1" dirty="0" smtClean="0">
                <a:solidFill>
                  <a:srgbClr val="C00000"/>
                </a:solidFill>
              </a:rPr>
              <a:t>окружность</a:t>
            </a:r>
            <a:r>
              <a:rPr lang="ru-RU" sz="2800" b="1" dirty="0" smtClean="0">
                <a:solidFill>
                  <a:srgbClr val="C00000"/>
                </a:solidFill>
              </a:rPr>
              <a:t>. </a:t>
            </a:r>
            <a:endParaRPr lang="ru-RU" sz="28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232C12"/>
              </a:solidFill>
              <a:latin typeface="Arial"/>
              <a:cs typeface="Arial"/>
            </a:endParaRP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 rot="19068914">
            <a:off x="503234" y="1973253"/>
            <a:ext cx="2381250" cy="1422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окружность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7048497" y="3071803"/>
            <a:ext cx="952500" cy="411162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круг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3428992" y="3000372"/>
            <a:ext cx="144462" cy="1428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911347" y="2143115"/>
            <a:ext cx="720725" cy="2160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2271709" y="3079740"/>
            <a:ext cx="115252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2200272" y="3151178"/>
            <a:ext cx="144462" cy="14446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2560634" y="4232265"/>
            <a:ext cx="144463" cy="1428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1839909" y="2071678"/>
            <a:ext cx="144463" cy="1428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9" name="AutoShape 21"/>
          <p:cNvSpPr>
            <a:spLocks/>
          </p:cNvSpPr>
          <p:nvPr/>
        </p:nvSpPr>
        <p:spPr bwMode="auto">
          <a:xfrm>
            <a:off x="4143372" y="2000240"/>
            <a:ext cx="1074737" cy="474663"/>
          </a:xfrm>
          <a:prstGeom prst="borderCallout2">
            <a:avLst>
              <a:gd name="adj1" fmla="val 24079"/>
              <a:gd name="adj2" fmla="val -7088"/>
              <a:gd name="adj3" fmla="val 24079"/>
              <a:gd name="adj4" fmla="val -85968"/>
              <a:gd name="adj5" fmla="val 242477"/>
              <a:gd name="adj6" fmla="val -167505"/>
            </a:avLst>
          </a:prstGeom>
          <a:gradFill rotWithShape="1">
            <a:gsLst>
              <a:gs pos="0">
                <a:schemeClr val="accent3"/>
              </a:gs>
              <a:gs pos="50000">
                <a:schemeClr val="bg1"/>
              </a:gs>
              <a:gs pos="100000">
                <a:schemeClr val="accent3"/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000" b="1" dirty="0">
                <a:latin typeface="Arial" pitchFamily="34" charset="0"/>
              </a:rPr>
              <a:t>Центр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7430" name="AutoShape 22"/>
          <p:cNvSpPr>
            <a:spLocks/>
          </p:cNvSpPr>
          <p:nvPr/>
        </p:nvSpPr>
        <p:spPr bwMode="auto">
          <a:xfrm>
            <a:off x="3927472" y="3656003"/>
            <a:ext cx="1584325" cy="431800"/>
          </a:xfrm>
          <a:prstGeom prst="borderCallout2">
            <a:avLst>
              <a:gd name="adj1" fmla="val 26472"/>
              <a:gd name="adj2" fmla="val -4810"/>
              <a:gd name="adj3" fmla="val 26472"/>
              <a:gd name="adj4" fmla="val -38477"/>
              <a:gd name="adj5" fmla="val -109190"/>
              <a:gd name="adj6" fmla="val -73245"/>
            </a:avLst>
          </a:prstGeom>
          <a:gradFill rotWithShape="1">
            <a:gsLst>
              <a:gs pos="0">
                <a:schemeClr val="accent3"/>
              </a:gs>
              <a:gs pos="50000">
                <a:schemeClr val="bg1"/>
              </a:gs>
              <a:gs pos="100000">
                <a:schemeClr val="accent3"/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000" b="1" dirty="0">
                <a:latin typeface="Arial" pitchFamily="34" charset="0"/>
              </a:rPr>
              <a:t>Радиус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(r)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H="1" flipV="1">
            <a:off x="1984372" y="2647940"/>
            <a:ext cx="215900" cy="2160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7432" name="AutoShape 24"/>
          <p:cNvSpPr>
            <a:spLocks/>
          </p:cNvSpPr>
          <p:nvPr/>
        </p:nvSpPr>
        <p:spPr bwMode="auto">
          <a:xfrm>
            <a:off x="357158" y="4643446"/>
            <a:ext cx="1763712" cy="546100"/>
          </a:xfrm>
          <a:prstGeom prst="borderCallout1">
            <a:avLst>
              <a:gd name="adj1" fmla="val 20931"/>
              <a:gd name="adj2" fmla="val 104319"/>
              <a:gd name="adj3" fmla="val -175000"/>
              <a:gd name="adj4" fmla="val 117370"/>
            </a:avLst>
          </a:prstGeom>
          <a:gradFill rotWithShape="1">
            <a:gsLst>
              <a:gs pos="0">
                <a:schemeClr val="accent3"/>
              </a:gs>
              <a:gs pos="50000">
                <a:schemeClr val="bg1"/>
              </a:gs>
              <a:gs pos="100000">
                <a:schemeClr val="accent3"/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000" b="1" dirty="0">
                <a:latin typeface="Arial" pitchFamily="34" charset="0"/>
              </a:rPr>
              <a:t>Диаметр</a:t>
            </a: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(d)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26" name="Заголовок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Запомните!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5809 -0.01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3" grpId="0" animBg="1"/>
      <p:bldP spid="17415" grpId="0" animBg="1"/>
      <p:bldP spid="17420" grpId="0" animBg="1"/>
      <p:bldP spid="17421" grpId="0" animBg="1"/>
      <p:bldP spid="17425" grpId="0" animBg="1"/>
      <p:bldP spid="17427" grpId="0" animBg="1"/>
      <p:bldP spid="17428" grpId="0" animBg="1"/>
      <p:bldP spid="17429" grpId="0" animBg="1"/>
      <p:bldP spid="17430" grpId="0" animBg="1"/>
      <p:bldP spid="17431" grpId="0" animBg="1"/>
      <p:bldP spid="174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38600" y="1371600"/>
            <a:ext cx="2438400" cy="3276600"/>
            <a:chOff x="1968" y="1728"/>
            <a:chExt cx="1440" cy="1971"/>
          </a:xfrm>
        </p:grpSpPr>
        <p:sp>
          <p:nvSpPr>
            <p:cNvPr id="27657" name="Freeform 9"/>
            <p:cNvSpPr>
              <a:spLocks/>
            </p:cNvSpPr>
            <p:nvPr/>
          </p:nvSpPr>
          <p:spPr bwMode="auto">
            <a:xfrm>
              <a:off x="1968" y="1872"/>
              <a:ext cx="1440" cy="1824"/>
            </a:xfrm>
            <a:custGeom>
              <a:avLst/>
              <a:gdLst/>
              <a:ahLst/>
              <a:cxnLst>
                <a:cxn ang="0">
                  <a:pos x="1440" y="0"/>
                </a:cxn>
                <a:cxn ang="0">
                  <a:pos x="1296" y="1728"/>
                </a:cxn>
                <a:cxn ang="0">
                  <a:pos x="1263" y="1755"/>
                </a:cxn>
                <a:cxn ang="0">
                  <a:pos x="1200" y="1776"/>
                </a:cxn>
                <a:cxn ang="0">
                  <a:pos x="1152" y="1776"/>
                </a:cxn>
                <a:cxn ang="0">
                  <a:pos x="1008" y="1824"/>
                </a:cxn>
                <a:cxn ang="0">
                  <a:pos x="864" y="1824"/>
                </a:cxn>
                <a:cxn ang="0">
                  <a:pos x="768" y="1824"/>
                </a:cxn>
                <a:cxn ang="0">
                  <a:pos x="672" y="1824"/>
                </a:cxn>
                <a:cxn ang="0">
                  <a:pos x="576" y="1776"/>
                </a:cxn>
                <a:cxn ang="0">
                  <a:pos x="384" y="1776"/>
                </a:cxn>
                <a:cxn ang="0">
                  <a:pos x="336" y="1776"/>
                </a:cxn>
                <a:cxn ang="0">
                  <a:pos x="288" y="1728"/>
                </a:cxn>
                <a:cxn ang="0">
                  <a:pos x="0" y="0"/>
                </a:cxn>
                <a:cxn ang="0">
                  <a:pos x="153" y="93"/>
                </a:cxn>
                <a:cxn ang="0">
                  <a:pos x="465" y="135"/>
                </a:cxn>
                <a:cxn ang="0">
                  <a:pos x="624" y="144"/>
                </a:cxn>
                <a:cxn ang="0">
                  <a:pos x="864" y="144"/>
                </a:cxn>
                <a:cxn ang="0">
                  <a:pos x="1065" y="129"/>
                </a:cxn>
                <a:cxn ang="0">
                  <a:pos x="1293" y="99"/>
                </a:cxn>
                <a:cxn ang="0">
                  <a:pos x="1440" y="0"/>
                </a:cxn>
              </a:cxnLst>
              <a:rect l="0" t="0" r="r" b="b"/>
              <a:pathLst>
                <a:path w="1440" h="1824">
                  <a:moveTo>
                    <a:pt x="1440" y="0"/>
                  </a:moveTo>
                  <a:lnTo>
                    <a:pt x="1296" y="1728"/>
                  </a:lnTo>
                  <a:lnTo>
                    <a:pt x="1263" y="1755"/>
                  </a:lnTo>
                  <a:lnTo>
                    <a:pt x="1200" y="1776"/>
                  </a:lnTo>
                  <a:lnTo>
                    <a:pt x="1152" y="1776"/>
                  </a:lnTo>
                  <a:lnTo>
                    <a:pt x="1008" y="1824"/>
                  </a:lnTo>
                  <a:lnTo>
                    <a:pt x="864" y="1824"/>
                  </a:lnTo>
                  <a:lnTo>
                    <a:pt x="768" y="1824"/>
                  </a:lnTo>
                  <a:lnTo>
                    <a:pt x="672" y="1824"/>
                  </a:lnTo>
                  <a:lnTo>
                    <a:pt x="576" y="1776"/>
                  </a:lnTo>
                  <a:lnTo>
                    <a:pt x="384" y="1776"/>
                  </a:lnTo>
                  <a:lnTo>
                    <a:pt x="336" y="1776"/>
                  </a:lnTo>
                  <a:lnTo>
                    <a:pt x="288" y="1728"/>
                  </a:lnTo>
                  <a:lnTo>
                    <a:pt x="0" y="0"/>
                  </a:lnTo>
                  <a:lnTo>
                    <a:pt x="153" y="93"/>
                  </a:lnTo>
                  <a:lnTo>
                    <a:pt x="465" y="135"/>
                  </a:lnTo>
                  <a:lnTo>
                    <a:pt x="624" y="144"/>
                  </a:lnTo>
                  <a:lnTo>
                    <a:pt x="864" y="144"/>
                  </a:lnTo>
                  <a:lnTo>
                    <a:pt x="1065" y="129"/>
                  </a:lnTo>
                  <a:lnTo>
                    <a:pt x="1293" y="99"/>
                  </a:lnTo>
                  <a:lnTo>
                    <a:pt x="144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chemeClr val="bg1"/>
                </a:gs>
                <a:gs pos="100000">
                  <a:srgbClr val="66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658" name="Oval 10"/>
            <p:cNvSpPr>
              <a:spLocks noChangeArrowheads="1"/>
            </p:cNvSpPr>
            <p:nvPr/>
          </p:nvSpPr>
          <p:spPr bwMode="auto">
            <a:xfrm>
              <a:off x="2256" y="3504"/>
              <a:ext cx="1008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auto">
            <a:xfrm>
              <a:off x="1968" y="1872"/>
              <a:ext cx="1440" cy="1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728"/>
                </a:cxn>
                <a:cxn ang="0">
                  <a:pos x="309" y="1755"/>
                </a:cxn>
                <a:cxn ang="0">
                  <a:pos x="374" y="1781"/>
                </a:cxn>
                <a:cxn ang="0">
                  <a:pos x="579" y="1815"/>
                </a:cxn>
                <a:cxn ang="0">
                  <a:pos x="759" y="1821"/>
                </a:cxn>
                <a:cxn ang="0">
                  <a:pos x="921" y="1821"/>
                </a:cxn>
                <a:cxn ang="0">
                  <a:pos x="1011" y="1815"/>
                </a:cxn>
                <a:cxn ang="0">
                  <a:pos x="1162" y="1796"/>
                </a:cxn>
                <a:cxn ang="0">
                  <a:pos x="1269" y="1761"/>
                </a:cxn>
                <a:cxn ang="0">
                  <a:pos x="1296" y="1728"/>
                </a:cxn>
                <a:cxn ang="0">
                  <a:pos x="1440" y="0"/>
                </a:cxn>
                <a:cxn ang="0">
                  <a:pos x="1248" y="0"/>
                </a:cxn>
                <a:cxn ang="0">
                  <a:pos x="1147" y="1796"/>
                </a:cxn>
                <a:cxn ang="0">
                  <a:pos x="1005" y="1821"/>
                </a:cxn>
                <a:cxn ang="0">
                  <a:pos x="921" y="1821"/>
                </a:cxn>
                <a:cxn ang="0">
                  <a:pos x="960" y="0"/>
                </a:cxn>
                <a:cxn ang="0">
                  <a:pos x="720" y="0"/>
                </a:cxn>
                <a:cxn ang="0">
                  <a:pos x="753" y="1827"/>
                </a:cxn>
                <a:cxn ang="0">
                  <a:pos x="571" y="1811"/>
                </a:cxn>
                <a:cxn ang="0">
                  <a:pos x="480" y="0"/>
                </a:cxn>
                <a:cxn ang="0">
                  <a:pos x="240" y="0"/>
                </a:cxn>
                <a:cxn ang="0">
                  <a:pos x="450" y="1796"/>
                </a:cxn>
              </a:cxnLst>
              <a:rect l="0" t="0" r="r" b="b"/>
              <a:pathLst>
                <a:path w="1440" h="1827">
                  <a:moveTo>
                    <a:pt x="0" y="0"/>
                  </a:moveTo>
                  <a:lnTo>
                    <a:pt x="288" y="1728"/>
                  </a:lnTo>
                  <a:lnTo>
                    <a:pt x="309" y="1755"/>
                  </a:lnTo>
                  <a:lnTo>
                    <a:pt x="374" y="1781"/>
                  </a:lnTo>
                  <a:lnTo>
                    <a:pt x="579" y="1815"/>
                  </a:lnTo>
                  <a:lnTo>
                    <a:pt x="759" y="1821"/>
                  </a:lnTo>
                  <a:lnTo>
                    <a:pt x="921" y="1821"/>
                  </a:lnTo>
                  <a:lnTo>
                    <a:pt x="1011" y="1815"/>
                  </a:lnTo>
                  <a:lnTo>
                    <a:pt x="1162" y="1796"/>
                  </a:lnTo>
                  <a:lnTo>
                    <a:pt x="1269" y="1761"/>
                  </a:lnTo>
                  <a:lnTo>
                    <a:pt x="1296" y="1728"/>
                  </a:lnTo>
                  <a:lnTo>
                    <a:pt x="1440" y="0"/>
                  </a:lnTo>
                  <a:lnTo>
                    <a:pt x="1248" y="0"/>
                  </a:lnTo>
                  <a:lnTo>
                    <a:pt x="1147" y="1796"/>
                  </a:lnTo>
                  <a:lnTo>
                    <a:pt x="1005" y="1821"/>
                  </a:lnTo>
                  <a:lnTo>
                    <a:pt x="921" y="1821"/>
                  </a:lnTo>
                  <a:lnTo>
                    <a:pt x="960" y="0"/>
                  </a:lnTo>
                  <a:lnTo>
                    <a:pt x="720" y="0"/>
                  </a:lnTo>
                  <a:lnTo>
                    <a:pt x="753" y="1827"/>
                  </a:lnTo>
                  <a:lnTo>
                    <a:pt x="571" y="1811"/>
                  </a:lnTo>
                  <a:lnTo>
                    <a:pt x="480" y="0"/>
                  </a:lnTo>
                  <a:lnTo>
                    <a:pt x="240" y="0"/>
                  </a:lnTo>
                  <a:lnTo>
                    <a:pt x="450" y="1796"/>
                  </a:lnTo>
                </a:path>
              </a:pathLst>
            </a:cu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660" name="Oval 12"/>
            <p:cNvSpPr>
              <a:spLocks noChangeArrowheads="1"/>
            </p:cNvSpPr>
            <p:nvPr/>
          </p:nvSpPr>
          <p:spPr bwMode="auto">
            <a:xfrm>
              <a:off x="1968" y="1728"/>
              <a:ext cx="1440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 rot="4842505">
            <a:off x="7378700" y="5346700"/>
            <a:ext cx="939800" cy="1371600"/>
            <a:chOff x="1808" y="1235"/>
            <a:chExt cx="1072" cy="978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147" y="1299"/>
              <a:ext cx="733" cy="800"/>
              <a:chOff x="3451" y="2463"/>
              <a:chExt cx="733" cy="800"/>
            </a:xfrm>
          </p:grpSpPr>
          <p:sp>
            <p:nvSpPr>
              <p:cNvPr id="27663" name="Freeform 15" descr="Пробка"/>
              <p:cNvSpPr>
                <a:spLocks/>
              </p:cNvSpPr>
              <p:nvPr/>
            </p:nvSpPr>
            <p:spPr bwMode="auto">
              <a:xfrm rot="4868518">
                <a:off x="3475" y="3015"/>
                <a:ext cx="104" cy="109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64" name="Freeform 16" descr="Пробка"/>
              <p:cNvSpPr>
                <a:spLocks/>
              </p:cNvSpPr>
              <p:nvPr/>
            </p:nvSpPr>
            <p:spPr bwMode="auto">
              <a:xfrm rot="7232186">
                <a:off x="3521" y="3057"/>
                <a:ext cx="104" cy="109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65" name="Freeform 17" descr="Пробка"/>
              <p:cNvSpPr>
                <a:spLocks/>
              </p:cNvSpPr>
              <p:nvPr/>
            </p:nvSpPr>
            <p:spPr bwMode="auto">
              <a:xfrm rot="4993949">
                <a:off x="3552" y="3118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66" name="Freeform 18" descr="Пробка"/>
              <p:cNvSpPr>
                <a:spLocks/>
              </p:cNvSpPr>
              <p:nvPr/>
            </p:nvSpPr>
            <p:spPr bwMode="auto">
              <a:xfrm rot="3674503">
                <a:off x="3612" y="3149"/>
                <a:ext cx="103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67" name="Freeform 19" descr="Пробка"/>
              <p:cNvSpPr>
                <a:spLocks/>
              </p:cNvSpPr>
              <p:nvPr/>
            </p:nvSpPr>
            <p:spPr bwMode="auto">
              <a:xfrm rot="2197089">
                <a:off x="3747" y="3154"/>
                <a:ext cx="105" cy="10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68" name="Freeform 20" descr="Пробка"/>
              <p:cNvSpPr>
                <a:spLocks/>
              </p:cNvSpPr>
              <p:nvPr/>
            </p:nvSpPr>
            <p:spPr bwMode="auto">
              <a:xfrm rot="2197089">
                <a:off x="3681" y="3159"/>
                <a:ext cx="103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69" name="Freeform 21" descr="Пробка"/>
              <p:cNvSpPr>
                <a:spLocks/>
              </p:cNvSpPr>
              <p:nvPr/>
            </p:nvSpPr>
            <p:spPr bwMode="auto">
              <a:xfrm rot="1493582">
                <a:off x="3818" y="3149"/>
                <a:ext cx="103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70" name="Freeform 22" descr="Пробка"/>
              <p:cNvSpPr>
                <a:spLocks/>
              </p:cNvSpPr>
              <p:nvPr/>
            </p:nvSpPr>
            <p:spPr bwMode="auto">
              <a:xfrm rot="925843">
                <a:off x="3883" y="3130"/>
                <a:ext cx="105" cy="10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71" name="Freeform 23" descr="Пробка"/>
              <p:cNvSpPr>
                <a:spLocks/>
              </p:cNvSpPr>
              <p:nvPr/>
            </p:nvSpPr>
            <p:spPr bwMode="auto">
              <a:xfrm rot="-358935">
                <a:off x="3951" y="3089"/>
                <a:ext cx="103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72" name="Freeform 24" descr="Пробка"/>
              <p:cNvSpPr>
                <a:spLocks/>
              </p:cNvSpPr>
              <p:nvPr/>
            </p:nvSpPr>
            <p:spPr bwMode="auto">
              <a:xfrm rot="-864554">
                <a:off x="4004" y="3039"/>
                <a:ext cx="103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73" name="Freeform 25" descr="Пробка"/>
              <p:cNvSpPr>
                <a:spLocks/>
              </p:cNvSpPr>
              <p:nvPr/>
            </p:nvSpPr>
            <p:spPr bwMode="auto">
              <a:xfrm rot="-1950779">
                <a:off x="4034" y="2983"/>
                <a:ext cx="105" cy="10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74" name="Freeform 26" descr="Пробка"/>
              <p:cNvSpPr>
                <a:spLocks/>
              </p:cNvSpPr>
              <p:nvPr/>
            </p:nvSpPr>
            <p:spPr bwMode="auto">
              <a:xfrm rot="-2580267">
                <a:off x="4058" y="2919"/>
                <a:ext cx="103" cy="10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75" name="Freeform 27" descr="Пробка"/>
              <p:cNvSpPr>
                <a:spLocks/>
              </p:cNvSpPr>
              <p:nvPr/>
            </p:nvSpPr>
            <p:spPr bwMode="auto">
              <a:xfrm rot="-2960679">
                <a:off x="4070" y="284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76" name="Freeform 28" descr="Пробка"/>
              <p:cNvSpPr>
                <a:spLocks/>
              </p:cNvSpPr>
              <p:nvPr/>
            </p:nvSpPr>
            <p:spPr bwMode="auto">
              <a:xfrm rot="-3802853">
                <a:off x="4074" y="2773"/>
                <a:ext cx="103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77" name="Freeform 29" descr="Пробка"/>
              <p:cNvSpPr>
                <a:spLocks/>
              </p:cNvSpPr>
              <p:nvPr/>
            </p:nvSpPr>
            <p:spPr bwMode="auto">
              <a:xfrm rot="-4254283">
                <a:off x="4075" y="2707"/>
                <a:ext cx="103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78" name="Freeform 30" descr="Пробка"/>
              <p:cNvSpPr>
                <a:spLocks/>
              </p:cNvSpPr>
              <p:nvPr/>
            </p:nvSpPr>
            <p:spPr bwMode="auto">
              <a:xfrm rot="16200000">
                <a:off x="4060" y="263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79" name="Freeform 31" descr="Пробка"/>
              <p:cNvSpPr>
                <a:spLocks/>
              </p:cNvSpPr>
              <p:nvPr/>
            </p:nvSpPr>
            <p:spPr bwMode="auto">
              <a:xfrm rot="15483349">
                <a:off x="4024" y="2570"/>
                <a:ext cx="103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80" name="Freeform 32" descr="Пробка"/>
              <p:cNvSpPr>
                <a:spLocks/>
              </p:cNvSpPr>
              <p:nvPr/>
            </p:nvSpPr>
            <p:spPr bwMode="auto">
              <a:xfrm rot="14905096">
                <a:off x="3971" y="2521"/>
                <a:ext cx="103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81" name="Freeform 33" descr="Пробка"/>
              <p:cNvSpPr>
                <a:spLocks/>
              </p:cNvSpPr>
              <p:nvPr/>
            </p:nvSpPr>
            <p:spPr bwMode="auto">
              <a:xfrm rot="13572888">
                <a:off x="3913" y="2486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82" name="Freeform 34" descr="Пробка"/>
              <p:cNvSpPr>
                <a:spLocks/>
              </p:cNvSpPr>
              <p:nvPr/>
            </p:nvSpPr>
            <p:spPr bwMode="auto">
              <a:xfrm rot="12668779">
                <a:off x="3843" y="2471"/>
                <a:ext cx="105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83" name="Freeform 35" descr="Пробка"/>
              <p:cNvSpPr>
                <a:spLocks/>
              </p:cNvSpPr>
              <p:nvPr/>
            </p:nvSpPr>
            <p:spPr bwMode="auto">
              <a:xfrm rot="12668779">
                <a:off x="3778" y="2468"/>
                <a:ext cx="103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84" name="Freeform 36" descr="Пробка"/>
              <p:cNvSpPr>
                <a:spLocks/>
              </p:cNvSpPr>
              <p:nvPr/>
            </p:nvSpPr>
            <p:spPr bwMode="auto">
              <a:xfrm rot="11336570">
                <a:off x="3712" y="2482"/>
                <a:ext cx="105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85" name="Freeform 37" descr="Пробка"/>
              <p:cNvSpPr>
                <a:spLocks/>
              </p:cNvSpPr>
              <p:nvPr/>
            </p:nvSpPr>
            <p:spPr bwMode="auto">
              <a:xfrm rot="10606283">
                <a:off x="3645" y="2497"/>
                <a:ext cx="103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86" name="Freeform 38" descr="Пробка"/>
              <p:cNvSpPr>
                <a:spLocks/>
              </p:cNvSpPr>
              <p:nvPr/>
            </p:nvSpPr>
            <p:spPr bwMode="auto">
              <a:xfrm rot="9811851">
                <a:off x="3592" y="2542"/>
                <a:ext cx="105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87" name="Freeform 39" descr="Пробка"/>
              <p:cNvSpPr>
                <a:spLocks/>
              </p:cNvSpPr>
              <p:nvPr/>
            </p:nvSpPr>
            <p:spPr bwMode="auto">
              <a:xfrm rot="9811851">
                <a:off x="3537" y="2588"/>
                <a:ext cx="105" cy="104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88" name="Freeform 40" descr="Пробка"/>
              <p:cNvSpPr>
                <a:spLocks/>
              </p:cNvSpPr>
              <p:nvPr/>
            </p:nvSpPr>
            <p:spPr bwMode="auto">
              <a:xfrm rot="8334437">
                <a:off x="3501" y="2648"/>
                <a:ext cx="105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89" name="Freeform 41" descr="Пробка"/>
              <p:cNvSpPr>
                <a:spLocks/>
              </p:cNvSpPr>
              <p:nvPr/>
            </p:nvSpPr>
            <p:spPr bwMode="auto">
              <a:xfrm rot="7874429">
                <a:off x="3482" y="2701"/>
                <a:ext cx="104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90" name="Freeform 42" descr="Пробка"/>
              <p:cNvSpPr>
                <a:spLocks/>
              </p:cNvSpPr>
              <p:nvPr/>
            </p:nvSpPr>
            <p:spPr bwMode="auto">
              <a:xfrm rot="7874429">
                <a:off x="3467" y="2767"/>
                <a:ext cx="103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91" name="Freeform 43" descr="Пробка"/>
              <p:cNvSpPr>
                <a:spLocks/>
              </p:cNvSpPr>
              <p:nvPr/>
            </p:nvSpPr>
            <p:spPr bwMode="auto">
              <a:xfrm rot="7285270">
                <a:off x="3451" y="284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92" name="Freeform 44" descr="Пробка"/>
              <p:cNvSpPr>
                <a:spLocks/>
              </p:cNvSpPr>
              <p:nvPr/>
            </p:nvSpPr>
            <p:spPr bwMode="auto">
              <a:xfrm rot="7285270">
                <a:off x="3453" y="2922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93" name="Freeform 45" descr="Пробка"/>
              <p:cNvSpPr>
                <a:spLocks/>
              </p:cNvSpPr>
              <p:nvPr/>
            </p:nvSpPr>
            <p:spPr bwMode="auto">
              <a:xfrm rot="6158589">
                <a:off x="3448" y="2978"/>
                <a:ext cx="103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2219" y="1401"/>
              <a:ext cx="613" cy="602"/>
              <a:chOff x="3451" y="2463"/>
              <a:chExt cx="733" cy="800"/>
            </a:xfrm>
          </p:grpSpPr>
          <p:sp>
            <p:nvSpPr>
              <p:cNvPr id="27695" name="Freeform 47" descr="Пробка"/>
              <p:cNvSpPr>
                <a:spLocks/>
              </p:cNvSpPr>
              <p:nvPr/>
            </p:nvSpPr>
            <p:spPr bwMode="auto">
              <a:xfrm rot="4868518">
                <a:off x="3473" y="3020"/>
                <a:ext cx="104" cy="104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96" name="Freeform 48" descr="Пробка"/>
              <p:cNvSpPr>
                <a:spLocks/>
              </p:cNvSpPr>
              <p:nvPr/>
            </p:nvSpPr>
            <p:spPr bwMode="auto">
              <a:xfrm rot="7232186">
                <a:off x="3522" y="3061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97" name="Freeform 49" descr="Пробка"/>
              <p:cNvSpPr>
                <a:spLocks/>
              </p:cNvSpPr>
              <p:nvPr/>
            </p:nvSpPr>
            <p:spPr bwMode="auto">
              <a:xfrm rot="4993949">
                <a:off x="3552" y="3118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98" name="Freeform 50" descr="Пробка"/>
              <p:cNvSpPr>
                <a:spLocks/>
              </p:cNvSpPr>
              <p:nvPr/>
            </p:nvSpPr>
            <p:spPr bwMode="auto">
              <a:xfrm rot="3674503">
                <a:off x="3610" y="3150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99" name="Freeform 51" descr="Пробка"/>
              <p:cNvSpPr>
                <a:spLocks/>
              </p:cNvSpPr>
              <p:nvPr/>
            </p:nvSpPr>
            <p:spPr bwMode="auto">
              <a:xfrm rot="2197089">
                <a:off x="3742" y="3156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00" name="Freeform 52" descr="Пробка"/>
              <p:cNvSpPr>
                <a:spLocks/>
              </p:cNvSpPr>
              <p:nvPr/>
            </p:nvSpPr>
            <p:spPr bwMode="auto">
              <a:xfrm rot="2197089">
                <a:off x="3674" y="3162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01" name="Freeform 53" descr="Пробка"/>
              <p:cNvSpPr>
                <a:spLocks/>
              </p:cNvSpPr>
              <p:nvPr/>
            </p:nvSpPr>
            <p:spPr bwMode="auto">
              <a:xfrm rot="1493582">
                <a:off x="3813" y="3149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02" name="Freeform 54" descr="Пробка"/>
              <p:cNvSpPr>
                <a:spLocks/>
              </p:cNvSpPr>
              <p:nvPr/>
            </p:nvSpPr>
            <p:spPr bwMode="auto">
              <a:xfrm rot="925843">
                <a:off x="3883" y="3132"/>
                <a:ext cx="102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03" name="Freeform 55" descr="Пробка"/>
              <p:cNvSpPr>
                <a:spLocks/>
              </p:cNvSpPr>
              <p:nvPr/>
            </p:nvSpPr>
            <p:spPr bwMode="auto">
              <a:xfrm rot="-358935">
                <a:off x="3948" y="3089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04" name="Freeform 56" descr="Пробка"/>
              <p:cNvSpPr>
                <a:spLocks/>
              </p:cNvSpPr>
              <p:nvPr/>
            </p:nvSpPr>
            <p:spPr bwMode="auto">
              <a:xfrm rot="-864554">
                <a:off x="4001" y="3042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05" name="Freeform 57" descr="Пробка"/>
              <p:cNvSpPr>
                <a:spLocks/>
              </p:cNvSpPr>
              <p:nvPr/>
            </p:nvSpPr>
            <p:spPr bwMode="auto">
              <a:xfrm rot="-1950779">
                <a:off x="4030" y="2981"/>
                <a:ext cx="104" cy="10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06" name="Freeform 58" descr="Пробка"/>
              <p:cNvSpPr>
                <a:spLocks/>
              </p:cNvSpPr>
              <p:nvPr/>
            </p:nvSpPr>
            <p:spPr bwMode="auto">
              <a:xfrm rot="-2580267">
                <a:off x="4053" y="2918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07" name="Freeform 59" descr="Пробка"/>
              <p:cNvSpPr>
                <a:spLocks/>
              </p:cNvSpPr>
              <p:nvPr/>
            </p:nvSpPr>
            <p:spPr bwMode="auto">
              <a:xfrm rot="-2960679">
                <a:off x="4063" y="2848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08" name="Freeform 60" descr="Пробка"/>
              <p:cNvSpPr>
                <a:spLocks/>
              </p:cNvSpPr>
              <p:nvPr/>
            </p:nvSpPr>
            <p:spPr bwMode="auto">
              <a:xfrm rot="-3802853">
                <a:off x="4071" y="2776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09" name="Freeform 61" descr="Пробка"/>
              <p:cNvSpPr>
                <a:spLocks/>
              </p:cNvSpPr>
              <p:nvPr/>
            </p:nvSpPr>
            <p:spPr bwMode="auto">
              <a:xfrm rot="-4254283">
                <a:off x="4070" y="2709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10" name="Freeform 62" descr="Пробка"/>
              <p:cNvSpPr>
                <a:spLocks/>
              </p:cNvSpPr>
              <p:nvPr/>
            </p:nvSpPr>
            <p:spPr bwMode="auto">
              <a:xfrm rot="16200000">
                <a:off x="4056" y="2637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11" name="Freeform 63" descr="Пробка"/>
              <p:cNvSpPr>
                <a:spLocks/>
              </p:cNvSpPr>
              <p:nvPr/>
            </p:nvSpPr>
            <p:spPr bwMode="auto">
              <a:xfrm rot="15483349">
                <a:off x="4022" y="2572"/>
                <a:ext cx="104" cy="104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12" name="Freeform 64" descr="Пробка"/>
              <p:cNvSpPr>
                <a:spLocks/>
              </p:cNvSpPr>
              <p:nvPr/>
            </p:nvSpPr>
            <p:spPr bwMode="auto">
              <a:xfrm rot="14905096">
                <a:off x="3966" y="2525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13" name="Freeform 65" descr="Пробка"/>
              <p:cNvSpPr>
                <a:spLocks/>
              </p:cNvSpPr>
              <p:nvPr/>
            </p:nvSpPr>
            <p:spPr bwMode="auto">
              <a:xfrm rot="13572888">
                <a:off x="3906" y="2489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14" name="Freeform 66" descr="Пробка"/>
              <p:cNvSpPr>
                <a:spLocks/>
              </p:cNvSpPr>
              <p:nvPr/>
            </p:nvSpPr>
            <p:spPr bwMode="auto">
              <a:xfrm rot="12668779">
                <a:off x="3841" y="2473"/>
                <a:ext cx="104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15" name="Freeform 67" descr="Пробка"/>
              <p:cNvSpPr>
                <a:spLocks/>
              </p:cNvSpPr>
              <p:nvPr/>
            </p:nvSpPr>
            <p:spPr bwMode="auto">
              <a:xfrm rot="12668779">
                <a:off x="3774" y="2467"/>
                <a:ext cx="104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16" name="Freeform 68" descr="Пробка"/>
              <p:cNvSpPr>
                <a:spLocks/>
              </p:cNvSpPr>
              <p:nvPr/>
            </p:nvSpPr>
            <p:spPr bwMode="auto">
              <a:xfrm rot="11336570">
                <a:off x="3710" y="2478"/>
                <a:ext cx="104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17" name="Freeform 69" descr="Пробка"/>
              <p:cNvSpPr>
                <a:spLocks/>
              </p:cNvSpPr>
              <p:nvPr/>
            </p:nvSpPr>
            <p:spPr bwMode="auto">
              <a:xfrm rot="10606283">
                <a:off x="3642" y="2498"/>
                <a:ext cx="104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18" name="Freeform 70" descr="Пробка"/>
              <p:cNvSpPr>
                <a:spLocks/>
              </p:cNvSpPr>
              <p:nvPr/>
            </p:nvSpPr>
            <p:spPr bwMode="auto">
              <a:xfrm rot="9811851">
                <a:off x="3589" y="2539"/>
                <a:ext cx="104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19" name="Freeform 71" descr="Пробка"/>
              <p:cNvSpPr>
                <a:spLocks/>
              </p:cNvSpPr>
              <p:nvPr/>
            </p:nvSpPr>
            <p:spPr bwMode="auto">
              <a:xfrm rot="9811851">
                <a:off x="3536" y="2587"/>
                <a:ext cx="104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20" name="Freeform 72" descr="Пробка"/>
              <p:cNvSpPr>
                <a:spLocks/>
              </p:cNvSpPr>
              <p:nvPr/>
            </p:nvSpPr>
            <p:spPr bwMode="auto">
              <a:xfrm rot="8334437">
                <a:off x="3496" y="2647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21" name="Freeform 73" descr="Пробка"/>
              <p:cNvSpPr>
                <a:spLocks/>
              </p:cNvSpPr>
              <p:nvPr/>
            </p:nvSpPr>
            <p:spPr bwMode="auto">
              <a:xfrm rot="7874429">
                <a:off x="3482" y="2704"/>
                <a:ext cx="104" cy="104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22" name="Freeform 74" descr="Пробка"/>
              <p:cNvSpPr>
                <a:spLocks/>
              </p:cNvSpPr>
              <p:nvPr/>
            </p:nvSpPr>
            <p:spPr bwMode="auto">
              <a:xfrm rot="7874429">
                <a:off x="3463" y="2769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23" name="Freeform 75" descr="Пробка"/>
              <p:cNvSpPr>
                <a:spLocks/>
              </p:cNvSpPr>
              <p:nvPr/>
            </p:nvSpPr>
            <p:spPr bwMode="auto">
              <a:xfrm rot="7285270">
                <a:off x="3453" y="2847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24" name="Freeform 76" descr="Пробка"/>
              <p:cNvSpPr>
                <a:spLocks/>
              </p:cNvSpPr>
              <p:nvPr/>
            </p:nvSpPr>
            <p:spPr bwMode="auto">
              <a:xfrm rot="7285270">
                <a:off x="3453" y="2924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25" name="Freeform 77" descr="Пробка"/>
              <p:cNvSpPr>
                <a:spLocks/>
              </p:cNvSpPr>
              <p:nvPr/>
            </p:nvSpPr>
            <p:spPr bwMode="auto">
              <a:xfrm rot="6158589">
                <a:off x="3447" y="2978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Group 78"/>
            <p:cNvGrpSpPr>
              <a:grpSpLocks/>
            </p:cNvGrpSpPr>
            <p:nvPr/>
          </p:nvGrpSpPr>
          <p:grpSpPr bwMode="auto">
            <a:xfrm>
              <a:off x="2303" y="1491"/>
              <a:ext cx="469" cy="464"/>
              <a:chOff x="3451" y="2463"/>
              <a:chExt cx="733" cy="800"/>
            </a:xfrm>
          </p:grpSpPr>
          <p:sp>
            <p:nvSpPr>
              <p:cNvPr id="27727" name="Freeform 79" descr="Пробка"/>
              <p:cNvSpPr>
                <a:spLocks/>
              </p:cNvSpPr>
              <p:nvPr/>
            </p:nvSpPr>
            <p:spPr bwMode="auto">
              <a:xfrm rot="4868518">
                <a:off x="3474" y="3014"/>
                <a:ext cx="105" cy="10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28" name="Freeform 80" descr="Пробка"/>
              <p:cNvSpPr>
                <a:spLocks/>
              </p:cNvSpPr>
              <p:nvPr/>
            </p:nvSpPr>
            <p:spPr bwMode="auto">
              <a:xfrm rot="7232186">
                <a:off x="3519" y="3059"/>
                <a:ext cx="103" cy="10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29" name="Freeform 81" descr="Пробка"/>
              <p:cNvSpPr>
                <a:spLocks/>
              </p:cNvSpPr>
              <p:nvPr/>
            </p:nvSpPr>
            <p:spPr bwMode="auto">
              <a:xfrm rot="4993949">
                <a:off x="3551" y="3120"/>
                <a:ext cx="103" cy="10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30" name="Freeform 82" descr="Пробка"/>
              <p:cNvSpPr>
                <a:spLocks/>
              </p:cNvSpPr>
              <p:nvPr/>
            </p:nvSpPr>
            <p:spPr bwMode="auto">
              <a:xfrm rot="3674503">
                <a:off x="3611" y="3148"/>
                <a:ext cx="101" cy="10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31" name="Freeform 83" descr="Пробка"/>
              <p:cNvSpPr>
                <a:spLocks/>
              </p:cNvSpPr>
              <p:nvPr/>
            </p:nvSpPr>
            <p:spPr bwMode="auto">
              <a:xfrm rot="2197089">
                <a:off x="3744" y="3154"/>
                <a:ext cx="102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32" name="Freeform 84" descr="Пробка"/>
              <p:cNvSpPr>
                <a:spLocks/>
              </p:cNvSpPr>
              <p:nvPr/>
            </p:nvSpPr>
            <p:spPr bwMode="auto">
              <a:xfrm rot="2197089">
                <a:off x="3676" y="3162"/>
                <a:ext cx="105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33" name="Freeform 85" descr="Пробка"/>
              <p:cNvSpPr>
                <a:spLocks/>
              </p:cNvSpPr>
              <p:nvPr/>
            </p:nvSpPr>
            <p:spPr bwMode="auto">
              <a:xfrm rot="1493582">
                <a:off x="3815" y="3148"/>
                <a:ext cx="105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34" name="Freeform 86" descr="Пробка"/>
              <p:cNvSpPr>
                <a:spLocks/>
              </p:cNvSpPr>
              <p:nvPr/>
            </p:nvSpPr>
            <p:spPr bwMode="auto">
              <a:xfrm rot="925843">
                <a:off x="3876" y="3132"/>
                <a:ext cx="105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35" name="Freeform 87" descr="Пробка"/>
              <p:cNvSpPr>
                <a:spLocks/>
              </p:cNvSpPr>
              <p:nvPr/>
            </p:nvSpPr>
            <p:spPr bwMode="auto">
              <a:xfrm rot="-358935">
                <a:off x="3946" y="3088"/>
                <a:ext cx="102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36" name="Freeform 88" descr="Пробка"/>
              <p:cNvSpPr>
                <a:spLocks/>
              </p:cNvSpPr>
              <p:nvPr/>
            </p:nvSpPr>
            <p:spPr bwMode="auto">
              <a:xfrm rot="-864554">
                <a:off x="3998" y="3040"/>
                <a:ext cx="105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37" name="Freeform 89" descr="Пробка"/>
              <p:cNvSpPr>
                <a:spLocks/>
              </p:cNvSpPr>
              <p:nvPr/>
            </p:nvSpPr>
            <p:spPr bwMode="auto">
              <a:xfrm rot="-1950779">
                <a:off x="4026" y="2982"/>
                <a:ext cx="105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38" name="Freeform 90" descr="Пробка"/>
              <p:cNvSpPr>
                <a:spLocks/>
              </p:cNvSpPr>
              <p:nvPr/>
            </p:nvSpPr>
            <p:spPr bwMode="auto">
              <a:xfrm rot="-2580267">
                <a:off x="4057" y="2918"/>
                <a:ext cx="105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39" name="Freeform 91" descr="Пробка"/>
              <p:cNvSpPr>
                <a:spLocks/>
              </p:cNvSpPr>
              <p:nvPr/>
            </p:nvSpPr>
            <p:spPr bwMode="auto">
              <a:xfrm rot="-2960679">
                <a:off x="4066" y="2843"/>
                <a:ext cx="105" cy="10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40" name="Freeform 92" descr="Пробка"/>
              <p:cNvSpPr>
                <a:spLocks/>
              </p:cNvSpPr>
              <p:nvPr/>
            </p:nvSpPr>
            <p:spPr bwMode="auto">
              <a:xfrm rot="-3802853">
                <a:off x="4073" y="2772"/>
                <a:ext cx="105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41" name="Freeform 93" descr="Пробка"/>
              <p:cNvSpPr>
                <a:spLocks/>
              </p:cNvSpPr>
              <p:nvPr/>
            </p:nvSpPr>
            <p:spPr bwMode="auto">
              <a:xfrm rot="-4254283">
                <a:off x="4071" y="2710"/>
                <a:ext cx="103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42" name="Freeform 94" descr="Пробка"/>
              <p:cNvSpPr>
                <a:spLocks/>
              </p:cNvSpPr>
              <p:nvPr/>
            </p:nvSpPr>
            <p:spPr bwMode="auto">
              <a:xfrm rot="16200000">
                <a:off x="4057" y="2635"/>
                <a:ext cx="101" cy="10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43" name="Freeform 95" descr="Пробка"/>
              <p:cNvSpPr>
                <a:spLocks/>
              </p:cNvSpPr>
              <p:nvPr/>
            </p:nvSpPr>
            <p:spPr bwMode="auto">
              <a:xfrm rot="15483349">
                <a:off x="4020" y="2568"/>
                <a:ext cx="103" cy="10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44" name="Freeform 96" descr="Пробка"/>
              <p:cNvSpPr>
                <a:spLocks/>
              </p:cNvSpPr>
              <p:nvPr/>
            </p:nvSpPr>
            <p:spPr bwMode="auto">
              <a:xfrm rot="14905096">
                <a:off x="3965" y="2522"/>
                <a:ext cx="103" cy="10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45" name="Freeform 97" descr="Пробка"/>
              <p:cNvSpPr>
                <a:spLocks/>
              </p:cNvSpPr>
              <p:nvPr/>
            </p:nvSpPr>
            <p:spPr bwMode="auto">
              <a:xfrm rot="13572888">
                <a:off x="3907" y="2483"/>
                <a:ext cx="103" cy="110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46" name="Freeform 98" descr="Пробка"/>
              <p:cNvSpPr>
                <a:spLocks/>
              </p:cNvSpPr>
              <p:nvPr/>
            </p:nvSpPr>
            <p:spPr bwMode="auto">
              <a:xfrm rot="12668779">
                <a:off x="3841" y="2469"/>
                <a:ext cx="105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47" name="Freeform 99" descr="Пробка"/>
              <p:cNvSpPr>
                <a:spLocks/>
              </p:cNvSpPr>
              <p:nvPr/>
            </p:nvSpPr>
            <p:spPr bwMode="auto">
              <a:xfrm rot="12668779">
                <a:off x="3776" y="2468"/>
                <a:ext cx="105" cy="103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48" name="Freeform 100" descr="Пробка"/>
              <p:cNvSpPr>
                <a:spLocks/>
              </p:cNvSpPr>
              <p:nvPr/>
            </p:nvSpPr>
            <p:spPr bwMode="auto">
              <a:xfrm rot="11336570">
                <a:off x="3710" y="2480"/>
                <a:ext cx="102" cy="103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49" name="Freeform 101" descr="Пробка"/>
              <p:cNvSpPr>
                <a:spLocks/>
              </p:cNvSpPr>
              <p:nvPr/>
            </p:nvSpPr>
            <p:spPr bwMode="auto">
              <a:xfrm rot="10606283">
                <a:off x="3642" y="2496"/>
                <a:ext cx="105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50" name="Freeform 102" descr="Пробка"/>
              <p:cNvSpPr>
                <a:spLocks/>
              </p:cNvSpPr>
              <p:nvPr/>
            </p:nvSpPr>
            <p:spPr bwMode="auto">
              <a:xfrm rot="9811851">
                <a:off x="3590" y="2536"/>
                <a:ext cx="105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51" name="Freeform 103" descr="Пробка"/>
              <p:cNvSpPr>
                <a:spLocks/>
              </p:cNvSpPr>
              <p:nvPr/>
            </p:nvSpPr>
            <p:spPr bwMode="auto">
              <a:xfrm rot="9811851">
                <a:off x="3535" y="2589"/>
                <a:ext cx="105" cy="103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52" name="Freeform 104" descr="Пробка"/>
              <p:cNvSpPr>
                <a:spLocks/>
              </p:cNvSpPr>
              <p:nvPr/>
            </p:nvSpPr>
            <p:spPr bwMode="auto">
              <a:xfrm rot="8334437">
                <a:off x="3497" y="2648"/>
                <a:ext cx="105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53" name="Freeform 105" descr="Пробка"/>
              <p:cNvSpPr>
                <a:spLocks/>
              </p:cNvSpPr>
              <p:nvPr/>
            </p:nvSpPr>
            <p:spPr bwMode="auto">
              <a:xfrm rot="7874429">
                <a:off x="3477" y="2697"/>
                <a:ext cx="105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54" name="Freeform 106" descr="Пробка"/>
              <p:cNvSpPr>
                <a:spLocks/>
              </p:cNvSpPr>
              <p:nvPr/>
            </p:nvSpPr>
            <p:spPr bwMode="auto">
              <a:xfrm rot="7874429">
                <a:off x="3462" y="2765"/>
                <a:ext cx="105" cy="10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55" name="Freeform 107" descr="Пробка"/>
              <p:cNvSpPr>
                <a:spLocks/>
              </p:cNvSpPr>
              <p:nvPr/>
            </p:nvSpPr>
            <p:spPr bwMode="auto">
              <a:xfrm rot="7285270">
                <a:off x="3452" y="2843"/>
                <a:ext cx="105" cy="10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56" name="Freeform 108" descr="Пробка"/>
              <p:cNvSpPr>
                <a:spLocks/>
              </p:cNvSpPr>
              <p:nvPr/>
            </p:nvSpPr>
            <p:spPr bwMode="auto">
              <a:xfrm rot="7285270">
                <a:off x="3451" y="2920"/>
                <a:ext cx="105" cy="10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57" name="Freeform 109" descr="Пробка"/>
              <p:cNvSpPr>
                <a:spLocks/>
              </p:cNvSpPr>
              <p:nvPr/>
            </p:nvSpPr>
            <p:spPr bwMode="auto">
              <a:xfrm rot="6158589">
                <a:off x="3446" y="2977"/>
                <a:ext cx="103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Group 110"/>
            <p:cNvGrpSpPr>
              <a:grpSpLocks/>
            </p:cNvGrpSpPr>
            <p:nvPr/>
          </p:nvGrpSpPr>
          <p:grpSpPr bwMode="auto">
            <a:xfrm>
              <a:off x="2019" y="1235"/>
              <a:ext cx="733" cy="800"/>
              <a:chOff x="3451" y="2463"/>
              <a:chExt cx="733" cy="800"/>
            </a:xfrm>
          </p:grpSpPr>
          <p:sp>
            <p:nvSpPr>
              <p:cNvPr id="27759" name="Freeform 111" descr="Пробка"/>
              <p:cNvSpPr>
                <a:spLocks/>
              </p:cNvSpPr>
              <p:nvPr/>
            </p:nvSpPr>
            <p:spPr bwMode="auto">
              <a:xfrm rot="4868518">
                <a:off x="3477" y="3018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60" name="Freeform 112" descr="Пробка"/>
              <p:cNvSpPr>
                <a:spLocks/>
              </p:cNvSpPr>
              <p:nvPr/>
            </p:nvSpPr>
            <p:spPr bwMode="auto">
              <a:xfrm rot="7232186">
                <a:off x="3523" y="3058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61" name="Freeform 113" descr="Пробка"/>
              <p:cNvSpPr>
                <a:spLocks/>
              </p:cNvSpPr>
              <p:nvPr/>
            </p:nvSpPr>
            <p:spPr bwMode="auto">
              <a:xfrm rot="4993949">
                <a:off x="3556" y="3118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62" name="Freeform 114" descr="Пробка"/>
              <p:cNvSpPr>
                <a:spLocks/>
              </p:cNvSpPr>
              <p:nvPr/>
            </p:nvSpPr>
            <p:spPr bwMode="auto">
              <a:xfrm rot="3674503">
                <a:off x="3615" y="3149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63" name="Freeform 115" descr="Пробка"/>
              <p:cNvSpPr>
                <a:spLocks/>
              </p:cNvSpPr>
              <p:nvPr/>
            </p:nvSpPr>
            <p:spPr bwMode="auto">
              <a:xfrm rot="2197089">
                <a:off x="3748" y="3155"/>
                <a:ext cx="103" cy="10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64" name="Freeform 116" descr="Пробка"/>
              <p:cNvSpPr>
                <a:spLocks/>
              </p:cNvSpPr>
              <p:nvPr/>
            </p:nvSpPr>
            <p:spPr bwMode="auto">
              <a:xfrm rot="2197089">
                <a:off x="3681" y="3159"/>
                <a:ext cx="105" cy="109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65" name="Freeform 117" descr="Пробка"/>
              <p:cNvSpPr>
                <a:spLocks/>
              </p:cNvSpPr>
              <p:nvPr/>
            </p:nvSpPr>
            <p:spPr bwMode="auto">
              <a:xfrm rot="1493582">
                <a:off x="3818" y="3149"/>
                <a:ext cx="105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66" name="Freeform 118" descr="Пробка"/>
              <p:cNvSpPr>
                <a:spLocks/>
              </p:cNvSpPr>
              <p:nvPr/>
            </p:nvSpPr>
            <p:spPr bwMode="auto">
              <a:xfrm rot="925843">
                <a:off x="3885" y="3131"/>
                <a:ext cx="103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67" name="Freeform 119" descr="Пробка"/>
              <p:cNvSpPr>
                <a:spLocks/>
              </p:cNvSpPr>
              <p:nvPr/>
            </p:nvSpPr>
            <p:spPr bwMode="auto">
              <a:xfrm rot="-358935">
                <a:off x="3951" y="3089"/>
                <a:ext cx="105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68" name="Freeform 120" descr="Пробка"/>
              <p:cNvSpPr>
                <a:spLocks/>
              </p:cNvSpPr>
              <p:nvPr/>
            </p:nvSpPr>
            <p:spPr bwMode="auto">
              <a:xfrm rot="-864554">
                <a:off x="4004" y="3039"/>
                <a:ext cx="103" cy="109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69" name="Freeform 121" descr="Пробка"/>
              <p:cNvSpPr>
                <a:spLocks/>
              </p:cNvSpPr>
              <p:nvPr/>
            </p:nvSpPr>
            <p:spPr bwMode="auto">
              <a:xfrm rot="-1950779">
                <a:off x="4037" y="2983"/>
                <a:ext cx="101" cy="10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70" name="Freeform 122" descr="Пробка"/>
              <p:cNvSpPr>
                <a:spLocks/>
              </p:cNvSpPr>
              <p:nvPr/>
            </p:nvSpPr>
            <p:spPr bwMode="auto">
              <a:xfrm rot="-2580267">
                <a:off x="4059" y="2916"/>
                <a:ext cx="103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71" name="Freeform 123" descr="Пробка"/>
              <p:cNvSpPr>
                <a:spLocks/>
              </p:cNvSpPr>
              <p:nvPr/>
            </p:nvSpPr>
            <p:spPr bwMode="auto">
              <a:xfrm rot="-2960679">
                <a:off x="4069" y="284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72" name="Freeform 124" descr="Пробка"/>
              <p:cNvSpPr>
                <a:spLocks/>
              </p:cNvSpPr>
              <p:nvPr/>
            </p:nvSpPr>
            <p:spPr bwMode="auto">
              <a:xfrm rot="-3802853">
                <a:off x="4073" y="2771"/>
                <a:ext cx="104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73" name="Freeform 125" descr="Пробка"/>
              <p:cNvSpPr>
                <a:spLocks/>
              </p:cNvSpPr>
              <p:nvPr/>
            </p:nvSpPr>
            <p:spPr bwMode="auto">
              <a:xfrm rot="-4254283">
                <a:off x="4075" y="2707"/>
                <a:ext cx="104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74" name="Freeform 126" descr="Пробка"/>
              <p:cNvSpPr>
                <a:spLocks/>
              </p:cNvSpPr>
              <p:nvPr/>
            </p:nvSpPr>
            <p:spPr bwMode="auto">
              <a:xfrm rot="16200000">
                <a:off x="4060" y="263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75" name="Freeform 127" descr="Пробка"/>
              <p:cNvSpPr>
                <a:spLocks/>
              </p:cNvSpPr>
              <p:nvPr/>
            </p:nvSpPr>
            <p:spPr bwMode="auto">
              <a:xfrm rot="15483349">
                <a:off x="4024" y="2568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76" name="Freeform 128" descr="Пробка"/>
              <p:cNvSpPr>
                <a:spLocks/>
              </p:cNvSpPr>
              <p:nvPr/>
            </p:nvSpPr>
            <p:spPr bwMode="auto">
              <a:xfrm rot="14905096">
                <a:off x="3969" y="2521"/>
                <a:ext cx="104" cy="103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77" name="Freeform 129" descr="Пробка"/>
              <p:cNvSpPr>
                <a:spLocks/>
              </p:cNvSpPr>
              <p:nvPr/>
            </p:nvSpPr>
            <p:spPr bwMode="auto">
              <a:xfrm rot="13572888">
                <a:off x="3911" y="2486"/>
                <a:ext cx="103" cy="103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78" name="Freeform 130" descr="Пробка"/>
              <p:cNvSpPr>
                <a:spLocks/>
              </p:cNvSpPr>
              <p:nvPr/>
            </p:nvSpPr>
            <p:spPr bwMode="auto">
              <a:xfrm rot="12668779">
                <a:off x="3845" y="2471"/>
                <a:ext cx="103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79" name="Freeform 131" descr="Пробка"/>
              <p:cNvSpPr>
                <a:spLocks/>
              </p:cNvSpPr>
              <p:nvPr/>
            </p:nvSpPr>
            <p:spPr bwMode="auto">
              <a:xfrm rot="12668779">
                <a:off x="3778" y="2465"/>
                <a:ext cx="105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80" name="Freeform 132" descr="Пробка"/>
              <p:cNvSpPr>
                <a:spLocks/>
              </p:cNvSpPr>
              <p:nvPr/>
            </p:nvSpPr>
            <p:spPr bwMode="auto">
              <a:xfrm rot="11336570">
                <a:off x="3712" y="2480"/>
                <a:ext cx="103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81" name="Freeform 133" descr="Пробка"/>
              <p:cNvSpPr>
                <a:spLocks/>
              </p:cNvSpPr>
              <p:nvPr/>
            </p:nvSpPr>
            <p:spPr bwMode="auto">
              <a:xfrm rot="10606283">
                <a:off x="3647" y="2496"/>
                <a:ext cx="103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82" name="Freeform 134" descr="Пробка"/>
              <p:cNvSpPr>
                <a:spLocks/>
              </p:cNvSpPr>
              <p:nvPr/>
            </p:nvSpPr>
            <p:spPr bwMode="auto">
              <a:xfrm rot="9811851">
                <a:off x="3594" y="2540"/>
                <a:ext cx="103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83" name="Freeform 135" descr="Пробка"/>
              <p:cNvSpPr>
                <a:spLocks/>
              </p:cNvSpPr>
              <p:nvPr/>
            </p:nvSpPr>
            <p:spPr bwMode="auto">
              <a:xfrm rot="9811851">
                <a:off x="3541" y="2585"/>
                <a:ext cx="103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84" name="Freeform 136" descr="Пробка"/>
              <p:cNvSpPr>
                <a:spLocks/>
              </p:cNvSpPr>
              <p:nvPr/>
            </p:nvSpPr>
            <p:spPr bwMode="auto">
              <a:xfrm rot="8334437">
                <a:off x="3503" y="2647"/>
                <a:ext cx="105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85" name="Freeform 137" descr="Пробка"/>
              <p:cNvSpPr>
                <a:spLocks/>
              </p:cNvSpPr>
              <p:nvPr/>
            </p:nvSpPr>
            <p:spPr bwMode="auto">
              <a:xfrm rot="7874429">
                <a:off x="3486" y="2702"/>
                <a:ext cx="104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86" name="Freeform 138" descr="Пробка"/>
              <p:cNvSpPr>
                <a:spLocks/>
              </p:cNvSpPr>
              <p:nvPr/>
            </p:nvSpPr>
            <p:spPr bwMode="auto">
              <a:xfrm rot="7874429">
                <a:off x="3467" y="2767"/>
                <a:ext cx="104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87" name="Freeform 139" descr="Пробка"/>
              <p:cNvSpPr>
                <a:spLocks/>
              </p:cNvSpPr>
              <p:nvPr/>
            </p:nvSpPr>
            <p:spPr bwMode="auto">
              <a:xfrm rot="7285270">
                <a:off x="3455" y="284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88" name="Freeform 140" descr="Пробка"/>
              <p:cNvSpPr>
                <a:spLocks/>
              </p:cNvSpPr>
              <p:nvPr/>
            </p:nvSpPr>
            <p:spPr bwMode="auto">
              <a:xfrm rot="7285270">
                <a:off x="3456" y="2924"/>
                <a:ext cx="103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89" name="Freeform 141" descr="Пробка"/>
              <p:cNvSpPr>
                <a:spLocks/>
              </p:cNvSpPr>
              <p:nvPr/>
            </p:nvSpPr>
            <p:spPr bwMode="auto">
              <a:xfrm rot="6158589">
                <a:off x="3448" y="2978"/>
                <a:ext cx="104" cy="105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" name="Group 142"/>
            <p:cNvGrpSpPr>
              <a:grpSpLocks/>
            </p:cNvGrpSpPr>
            <p:nvPr/>
          </p:nvGrpSpPr>
          <p:grpSpPr bwMode="auto">
            <a:xfrm rot="11438740" flipV="1">
              <a:off x="1808" y="1943"/>
              <a:ext cx="436" cy="270"/>
              <a:chOff x="2825" y="3122"/>
              <a:chExt cx="436" cy="270"/>
            </a:xfrm>
          </p:grpSpPr>
          <p:sp>
            <p:nvSpPr>
              <p:cNvPr id="27791" name="Freeform 143" descr="Пробка"/>
              <p:cNvSpPr>
                <a:spLocks/>
              </p:cNvSpPr>
              <p:nvPr/>
            </p:nvSpPr>
            <p:spPr bwMode="auto">
              <a:xfrm rot="3109939">
                <a:off x="2929" y="3270"/>
                <a:ext cx="125" cy="120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9" name="Group 144"/>
              <p:cNvGrpSpPr>
                <a:grpSpLocks/>
              </p:cNvGrpSpPr>
              <p:nvPr/>
            </p:nvGrpSpPr>
            <p:grpSpPr bwMode="auto">
              <a:xfrm>
                <a:off x="2825" y="3122"/>
                <a:ext cx="173" cy="221"/>
                <a:chOff x="2825" y="3122"/>
                <a:chExt cx="173" cy="221"/>
              </a:xfrm>
            </p:grpSpPr>
            <p:sp>
              <p:nvSpPr>
                <p:cNvPr id="27793" name="Freeform 145" descr="Пробка"/>
                <p:cNvSpPr>
                  <a:spLocks/>
                </p:cNvSpPr>
                <p:nvPr/>
              </p:nvSpPr>
              <p:spPr bwMode="auto">
                <a:xfrm rot="5400000">
                  <a:off x="2900" y="3244"/>
                  <a:ext cx="105" cy="107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794" name="Freeform 146" descr="Пробка"/>
                <p:cNvSpPr>
                  <a:spLocks/>
                </p:cNvSpPr>
                <p:nvPr/>
              </p:nvSpPr>
              <p:spPr bwMode="auto">
                <a:xfrm rot="5400000">
                  <a:off x="2860" y="3183"/>
                  <a:ext cx="106" cy="109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795" name="Freeform 147" descr="Пробка"/>
                <p:cNvSpPr>
                  <a:spLocks/>
                </p:cNvSpPr>
                <p:nvPr/>
              </p:nvSpPr>
              <p:spPr bwMode="auto">
                <a:xfrm rot="5400000">
                  <a:off x="2830" y="3127"/>
                  <a:ext cx="105" cy="107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7796" name="Freeform 148" descr="Пробка"/>
              <p:cNvSpPr>
                <a:spLocks/>
              </p:cNvSpPr>
              <p:nvPr/>
            </p:nvSpPr>
            <p:spPr bwMode="auto">
              <a:xfrm rot="2309016">
                <a:off x="3008" y="3274"/>
                <a:ext cx="125" cy="122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97" name="Freeform 149" descr="Пробка"/>
              <p:cNvSpPr>
                <a:spLocks/>
              </p:cNvSpPr>
              <p:nvPr/>
            </p:nvSpPr>
            <p:spPr bwMode="auto">
              <a:xfrm>
                <a:off x="3149" y="3241"/>
                <a:ext cx="112" cy="113"/>
              </a:xfrm>
              <a:custGeom>
                <a:avLst/>
                <a:gdLst/>
                <a:ahLst/>
                <a:cxnLst>
                  <a:cxn ang="0">
                    <a:pos x="94" y="77"/>
                  </a:cxn>
                  <a:cxn ang="0">
                    <a:pos x="102" y="7"/>
                  </a:cxn>
                  <a:cxn ang="0">
                    <a:pos x="34" y="35"/>
                  </a:cxn>
                  <a:cxn ang="0">
                    <a:pos x="85" y="77"/>
                  </a:cxn>
                  <a:cxn ang="0">
                    <a:pos x="67" y="109"/>
                  </a:cxn>
                  <a:cxn ang="0">
                    <a:pos x="26" y="104"/>
                  </a:cxn>
                  <a:cxn ang="0">
                    <a:pos x="0" y="80"/>
                  </a:cxn>
                </a:cxnLst>
                <a:rect l="0" t="0" r="r" b="b"/>
                <a:pathLst>
                  <a:path w="112" h="113">
                    <a:moveTo>
                      <a:pt x="94" y="77"/>
                    </a:moveTo>
                    <a:cubicBezTo>
                      <a:pt x="95" y="64"/>
                      <a:pt x="112" y="14"/>
                      <a:pt x="102" y="7"/>
                    </a:cubicBezTo>
                    <a:cubicBezTo>
                      <a:pt x="92" y="0"/>
                      <a:pt x="37" y="23"/>
                      <a:pt x="34" y="35"/>
                    </a:cubicBezTo>
                    <a:cubicBezTo>
                      <a:pt x="31" y="47"/>
                      <a:pt x="80" y="65"/>
                      <a:pt x="85" y="77"/>
                    </a:cubicBezTo>
                    <a:cubicBezTo>
                      <a:pt x="90" y="89"/>
                      <a:pt x="77" y="104"/>
                      <a:pt x="67" y="109"/>
                    </a:cubicBezTo>
                    <a:cubicBezTo>
                      <a:pt x="58" y="113"/>
                      <a:pt x="37" y="109"/>
                      <a:pt x="26" y="104"/>
                    </a:cubicBezTo>
                    <a:cubicBezTo>
                      <a:pt x="15" y="99"/>
                      <a:pt x="7" y="90"/>
                      <a:pt x="0" y="80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98" name="Freeform 150" descr="Пробка"/>
              <p:cNvSpPr>
                <a:spLocks/>
              </p:cNvSpPr>
              <p:nvPr/>
            </p:nvSpPr>
            <p:spPr bwMode="auto">
              <a:xfrm rot="1114791">
                <a:off x="3075" y="3267"/>
                <a:ext cx="125" cy="122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0" name="Group 330"/>
          <p:cNvGrpSpPr>
            <a:grpSpLocks/>
          </p:cNvGrpSpPr>
          <p:nvPr/>
        </p:nvGrpSpPr>
        <p:grpSpPr bwMode="auto">
          <a:xfrm>
            <a:off x="914400" y="5791200"/>
            <a:ext cx="5413375" cy="304800"/>
            <a:chOff x="576" y="3456"/>
            <a:chExt cx="3410" cy="192"/>
          </a:xfrm>
        </p:grpSpPr>
        <p:grpSp>
          <p:nvGrpSpPr>
            <p:cNvPr id="11" name="Group 152"/>
            <p:cNvGrpSpPr>
              <a:grpSpLocks/>
            </p:cNvGrpSpPr>
            <p:nvPr/>
          </p:nvGrpSpPr>
          <p:grpSpPr bwMode="auto">
            <a:xfrm>
              <a:off x="576" y="3456"/>
              <a:ext cx="2324" cy="182"/>
              <a:chOff x="492" y="1428"/>
              <a:chExt cx="2954" cy="218"/>
            </a:xfrm>
          </p:grpSpPr>
          <p:grpSp>
            <p:nvGrpSpPr>
              <p:cNvPr id="12" name="Group 153"/>
              <p:cNvGrpSpPr>
                <a:grpSpLocks/>
              </p:cNvGrpSpPr>
              <p:nvPr/>
            </p:nvGrpSpPr>
            <p:grpSpPr bwMode="auto">
              <a:xfrm rot="19931270" flipH="1">
                <a:off x="492" y="1428"/>
                <a:ext cx="278" cy="206"/>
                <a:chOff x="4632" y="1107"/>
                <a:chExt cx="384" cy="498"/>
              </a:xfrm>
            </p:grpSpPr>
            <p:sp>
              <p:nvSpPr>
                <p:cNvPr id="27802" name="Freeform 154" descr="Пробка"/>
                <p:cNvSpPr>
                  <a:spLocks/>
                </p:cNvSpPr>
                <p:nvPr/>
              </p:nvSpPr>
              <p:spPr bwMode="auto">
                <a:xfrm>
                  <a:off x="4872" y="1105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3" name="Group 155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804" name="Freeform 156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1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05" name="Freeform 157" descr="Пробка"/>
                  <p:cNvSpPr>
                    <a:spLocks/>
                  </p:cNvSpPr>
                  <p:nvPr/>
                </p:nvSpPr>
                <p:spPr bwMode="auto">
                  <a:xfrm>
                    <a:off x="4714" y="1263"/>
                    <a:ext cx="142" cy="255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06" name="Freeform 158" descr="Пробка"/>
                  <p:cNvSpPr>
                    <a:spLocks/>
                  </p:cNvSpPr>
                  <p:nvPr/>
                </p:nvSpPr>
                <p:spPr bwMode="auto">
                  <a:xfrm>
                    <a:off x="4633" y="1338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14" name="Group 159"/>
              <p:cNvGrpSpPr>
                <a:grpSpLocks/>
              </p:cNvGrpSpPr>
              <p:nvPr/>
            </p:nvGrpSpPr>
            <p:grpSpPr bwMode="auto">
              <a:xfrm rot="19931270" flipH="1">
                <a:off x="768" y="1440"/>
                <a:ext cx="278" cy="206"/>
                <a:chOff x="4632" y="1107"/>
                <a:chExt cx="384" cy="498"/>
              </a:xfrm>
            </p:grpSpPr>
            <p:sp>
              <p:nvSpPr>
                <p:cNvPr id="27808" name="Freeform 160" descr="Пробка"/>
                <p:cNvSpPr>
                  <a:spLocks/>
                </p:cNvSpPr>
                <p:nvPr/>
              </p:nvSpPr>
              <p:spPr bwMode="auto">
                <a:xfrm>
                  <a:off x="4872" y="1104"/>
                  <a:ext cx="146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5" name="Group 161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810" name="Freeform 162" descr="Пробка"/>
                  <p:cNvSpPr>
                    <a:spLocks/>
                  </p:cNvSpPr>
                  <p:nvPr/>
                </p:nvSpPr>
                <p:spPr bwMode="auto">
                  <a:xfrm>
                    <a:off x="4794" y="1182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11" name="Freeform 163" descr="Пробка"/>
                  <p:cNvSpPr>
                    <a:spLocks/>
                  </p:cNvSpPr>
                  <p:nvPr/>
                </p:nvSpPr>
                <p:spPr bwMode="auto">
                  <a:xfrm>
                    <a:off x="4714" y="1262"/>
                    <a:ext cx="142" cy="255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12" name="Freeform 164" descr="Пробка"/>
                  <p:cNvSpPr>
                    <a:spLocks/>
                  </p:cNvSpPr>
                  <p:nvPr/>
                </p:nvSpPr>
                <p:spPr bwMode="auto">
                  <a:xfrm>
                    <a:off x="4634" y="1338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16" name="Group 165"/>
              <p:cNvGrpSpPr>
                <a:grpSpLocks/>
              </p:cNvGrpSpPr>
              <p:nvPr/>
            </p:nvGrpSpPr>
            <p:grpSpPr bwMode="auto">
              <a:xfrm rot="19931270" flipH="1">
                <a:off x="1056" y="1440"/>
                <a:ext cx="278" cy="206"/>
                <a:chOff x="4632" y="1107"/>
                <a:chExt cx="384" cy="498"/>
              </a:xfrm>
            </p:grpSpPr>
            <p:sp>
              <p:nvSpPr>
                <p:cNvPr id="27814" name="Freeform 166" descr="Пробка"/>
                <p:cNvSpPr>
                  <a:spLocks/>
                </p:cNvSpPr>
                <p:nvPr/>
              </p:nvSpPr>
              <p:spPr bwMode="auto">
                <a:xfrm>
                  <a:off x="4871" y="1102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7" name="Group 167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816" name="Freeform 168" descr="Пробка"/>
                  <p:cNvSpPr>
                    <a:spLocks/>
                  </p:cNvSpPr>
                  <p:nvPr/>
                </p:nvSpPr>
                <p:spPr bwMode="auto">
                  <a:xfrm>
                    <a:off x="4795" y="1181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17" name="Freeform 169" descr="Пробка"/>
                  <p:cNvSpPr>
                    <a:spLocks/>
                  </p:cNvSpPr>
                  <p:nvPr/>
                </p:nvSpPr>
                <p:spPr bwMode="auto">
                  <a:xfrm>
                    <a:off x="4717" y="1261"/>
                    <a:ext cx="140" cy="255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18" name="Freeform 170" descr="Пробка"/>
                  <p:cNvSpPr>
                    <a:spLocks/>
                  </p:cNvSpPr>
                  <p:nvPr/>
                </p:nvSpPr>
                <p:spPr bwMode="auto">
                  <a:xfrm>
                    <a:off x="4635" y="133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18" name="Group 171"/>
              <p:cNvGrpSpPr>
                <a:grpSpLocks/>
              </p:cNvGrpSpPr>
              <p:nvPr/>
            </p:nvGrpSpPr>
            <p:grpSpPr bwMode="auto">
              <a:xfrm rot="19931270" flipH="1">
                <a:off x="1306" y="1440"/>
                <a:ext cx="278" cy="206"/>
                <a:chOff x="4632" y="1107"/>
                <a:chExt cx="384" cy="498"/>
              </a:xfrm>
            </p:grpSpPr>
            <p:sp>
              <p:nvSpPr>
                <p:cNvPr id="27820" name="Freeform 172" descr="Пробка"/>
                <p:cNvSpPr>
                  <a:spLocks/>
                </p:cNvSpPr>
                <p:nvPr/>
              </p:nvSpPr>
              <p:spPr bwMode="auto">
                <a:xfrm>
                  <a:off x="4873" y="1103"/>
                  <a:ext cx="146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9" name="Group 173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822" name="Freeform 174" descr="Пробка"/>
                  <p:cNvSpPr>
                    <a:spLocks/>
                  </p:cNvSpPr>
                  <p:nvPr/>
                </p:nvSpPr>
                <p:spPr bwMode="auto">
                  <a:xfrm>
                    <a:off x="4795" y="1182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23" name="Freeform 175" descr="Пробка"/>
                  <p:cNvSpPr>
                    <a:spLocks/>
                  </p:cNvSpPr>
                  <p:nvPr/>
                </p:nvSpPr>
                <p:spPr bwMode="auto">
                  <a:xfrm>
                    <a:off x="4716" y="1261"/>
                    <a:ext cx="140" cy="255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24" name="Freeform 176" descr="Пробка"/>
                  <p:cNvSpPr>
                    <a:spLocks/>
                  </p:cNvSpPr>
                  <p:nvPr/>
                </p:nvSpPr>
                <p:spPr bwMode="auto">
                  <a:xfrm>
                    <a:off x="4634" y="1338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20" name="Group 177"/>
              <p:cNvGrpSpPr>
                <a:grpSpLocks/>
              </p:cNvGrpSpPr>
              <p:nvPr/>
            </p:nvGrpSpPr>
            <p:grpSpPr bwMode="auto">
              <a:xfrm rot="19931270" flipH="1">
                <a:off x="1584" y="1440"/>
                <a:ext cx="278" cy="206"/>
                <a:chOff x="4632" y="1107"/>
                <a:chExt cx="384" cy="498"/>
              </a:xfrm>
            </p:grpSpPr>
            <p:sp>
              <p:nvSpPr>
                <p:cNvPr id="27826" name="Freeform 178" descr="Пробка"/>
                <p:cNvSpPr>
                  <a:spLocks/>
                </p:cNvSpPr>
                <p:nvPr/>
              </p:nvSpPr>
              <p:spPr bwMode="auto">
                <a:xfrm>
                  <a:off x="4872" y="1104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1" name="Group 179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828" name="Freeform 180" descr="Пробка"/>
                  <p:cNvSpPr>
                    <a:spLocks/>
                  </p:cNvSpPr>
                  <p:nvPr/>
                </p:nvSpPr>
                <p:spPr bwMode="auto">
                  <a:xfrm>
                    <a:off x="4794" y="1182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29" name="Freeform 181" descr="Пробка"/>
                  <p:cNvSpPr>
                    <a:spLocks/>
                  </p:cNvSpPr>
                  <p:nvPr/>
                </p:nvSpPr>
                <p:spPr bwMode="auto">
                  <a:xfrm>
                    <a:off x="4714" y="1262"/>
                    <a:ext cx="142" cy="255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30" name="Freeform 182" descr="Пробка"/>
                  <p:cNvSpPr>
                    <a:spLocks/>
                  </p:cNvSpPr>
                  <p:nvPr/>
                </p:nvSpPr>
                <p:spPr bwMode="auto">
                  <a:xfrm>
                    <a:off x="4634" y="1338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22" name="Group 183"/>
              <p:cNvGrpSpPr>
                <a:grpSpLocks/>
              </p:cNvGrpSpPr>
              <p:nvPr/>
            </p:nvGrpSpPr>
            <p:grpSpPr bwMode="auto">
              <a:xfrm rot="19931270" flipH="1">
                <a:off x="1834" y="1440"/>
                <a:ext cx="278" cy="206"/>
                <a:chOff x="4632" y="1107"/>
                <a:chExt cx="384" cy="498"/>
              </a:xfrm>
            </p:grpSpPr>
            <p:sp>
              <p:nvSpPr>
                <p:cNvPr id="27832" name="Freeform 184" descr="Пробка"/>
                <p:cNvSpPr>
                  <a:spLocks/>
                </p:cNvSpPr>
                <p:nvPr/>
              </p:nvSpPr>
              <p:spPr bwMode="auto">
                <a:xfrm>
                  <a:off x="4872" y="1105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3" name="Group 185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834" name="Freeform 186" descr="Пробка"/>
                  <p:cNvSpPr>
                    <a:spLocks/>
                  </p:cNvSpPr>
                  <p:nvPr/>
                </p:nvSpPr>
                <p:spPr bwMode="auto">
                  <a:xfrm>
                    <a:off x="4791" y="1181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35" name="Freeform 187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2" cy="252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36" name="Freeform 188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0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24" name="Group 189"/>
              <p:cNvGrpSpPr>
                <a:grpSpLocks/>
              </p:cNvGrpSpPr>
              <p:nvPr/>
            </p:nvGrpSpPr>
            <p:grpSpPr bwMode="auto">
              <a:xfrm rot="19931270" flipH="1">
                <a:off x="2112" y="1440"/>
                <a:ext cx="278" cy="206"/>
                <a:chOff x="4632" y="1107"/>
                <a:chExt cx="384" cy="498"/>
              </a:xfrm>
            </p:grpSpPr>
            <p:sp>
              <p:nvSpPr>
                <p:cNvPr id="27838" name="Freeform 190" descr="Пробка"/>
                <p:cNvSpPr>
                  <a:spLocks/>
                </p:cNvSpPr>
                <p:nvPr/>
              </p:nvSpPr>
              <p:spPr bwMode="auto">
                <a:xfrm>
                  <a:off x="4871" y="1103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5" name="Group 191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840" name="Freeform 192" descr="Пробка"/>
                  <p:cNvSpPr>
                    <a:spLocks/>
                  </p:cNvSpPr>
                  <p:nvPr/>
                </p:nvSpPr>
                <p:spPr bwMode="auto">
                  <a:xfrm>
                    <a:off x="4795" y="1182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41" name="Freeform 193" descr="Пробка"/>
                  <p:cNvSpPr>
                    <a:spLocks/>
                  </p:cNvSpPr>
                  <p:nvPr/>
                </p:nvSpPr>
                <p:spPr bwMode="auto">
                  <a:xfrm>
                    <a:off x="4716" y="1261"/>
                    <a:ext cx="140" cy="255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42" name="Freeform 194" descr="Пробка"/>
                  <p:cNvSpPr>
                    <a:spLocks/>
                  </p:cNvSpPr>
                  <p:nvPr/>
                </p:nvSpPr>
                <p:spPr bwMode="auto">
                  <a:xfrm>
                    <a:off x="4634" y="1338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26" name="Group 195"/>
              <p:cNvGrpSpPr>
                <a:grpSpLocks/>
              </p:cNvGrpSpPr>
              <p:nvPr/>
            </p:nvGrpSpPr>
            <p:grpSpPr bwMode="auto">
              <a:xfrm rot="19931270" flipH="1">
                <a:off x="2362" y="1440"/>
                <a:ext cx="278" cy="206"/>
                <a:chOff x="4632" y="1107"/>
                <a:chExt cx="384" cy="498"/>
              </a:xfrm>
            </p:grpSpPr>
            <p:sp>
              <p:nvSpPr>
                <p:cNvPr id="27844" name="Freeform 196" descr="Пробка"/>
                <p:cNvSpPr>
                  <a:spLocks/>
                </p:cNvSpPr>
                <p:nvPr/>
              </p:nvSpPr>
              <p:spPr bwMode="auto">
                <a:xfrm>
                  <a:off x="4872" y="1104"/>
                  <a:ext cx="146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7" name="Group 197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846" name="Freeform 198" descr="Пробка"/>
                  <p:cNvSpPr>
                    <a:spLocks/>
                  </p:cNvSpPr>
                  <p:nvPr/>
                </p:nvSpPr>
                <p:spPr bwMode="auto">
                  <a:xfrm>
                    <a:off x="4794" y="1182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47" name="Freeform 199" descr="Пробка"/>
                  <p:cNvSpPr>
                    <a:spLocks/>
                  </p:cNvSpPr>
                  <p:nvPr/>
                </p:nvSpPr>
                <p:spPr bwMode="auto">
                  <a:xfrm>
                    <a:off x="4714" y="1262"/>
                    <a:ext cx="142" cy="255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48" name="Freeform 200" descr="Пробка"/>
                  <p:cNvSpPr>
                    <a:spLocks/>
                  </p:cNvSpPr>
                  <p:nvPr/>
                </p:nvSpPr>
                <p:spPr bwMode="auto">
                  <a:xfrm>
                    <a:off x="4634" y="1338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28" name="Group 201"/>
              <p:cNvGrpSpPr>
                <a:grpSpLocks/>
              </p:cNvGrpSpPr>
              <p:nvPr/>
            </p:nvGrpSpPr>
            <p:grpSpPr bwMode="auto">
              <a:xfrm rot="19931270" flipH="1">
                <a:off x="2640" y="1440"/>
                <a:ext cx="278" cy="206"/>
                <a:chOff x="4632" y="1107"/>
                <a:chExt cx="384" cy="498"/>
              </a:xfrm>
            </p:grpSpPr>
            <p:sp>
              <p:nvSpPr>
                <p:cNvPr id="27850" name="Freeform 202" descr="Пробка"/>
                <p:cNvSpPr>
                  <a:spLocks/>
                </p:cNvSpPr>
                <p:nvPr/>
              </p:nvSpPr>
              <p:spPr bwMode="auto">
                <a:xfrm>
                  <a:off x="4872" y="1105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9" name="Group 203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852" name="Freeform 204" descr="Пробка"/>
                  <p:cNvSpPr>
                    <a:spLocks/>
                  </p:cNvSpPr>
                  <p:nvPr/>
                </p:nvSpPr>
                <p:spPr bwMode="auto">
                  <a:xfrm>
                    <a:off x="4791" y="1181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53" name="Freeform 205" descr="Пробка"/>
                  <p:cNvSpPr>
                    <a:spLocks/>
                  </p:cNvSpPr>
                  <p:nvPr/>
                </p:nvSpPr>
                <p:spPr bwMode="auto">
                  <a:xfrm>
                    <a:off x="4713" y="1267"/>
                    <a:ext cx="142" cy="252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54" name="Freeform 206" descr="Пробка"/>
                  <p:cNvSpPr>
                    <a:spLocks/>
                  </p:cNvSpPr>
                  <p:nvPr/>
                </p:nvSpPr>
                <p:spPr bwMode="auto">
                  <a:xfrm>
                    <a:off x="4633" y="1339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30" name="Group 207"/>
              <p:cNvGrpSpPr>
                <a:grpSpLocks/>
              </p:cNvGrpSpPr>
              <p:nvPr/>
            </p:nvGrpSpPr>
            <p:grpSpPr bwMode="auto">
              <a:xfrm rot="19931270" flipH="1">
                <a:off x="2890" y="1440"/>
                <a:ext cx="278" cy="206"/>
                <a:chOff x="4632" y="1107"/>
                <a:chExt cx="384" cy="498"/>
              </a:xfrm>
            </p:grpSpPr>
            <p:sp>
              <p:nvSpPr>
                <p:cNvPr id="27856" name="Freeform 208" descr="Пробка"/>
                <p:cNvSpPr>
                  <a:spLocks/>
                </p:cNvSpPr>
                <p:nvPr/>
              </p:nvSpPr>
              <p:spPr bwMode="auto">
                <a:xfrm>
                  <a:off x="4871" y="1102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31" name="Group 209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858" name="Freeform 210" descr="Пробка"/>
                  <p:cNvSpPr>
                    <a:spLocks/>
                  </p:cNvSpPr>
                  <p:nvPr/>
                </p:nvSpPr>
                <p:spPr bwMode="auto">
                  <a:xfrm>
                    <a:off x="4795" y="1182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59" name="Freeform 211" descr="Пробка"/>
                  <p:cNvSpPr>
                    <a:spLocks/>
                  </p:cNvSpPr>
                  <p:nvPr/>
                </p:nvSpPr>
                <p:spPr bwMode="auto">
                  <a:xfrm>
                    <a:off x="4716" y="1261"/>
                    <a:ext cx="140" cy="255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60" name="Freeform 212" descr="Пробка"/>
                  <p:cNvSpPr>
                    <a:spLocks/>
                  </p:cNvSpPr>
                  <p:nvPr/>
                </p:nvSpPr>
                <p:spPr bwMode="auto">
                  <a:xfrm>
                    <a:off x="4634" y="1338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27971" name="Group 213"/>
              <p:cNvGrpSpPr>
                <a:grpSpLocks/>
              </p:cNvGrpSpPr>
              <p:nvPr/>
            </p:nvGrpSpPr>
            <p:grpSpPr bwMode="auto">
              <a:xfrm rot="19931270" flipH="1">
                <a:off x="3168" y="1440"/>
                <a:ext cx="278" cy="206"/>
                <a:chOff x="4632" y="1107"/>
                <a:chExt cx="384" cy="498"/>
              </a:xfrm>
            </p:grpSpPr>
            <p:sp>
              <p:nvSpPr>
                <p:cNvPr id="27862" name="Freeform 214" descr="Пробка"/>
                <p:cNvSpPr>
                  <a:spLocks/>
                </p:cNvSpPr>
                <p:nvPr/>
              </p:nvSpPr>
              <p:spPr bwMode="auto">
                <a:xfrm>
                  <a:off x="4873" y="1103"/>
                  <a:ext cx="146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7978" name="Group 215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864" name="Freeform 216" descr="Пробка"/>
                  <p:cNvSpPr>
                    <a:spLocks/>
                  </p:cNvSpPr>
                  <p:nvPr/>
                </p:nvSpPr>
                <p:spPr bwMode="auto">
                  <a:xfrm>
                    <a:off x="4794" y="1182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65" name="Freeform 217" descr="Пробка"/>
                  <p:cNvSpPr>
                    <a:spLocks/>
                  </p:cNvSpPr>
                  <p:nvPr/>
                </p:nvSpPr>
                <p:spPr bwMode="auto">
                  <a:xfrm>
                    <a:off x="4716" y="1261"/>
                    <a:ext cx="140" cy="255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866" name="Freeform 218" descr="Пробка"/>
                  <p:cNvSpPr>
                    <a:spLocks/>
                  </p:cNvSpPr>
                  <p:nvPr/>
                </p:nvSpPr>
                <p:spPr bwMode="auto">
                  <a:xfrm>
                    <a:off x="4634" y="1338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grpSp>
          <p:nvGrpSpPr>
            <p:cNvPr id="27979" name="Group 220"/>
            <p:cNvGrpSpPr>
              <a:grpSpLocks/>
            </p:cNvGrpSpPr>
            <p:nvPr/>
          </p:nvGrpSpPr>
          <p:grpSpPr bwMode="auto">
            <a:xfrm rot="19931270" flipH="1">
              <a:off x="2908" y="3466"/>
              <a:ext cx="219" cy="172"/>
              <a:chOff x="4632" y="1107"/>
              <a:chExt cx="384" cy="498"/>
            </a:xfrm>
          </p:grpSpPr>
          <p:sp>
            <p:nvSpPr>
              <p:cNvPr id="27869" name="Freeform 221" descr="Пробка"/>
              <p:cNvSpPr>
                <a:spLocks/>
              </p:cNvSpPr>
              <p:nvPr/>
            </p:nvSpPr>
            <p:spPr bwMode="auto">
              <a:xfrm>
                <a:off x="4872" y="1104"/>
                <a:ext cx="144" cy="25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7981" name="Group 222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27871" name="Freeform 223" descr="Пробка"/>
                <p:cNvSpPr>
                  <a:spLocks/>
                </p:cNvSpPr>
                <p:nvPr/>
              </p:nvSpPr>
              <p:spPr bwMode="auto">
                <a:xfrm>
                  <a:off x="4794" y="1182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872" name="Freeform 224" descr="Пробка"/>
                <p:cNvSpPr>
                  <a:spLocks/>
                </p:cNvSpPr>
                <p:nvPr/>
              </p:nvSpPr>
              <p:spPr bwMode="auto">
                <a:xfrm>
                  <a:off x="4714" y="1262"/>
                  <a:ext cx="142" cy="255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873" name="Freeform 225" descr="Пробка"/>
                <p:cNvSpPr>
                  <a:spLocks/>
                </p:cNvSpPr>
                <p:nvPr/>
              </p:nvSpPr>
              <p:spPr bwMode="auto">
                <a:xfrm>
                  <a:off x="4634" y="1338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27983" name="Group 226"/>
            <p:cNvGrpSpPr>
              <a:grpSpLocks/>
            </p:cNvGrpSpPr>
            <p:nvPr/>
          </p:nvGrpSpPr>
          <p:grpSpPr bwMode="auto">
            <a:xfrm rot="19931270" flipH="1">
              <a:off x="3125" y="3476"/>
              <a:ext cx="219" cy="172"/>
              <a:chOff x="4632" y="1107"/>
              <a:chExt cx="384" cy="498"/>
            </a:xfrm>
          </p:grpSpPr>
          <p:sp>
            <p:nvSpPr>
              <p:cNvPr id="27875" name="Freeform 227" descr="Пробка"/>
              <p:cNvSpPr>
                <a:spLocks/>
              </p:cNvSpPr>
              <p:nvPr/>
            </p:nvSpPr>
            <p:spPr bwMode="auto">
              <a:xfrm>
                <a:off x="4872" y="1104"/>
                <a:ext cx="144" cy="25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7985" name="Group 228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27877" name="Freeform 229" descr="Пробка"/>
                <p:cNvSpPr>
                  <a:spLocks/>
                </p:cNvSpPr>
                <p:nvPr/>
              </p:nvSpPr>
              <p:spPr bwMode="auto">
                <a:xfrm>
                  <a:off x="4794" y="1182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878" name="Freeform 230" descr="Пробка"/>
                <p:cNvSpPr>
                  <a:spLocks/>
                </p:cNvSpPr>
                <p:nvPr/>
              </p:nvSpPr>
              <p:spPr bwMode="auto">
                <a:xfrm>
                  <a:off x="4714" y="1262"/>
                  <a:ext cx="142" cy="255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879" name="Freeform 231" descr="Пробка"/>
                <p:cNvSpPr>
                  <a:spLocks/>
                </p:cNvSpPr>
                <p:nvPr/>
              </p:nvSpPr>
              <p:spPr bwMode="auto">
                <a:xfrm>
                  <a:off x="4634" y="1338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27989" name="Group 232"/>
            <p:cNvGrpSpPr>
              <a:grpSpLocks/>
            </p:cNvGrpSpPr>
            <p:nvPr/>
          </p:nvGrpSpPr>
          <p:grpSpPr bwMode="auto">
            <a:xfrm rot="19931270" flipH="1">
              <a:off x="3352" y="3476"/>
              <a:ext cx="218" cy="172"/>
              <a:chOff x="4632" y="1107"/>
              <a:chExt cx="384" cy="498"/>
            </a:xfrm>
          </p:grpSpPr>
          <p:sp>
            <p:nvSpPr>
              <p:cNvPr id="27881" name="Freeform 233" descr="Пробка"/>
              <p:cNvSpPr>
                <a:spLocks/>
              </p:cNvSpPr>
              <p:nvPr/>
            </p:nvSpPr>
            <p:spPr bwMode="auto">
              <a:xfrm>
                <a:off x="4871" y="1102"/>
                <a:ext cx="144" cy="25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7991" name="Group 234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27883" name="Freeform 235" descr="Пробка"/>
                <p:cNvSpPr>
                  <a:spLocks/>
                </p:cNvSpPr>
                <p:nvPr/>
              </p:nvSpPr>
              <p:spPr bwMode="auto">
                <a:xfrm>
                  <a:off x="4795" y="1182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884" name="Freeform 236" descr="Пробка"/>
                <p:cNvSpPr>
                  <a:spLocks/>
                </p:cNvSpPr>
                <p:nvPr/>
              </p:nvSpPr>
              <p:spPr bwMode="auto">
                <a:xfrm>
                  <a:off x="4716" y="1260"/>
                  <a:ext cx="143" cy="255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885" name="Freeform 237" descr="Пробка"/>
                <p:cNvSpPr>
                  <a:spLocks/>
                </p:cNvSpPr>
                <p:nvPr/>
              </p:nvSpPr>
              <p:spPr bwMode="auto">
                <a:xfrm>
                  <a:off x="4634" y="1338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27995" name="Group 238"/>
            <p:cNvGrpSpPr>
              <a:grpSpLocks/>
            </p:cNvGrpSpPr>
            <p:nvPr/>
          </p:nvGrpSpPr>
          <p:grpSpPr bwMode="auto">
            <a:xfrm rot="19931270" flipH="1">
              <a:off x="3548" y="3476"/>
              <a:ext cx="219" cy="172"/>
              <a:chOff x="4632" y="1107"/>
              <a:chExt cx="384" cy="498"/>
            </a:xfrm>
          </p:grpSpPr>
          <p:sp>
            <p:nvSpPr>
              <p:cNvPr id="27887" name="Freeform 239" descr="Пробка"/>
              <p:cNvSpPr>
                <a:spLocks/>
              </p:cNvSpPr>
              <p:nvPr/>
            </p:nvSpPr>
            <p:spPr bwMode="auto">
              <a:xfrm>
                <a:off x="4872" y="1104"/>
                <a:ext cx="144" cy="25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7997" name="Group 240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27889" name="Freeform 241" descr="Пробка"/>
                <p:cNvSpPr>
                  <a:spLocks/>
                </p:cNvSpPr>
                <p:nvPr/>
              </p:nvSpPr>
              <p:spPr bwMode="auto">
                <a:xfrm>
                  <a:off x="4794" y="1182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890" name="Freeform 242" descr="Пробка"/>
                <p:cNvSpPr>
                  <a:spLocks/>
                </p:cNvSpPr>
                <p:nvPr/>
              </p:nvSpPr>
              <p:spPr bwMode="auto">
                <a:xfrm>
                  <a:off x="4714" y="1262"/>
                  <a:ext cx="142" cy="255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891" name="Freeform 243" descr="Пробка"/>
                <p:cNvSpPr>
                  <a:spLocks/>
                </p:cNvSpPr>
                <p:nvPr/>
              </p:nvSpPr>
              <p:spPr bwMode="auto">
                <a:xfrm>
                  <a:off x="4634" y="1338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28001" name="Group 244"/>
            <p:cNvGrpSpPr>
              <a:grpSpLocks/>
            </p:cNvGrpSpPr>
            <p:nvPr/>
          </p:nvGrpSpPr>
          <p:grpSpPr bwMode="auto">
            <a:xfrm rot="19931270" flipH="1">
              <a:off x="3767" y="3476"/>
              <a:ext cx="219" cy="172"/>
              <a:chOff x="4632" y="1107"/>
              <a:chExt cx="384" cy="498"/>
            </a:xfrm>
          </p:grpSpPr>
          <p:sp>
            <p:nvSpPr>
              <p:cNvPr id="27893" name="Freeform 245" descr="Пробка"/>
              <p:cNvSpPr>
                <a:spLocks/>
              </p:cNvSpPr>
              <p:nvPr/>
            </p:nvSpPr>
            <p:spPr bwMode="auto">
              <a:xfrm>
                <a:off x="4872" y="1104"/>
                <a:ext cx="144" cy="25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8003" name="Group 246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27895" name="Freeform 247" descr="Пробка"/>
                <p:cNvSpPr>
                  <a:spLocks/>
                </p:cNvSpPr>
                <p:nvPr/>
              </p:nvSpPr>
              <p:spPr bwMode="auto">
                <a:xfrm>
                  <a:off x="4794" y="1182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896" name="Freeform 248" descr="Пробка"/>
                <p:cNvSpPr>
                  <a:spLocks/>
                </p:cNvSpPr>
                <p:nvPr/>
              </p:nvSpPr>
              <p:spPr bwMode="auto">
                <a:xfrm>
                  <a:off x="4714" y="1262"/>
                  <a:ext cx="142" cy="255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897" name="Freeform 249" descr="Пробка"/>
                <p:cNvSpPr>
                  <a:spLocks/>
                </p:cNvSpPr>
                <p:nvPr/>
              </p:nvSpPr>
              <p:spPr bwMode="auto">
                <a:xfrm>
                  <a:off x="4634" y="1338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28007" name="Group 286"/>
          <p:cNvGrpSpPr>
            <a:grpSpLocks/>
          </p:cNvGrpSpPr>
          <p:nvPr/>
        </p:nvGrpSpPr>
        <p:grpSpPr bwMode="auto">
          <a:xfrm>
            <a:off x="1265238" y="5075238"/>
            <a:ext cx="1858962" cy="411162"/>
            <a:chOff x="2860" y="3177"/>
            <a:chExt cx="1171" cy="259"/>
          </a:xfrm>
        </p:grpSpPr>
        <p:sp>
          <p:nvSpPr>
            <p:cNvPr id="27935" name="Freeform 287" descr="Пробка"/>
            <p:cNvSpPr>
              <a:spLocks/>
            </p:cNvSpPr>
            <p:nvPr/>
          </p:nvSpPr>
          <p:spPr bwMode="auto">
            <a:xfrm rot="17916995" flipH="1">
              <a:off x="3910" y="3220"/>
              <a:ext cx="82" cy="89"/>
            </a:xfrm>
            <a:custGeom>
              <a:avLst/>
              <a:gdLst/>
              <a:ahLst/>
              <a:cxnLst>
                <a:cxn ang="0">
                  <a:pos x="624" y="45"/>
                </a:cxn>
                <a:cxn ang="0">
                  <a:pos x="368" y="29"/>
                </a:cxn>
                <a:cxn ang="0">
                  <a:pos x="272" y="221"/>
                </a:cxn>
                <a:cxn ang="0">
                  <a:pos x="400" y="445"/>
                </a:cxn>
                <a:cxn ang="0">
                  <a:pos x="368" y="653"/>
                </a:cxn>
                <a:cxn ang="0">
                  <a:pos x="160" y="701"/>
                </a:cxn>
                <a:cxn ang="0">
                  <a:pos x="0" y="621"/>
                </a:cxn>
              </a:cxnLst>
              <a:rect l="0" t="0" r="r" b="b"/>
              <a:pathLst>
                <a:path w="624" h="706">
                  <a:moveTo>
                    <a:pt x="624" y="45"/>
                  </a:moveTo>
                  <a:cubicBezTo>
                    <a:pt x="525" y="22"/>
                    <a:pt x="427" y="0"/>
                    <a:pt x="368" y="29"/>
                  </a:cubicBezTo>
                  <a:cubicBezTo>
                    <a:pt x="309" y="58"/>
                    <a:pt x="267" y="152"/>
                    <a:pt x="272" y="221"/>
                  </a:cubicBezTo>
                  <a:cubicBezTo>
                    <a:pt x="277" y="290"/>
                    <a:pt x="384" y="373"/>
                    <a:pt x="400" y="445"/>
                  </a:cubicBezTo>
                  <a:cubicBezTo>
                    <a:pt x="416" y="517"/>
                    <a:pt x="408" y="610"/>
                    <a:pt x="368" y="653"/>
                  </a:cubicBezTo>
                  <a:cubicBezTo>
                    <a:pt x="328" y="696"/>
                    <a:pt x="221" y="706"/>
                    <a:pt x="160" y="701"/>
                  </a:cubicBezTo>
                  <a:cubicBezTo>
                    <a:pt x="99" y="696"/>
                    <a:pt x="49" y="658"/>
                    <a:pt x="0" y="621"/>
                  </a:cubicBezTo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8009" name="Group 288"/>
            <p:cNvGrpSpPr>
              <a:grpSpLocks/>
            </p:cNvGrpSpPr>
            <p:nvPr/>
          </p:nvGrpSpPr>
          <p:grpSpPr bwMode="auto">
            <a:xfrm>
              <a:off x="2860" y="3177"/>
              <a:ext cx="1171" cy="259"/>
              <a:chOff x="2860" y="3177"/>
              <a:chExt cx="1171" cy="259"/>
            </a:xfrm>
          </p:grpSpPr>
          <p:sp>
            <p:nvSpPr>
              <p:cNvPr id="27937" name="Freeform 289" descr="Пробка"/>
              <p:cNvSpPr>
                <a:spLocks/>
              </p:cNvSpPr>
              <p:nvPr/>
            </p:nvSpPr>
            <p:spPr bwMode="auto">
              <a:xfrm>
                <a:off x="2860" y="3200"/>
                <a:ext cx="68" cy="82"/>
              </a:xfrm>
              <a:custGeom>
                <a:avLst/>
                <a:gdLst/>
                <a:ahLst/>
                <a:cxnLst>
                  <a:cxn ang="0">
                    <a:pos x="68" y="64"/>
                  </a:cxn>
                  <a:cxn ang="0">
                    <a:pos x="20" y="79"/>
                  </a:cxn>
                  <a:cxn ang="0">
                    <a:pos x="2" y="43"/>
                  </a:cxn>
                  <a:cxn ang="0">
                    <a:pos x="8" y="7"/>
                  </a:cxn>
                  <a:cxn ang="0">
                    <a:pos x="26" y="1"/>
                  </a:cxn>
                </a:cxnLst>
                <a:rect l="0" t="0" r="r" b="b"/>
                <a:pathLst>
                  <a:path w="68" h="82">
                    <a:moveTo>
                      <a:pt x="68" y="64"/>
                    </a:moveTo>
                    <a:cubicBezTo>
                      <a:pt x="60" y="66"/>
                      <a:pt x="31" y="82"/>
                      <a:pt x="20" y="79"/>
                    </a:cubicBezTo>
                    <a:cubicBezTo>
                      <a:pt x="9" y="76"/>
                      <a:pt x="4" y="55"/>
                      <a:pt x="2" y="43"/>
                    </a:cubicBezTo>
                    <a:cubicBezTo>
                      <a:pt x="0" y="31"/>
                      <a:pt x="4" y="14"/>
                      <a:pt x="8" y="7"/>
                    </a:cubicBezTo>
                    <a:cubicBezTo>
                      <a:pt x="12" y="0"/>
                      <a:pt x="22" y="2"/>
                      <a:pt x="26" y="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8016" name="Group 290"/>
              <p:cNvGrpSpPr>
                <a:grpSpLocks/>
              </p:cNvGrpSpPr>
              <p:nvPr/>
            </p:nvGrpSpPr>
            <p:grpSpPr bwMode="auto">
              <a:xfrm rot="21049001" flipH="1">
                <a:off x="2880" y="3216"/>
                <a:ext cx="219" cy="172"/>
                <a:chOff x="4632" y="1107"/>
                <a:chExt cx="384" cy="498"/>
              </a:xfrm>
            </p:grpSpPr>
            <p:sp>
              <p:nvSpPr>
                <p:cNvPr id="27939" name="Freeform 291" descr="Пробка"/>
                <p:cNvSpPr>
                  <a:spLocks/>
                </p:cNvSpPr>
                <p:nvPr/>
              </p:nvSpPr>
              <p:spPr bwMode="auto">
                <a:xfrm>
                  <a:off x="4873" y="1105"/>
                  <a:ext cx="146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8018" name="Group 292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941" name="Freeform 293" descr="Пробка"/>
                  <p:cNvSpPr>
                    <a:spLocks/>
                  </p:cNvSpPr>
                  <p:nvPr/>
                </p:nvSpPr>
                <p:spPr bwMode="auto">
                  <a:xfrm>
                    <a:off x="4795" y="1182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942" name="Freeform 294" descr="Пробка"/>
                  <p:cNvSpPr>
                    <a:spLocks/>
                  </p:cNvSpPr>
                  <p:nvPr/>
                </p:nvSpPr>
                <p:spPr bwMode="auto">
                  <a:xfrm>
                    <a:off x="4716" y="1268"/>
                    <a:ext cx="140" cy="255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943" name="Freeform 295" descr="Пробка"/>
                  <p:cNvSpPr>
                    <a:spLocks/>
                  </p:cNvSpPr>
                  <p:nvPr/>
                </p:nvSpPr>
                <p:spPr bwMode="auto">
                  <a:xfrm>
                    <a:off x="4638" y="1341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28019" name="Group 296"/>
              <p:cNvGrpSpPr>
                <a:grpSpLocks/>
              </p:cNvGrpSpPr>
              <p:nvPr/>
            </p:nvGrpSpPr>
            <p:grpSpPr bwMode="auto">
              <a:xfrm rot="19931270" flipH="1">
                <a:off x="3072" y="3264"/>
                <a:ext cx="219" cy="172"/>
                <a:chOff x="4632" y="1107"/>
                <a:chExt cx="384" cy="498"/>
              </a:xfrm>
            </p:grpSpPr>
            <p:sp>
              <p:nvSpPr>
                <p:cNvPr id="27945" name="Freeform 297" descr="Пробка"/>
                <p:cNvSpPr>
                  <a:spLocks/>
                </p:cNvSpPr>
                <p:nvPr/>
              </p:nvSpPr>
              <p:spPr bwMode="auto">
                <a:xfrm>
                  <a:off x="4872" y="1104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8020" name="Group 298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947" name="Freeform 299" descr="Пробка"/>
                  <p:cNvSpPr>
                    <a:spLocks/>
                  </p:cNvSpPr>
                  <p:nvPr/>
                </p:nvSpPr>
                <p:spPr bwMode="auto">
                  <a:xfrm>
                    <a:off x="4794" y="1182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948" name="Freeform 300" descr="Пробка"/>
                  <p:cNvSpPr>
                    <a:spLocks/>
                  </p:cNvSpPr>
                  <p:nvPr/>
                </p:nvSpPr>
                <p:spPr bwMode="auto">
                  <a:xfrm>
                    <a:off x="4714" y="1262"/>
                    <a:ext cx="142" cy="255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949" name="Freeform 301" descr="Пробка"/>
                  <p:cNvSpPr>
                    <a:spLocks/>
                  </p:cNvSpPr>
                  <p:nvPr/>
                </p:nvSpPr>
                <p:spPr bwMode="auto">
                  <a:xfrm>
                    <a:off x="4634" y="1338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28021" name="Group 302"/>
              <p:cNvGrpSpPr>
                <a:grpSpLocks/>
              </p:cNvGrpSpPr>
              <p:nvPr/>
            </p:nvGrpSpPr>
            <p:grpSpPr bwMode="auto">
              <a:xfrm rot="19531103" flipH="1">
                <a:off x="3286" y="3264"/>
                <a:ext cx="218" cy="172"/>
                <a:chOff x="4632" y="1107"/>
                <a:chExt cx="384" cy="498"/>
              </a:xfrm>
            </p:grpSpPr>
            <p:sp>
              <p:nvSpPr>
                <p:cNvPr id="27951" name="Freeform 303" descr="Пробка"/>
                <p:cNvSpPr>
                  <a:spLocks/>
                </p:cNvSpPr>
                <p:nvPr/>
              </p:nvSpPr>
              <p:spPr bwMode="auto">
                <a:xfrm>
                  <a:off x="4872" y="1101"/>
                  <a:ext cx="143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8022" name="Group 304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953" name="Freeform 305" descr="Пробка"/>
                  <p:cNvSpPr>
                    <a:spLocks/>
                  </p:cNvSpPr>
                  <p:nvPr/>
                </p:nvSpPr>
                <p:spPr bwMode="auto">
                  <a:xfrm>
                    <a:off x="4795" y="117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954" name="Freeform 306" descr="Пробка"/>
                  <p:cNvSpPr>
                    <a:spLocks/>
                  </p:cNvSpPr>
                  <p:nvPr/>
                </p:nvSpPr>
                <p:spPr bwMode="auto">
                  <a:xfrm>
                    <a:off x="4716" y="1260"/>
                    <a:ext cx="143" cy="255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955" name="Freeform 307" descr="Пробка"/>
                  <p:cNvSpPr>
                    <a:spLocks/>
                  </p:cNvSpPr>
                  <p:nvPr/>
                </p:nvSpPr>
                <p:spPr bwMode="auto">
                  <a:xfrm>
                    <a:off x="4635" y="1336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28023" name="Group 308"/>
              <p:cNvGrpSpPr>
                <a:grpSpLocks/>
              </p:cNvGrpSpPr>
              <p:nvPr/>
            </p:nvGrpSpPr>
            <p:grpSpPr bwMode="auto">
              <a:xfrm rot="19458447" flipH="1">
                <a:off x="3504" y="3264"/>
                <a:ext cx="219" cy="172"/>
                <a:chOff x="4632" y="1107"/>
                <a:chExt cx="384" cy="498"/>
              </a:xfrm>
            </p:grpSpPr>
            <p:sp>
              <p:nvSpPr>
                <p:cNvPr id="27957" name="Freeform 309" descr="Пробка"/>
                <p:cNvSpPr>
                  <a:spLocks/>
                </p:cNvSpPr>
                <p:nvPr/>
              </p:nvSpPr>
              <p:spPr bwMode="auto">
                <a:xfrm>
                  <a:off x="4871" y="1106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8024" name="Group 310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959" name="Freeform 311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78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960" name="Freeform 312" descr="Пробка"/>
                  <p:cNvSpPr>
                    <a:spLocks/>
                  </p:cNvSpPr>
                  <p:nvPr/>
                </p:nvSpPr>
                <p:spPr bwMode="auto">
                  <a:xfrm>
                    <a:off x="4713" y="1261"/>
                    <a:ext cx="142" cy="255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961" name="Freeform 313" descr="Пробка"/>
                  <p:cNvSpPr>
                    <a:spLocks/>
                  </p:cNvSpPr>
                  <p:nvPr/>
                </p:nvSpPr>
                <p:spPr bwMode="auto">
                  <a:xfrm>
                    <a:off x="4634" y="1336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28025" name="Group 314"/>
              <p:cNvGrpSpPr>
                <a:grpSpLocks/>
              </p:cNvGrpSpPr>
              <p:nvPr/>
            </p:nvGrpSpPr>
            <p:grpSpPr bwMode="auto">
              <a:xfrm rot="18927643" flipH="1">
                <a:off x="3696" y="3236"/>
                <a:ext cx="219" cy="172"/>
                <a:chOff x="4632" y="1107"/>
                <a:chExt cx="384" cy="498"/>
              </a:xfrm>
            </p:grpSpPr>
            <p:sp>
              <p:nvSpPr>
                <p:cNvPr id="27963" name="Freeform 315" descr="Пробка"/>
                <p:cNvSpPr>
                  <a:spLocks/>
                </p:cNvSpPr>
                <p:nvPr/>
              </p:nvSpPr>
              <p:spPr bwMode="auto">
                <a:xfrm>
                  <a:off x="4872" y="1108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8026" name="Group 316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965" name="Freeform 317" descr="Пробка"/>
                  <p:cNvSpPr>
                    <a:spLocks/>
                  </p:cNvSpPr>
                  <p:nvPr/>
                </p:nvSpPr>
                <p:spPr bwMode="auto">
                  <a:xfrm>
                    <a:off x="4790" y="1185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966" name="Freeform 318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8"/>
                    <a:ext cx="140" cy="252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967" name="Freeform 319" descr="Пробка"/>
                  <p:cNvSpPr>
                    <a:spLocks/>
                  </p:cNvSpPr>
                  <p:nvPr/>
                </p:nvSpPr>
                <p:spPr bwMode="auto">
                  <a:xfrm>
                    <a:off x="4629" y="1340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27968" name="Freeform 320" descr="Пробка"/>
              <p:cNvSpPr>
                <a:spLocks/>
              </p:cNvSpPr>
              <p:nvPr/>
            </p:nvSpPr>
            <p:spPr bwMode="auto">
              <a:xfrm rot="17916995" flipH="1">
                <a:off x="3862" y="3246"/>
                <a:ext cx="82" cy="89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969" name="Freeform 321" descr="Пробка"/>
              <p:cNvSpPr>
                <a:spLocks/>
              </p:cNvSpPr>
              <p:nvPr/>
            </p:nvSpPr>
            <p:spPr bwMode="auto">
              <a:xfrm>
                <a:off x="3944" y="3218"/>
                <a:ext cx="87" cy="4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4" y="5"/>
                  </a:cxn>
                  <a:cxn ang="0">
                    <a:pos x="41" y="6"/>
                  </a:cxn>
                  <a:cxn ang="0">
                    <a:pos x="57" y="33"/>
                  </a:cxn>
                  <a:cxn ang="0">
                    <a:pos x="67" y="43"/>
                  </a:cxn>
                  <a:cxn ang="0">
                    <a:pos x="85" y="31"/>
                  </a:cxn>
                  <a:cxn ang="0">
                    <a:pos x="79" y="1"/>
                  </a:cxn>
                </a:cxnLst>
                <a:rect l="0" t="0" r="r" b="b"/>
                <a:pathLst>
                  <a:path w="87" h="43">
                    <a:moveTo>
                      <a:pt x="0" y="35"/>
                    </a:moveTo>
                    <a:cubicBezTo>
                      <a:pt x="4" y="23"/>
                      <a:pt x="7" y="10"/>
                      <a:pt x="14" y="5"/>
                    </a:cubicBezTo>
                    <a:cubicBezTo>
                      <a:pt x="20" y="0"/>
                      <a:pt x="33" y="1"/>
                      <a:pt x="41" y="6"/>
                    </a:cubicBezTo>
                    <a:cubicBezTo>
                      <a:pt x="48" y="10"/>
                      <a:pt x="53" y="27"/>
                      <a:pt x="57" y="33"/>
                    </a:cubicBezTo>
                    <a:cubicBezTo>
                      <a:pt x="61" y="39"/>
                      <a:pt x="62" y="43"/>
                      <a:pt x="67" y="43"/>
                    </a:cubicBezTo>
                    <a:cubicBezTo>
                      <a:pt x="72" y="43"/>
                      <a:pt x="83" y="38"/>
                      <a:pt x="85" y="31"/>
                    </a:cubicBezTo>
                    <a:cubicBezTo>
                      <a:pt x="87" y="24"/>
                      <a:pt x="80" y="7"/>
                      <a:pt x="79" y="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970" name="Freeform 322" descr="Пробка"/>
              <p:cNvSpPr>
                <a:spLocks/>
              </p:cNvSpPr>
              <p:nvPr/>
            </p:nvSpPr>
            <p:spPr bwMode="auto">
              <a:xfrm>
                <a:off x="3942" y="3177"/>
                <a:ext cx="86" cy="125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81" y="18"/>
                  </a:cxn>
                  <a:cxn ang="0">
                    <a:pos x="75" y="42"/>
                  </a:cxn>
                  <a:cxn ang="0">
                    <a:pos x="23" y="76"/>
                  </a:cxn>
                  <a:cxn ang="0">
                    <a:pos x="39" y="54"/>
                  </a:cxn>
                  <a:cxn ang="0">
                    <a:pos x="4" y="96"/>
                  </a:cxn>
                  <a:cxn ang="0">
                    <a:pos x="16" y="121"/>
                  </a:cxn>
                  <a:cxn ang="0">
                    <a:pos x="39" y="120"/>
                  </a:cxn>
                </a:cxnLst>
                <a:rect l="0" t="0" r="r" b="b"/>
                <a:pathLst>
                  <a:path w="86" h="125">
                    <a:moveTo>
                      <a:pt x="45" y="0"/>
                    </a:moveTo>
                    <a:cubicBezTo>
                      <a:pt x="51" y="3"/>
                      <a:pt x="76" y="11"/>
                      <a:pt x="81" y="18"/>
                    </a:cubicBezTo>
                    <a:cubicBezTo>
                      <a:pt x="86" y="25"/>
                      <a:pt x="85" y="32"/>
                      <a:pt x="75" y="42"/>
                    </a:cubicBezTo>
                    <a:cubicBezTo>
                      <a:pt x="65" y="52"/>
                      <a:pt x="29" y="74"/>
                      <a:pt x="23" y="76"/>
                    </a:cubicBezTo>
                    <a:cubicBezTo>
                      <a:pt x="17" y="78"/>
                      <a:pt x="42" y="51"/>
                      <a:pt x="39" y="54"/>
                    </a:cubicBezTo>
                    <a:cubicBezTo>
                      <a:pt x="36" y="57"/>
                      <a:pt x="8" y="85"/>
                      <a:pt x="4" y="96"/>
                    </a:cubicBezTo>
                    <a:cubicBezTo>
                      <a:pt x="0" y="107"/>
                      <a:pt x="10" y="117"/>
                      <a:pt x="16" y="121"/>
                    </a:cubicBezTo>
                    <a:cubicBezTo>
                      <a:pt x="22" y="125"/>
                      <a:pt x="34" y="120"/>
                      <a:pt x="39" y="120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7976" name="Freeform 328"/>
          <p:cNvSpPr>
            <a:spLocks/>
          </p:cNvSpPr>
          <p:nvPr/>
        </p:nvSpPr>
        <p:spPr bwMode="auto">
          <a:xfrm>
            <a:off x="4505325" y="4313238"/>
            <a:ext cx="1751013" cy="346075"/>
          </a:xfrm>
          <a:custGeom>
            <a:avLst/>
            <a:gdLst/>
            <a:ahLst/>
            <a:cxnLst>
              <a:cxn ang="0">
                <a:pos x="1028" y="55"/>
              </a:cxn>
              <a:cxn ang="0">
                <a:pos x="1096" y="103"/>
              </a:cxn>
              <a:cxn ang="0">
                <a:pos x="1068" y="139"/>
              </a:cxn>
              <a:cxn ang="0">
                <a:pos x="1032" y="159"/>
              </a:cxn>
              <a:cxn ang="0">
                <a:pos x="924" y="187"/>
              </a:cxn>
              <a:cxn ang="0">
                <a:pos x="852" y="199"/>
              </a:cxn>
              <a:cxn ang="0">
                <a:pos x="716" y="215"/>
              </a:cxn>
              <a:cxn ang="0">
                <a:pos x="492" y="215"/>
              </a:cxn>
              <a:cxn ang="0">
                <a:pos x="268" y="199"/>
              </a:cxn>
              <a:cxn ang="0">
                <a:pos x="104" y="171"/>
              </a:cxn>
              <a:cxn ang="0">
                <a:pos x="8" y="115"/>
              </a:cxn>
              <a:cxn ang="0">
                <a:pos x="56" y="67"/>
              </a:cxn>
              <a:cxn ang="0">
                <a:pos x="164" y="35"/>
              </a:cxn>
              <a:cxn ang="0">
                <a:pos x="260" y="19"/>
              </a:cxn>
              <a:cxn ang="0">
                <a:pos x="356" y="11"/>
              </a:cxn>
              <a:cxn ang="0">
                <a:pos x="504" y="3"/>
              </a:cxn>
              <a:cxn ang="0">
                <a:pos x="644" y="3"/>
              </a:cxn>
              <a:cxn ang="0">
                <a:pos x="864" y="23"/>
              </a:cxn>
              <a:cxn ang="0">
                <a:pos x="1028" y="55"/>
              </a:cxn>
            </a:cxnLst>
            <a:rect l="0" t="0" r="r" b="b"/>
            <a:pathLst>
              <a:path w="1103" h="218">
                <a:moveTo>
                  <a:pt x="1028" y="55"/>
                </a:moveTo>
                <a:cubicBezTo>
                  <a:pt x="1067" y="68"/>
                  <a:pt x="1089" y="89"/>
                  <a:pt x="1096" y="103"/>
                </a:cubicBezTo>
                <a:cubicBezTo>
                  <a:pt x="1103" y="117"/>
                  <a:pt x="1079" y="130"/>
                  <a:pt x="1068" y="139"/>
                </a:cubicBezTo>
                <a:cubicBezTo>
                  <a:pt x="1057" y="148"/>
                  <a:pt x="1056" y="151"/>
                  <a:pt x="1032" y="159"/>
                </a:cubicBezTo>
                <a:cubicBezTo>
                  <a:pt x="1008" y="167"/>
                  <a:pt x="954" y="180"/>
                  <a:pt x="924" y="187"/>
                </a:cubicBezTo>
                <a:cubicBezTo>
                  <a:pt x="894" y="194"/>
                  <a:pt x="887" y="194"/>
                  <a:pt x="852" y="199"/>
                </a:cubicBezTo>
                <a:cubicBezTo>
                  <a:pt x="817" y="204"/>
                  <a:pt x="776" y="212"/>
                  <a:pt x="716" y="215"/>
                </a:cubicBezTo>
                <a:cubicBezTo>
                  <a:pt x="656" y="218"/>
                  <a:pt x="567" y="218"/>
                  <a:pt x="492" y="215"/>
                </a:cubicBezTo>
                <a:cubicBezTo>
                  <a:pt x="417" y="212"/>
                  <a:pt x="333" y="206"/>
                  <a:pt x="268" y="199"/>
                </a:cubicBezTo>
                <a:cubicBezTo>
                  <a:pt x="203" y="192"/>
                  <a:pt x="147" y="185"/>
                  <a:pt x="104" y="171"/>
                </a:cubicBezTo>
                <a:cubicBezTo>
                  <a:pt x="61" y="157"/>
                  <a:pt x="16" y="132"/>
                  <a:pt x="8" y="115"/>
                </a:cubicBezTo>
                <a:cubicBezTo>
                  <a:pt x="0" y="98"/>
                  <a:pt x="30" y="80"/>
                  <a:pt x="56" y="67"/>
                </a:cubicBezTo>
                <a:cubicBezTo>
                  <a:pt x="82" y="54"/>
                  <a:pt x="130" y="43"/>
                  <a:pt x="164" y="35"/>
                </a:cubicBezTo>
                <a:cubicBezTo>
                  <a:pt x="198" y="27"/>
                  <a:pt x="228" y="23"/>
                  <a:pt x="260" y="19"/>
                </a:cubicBezTo>
                <a:cubicBezTo>
                  <a:pt x="292" y="15"/>
                  <a:pt x="315" y="14"/>
                  <a:pt x="356" y="11"/>
                </a:cubicBezTo>
                <a:cubicBezTo>
                  <a:pt x="397" y="8"/>
                  <a:pt x="456" y="4"/>
                  <a:pt x="504" y="3"/>
                </a:cubicBezTo>
                <a:cubicBezTo>
                  <a:pt x="552" y="2"/>
                  <a:pt x="584" y="0"/>
                  <a:pt x="644" y="3"/>
                </a:cubicBezTo>
                <a:cubicBezTo>
                  <a:pt x="704" y="6"/>
                  <a:pt x="800" y="14"/>
                  <a:pt x="864" y="23"/>
                </a:cubicBezTo>
                <a:cubicBezTo>
                  <a:pt x="928" y="32"/>
                  <a:pt x="989" y="42"/>
                  <a:pt x="1028" y="55"/>
                </a:cubicBezTo>
                <a:close/>
              </a:path>
            </a:pathLst>
          </a:custGeom>
          <a:noFill/>
          <a:ln w="38100" cmpd="sng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027" name="Group 323"/>
          <p:cNvGrpSpPr>
            <a:grpSpLocks/>
          </p:cNvGrpSpPr>
          <p:nvPr/>
        </p:nvGrpSpPr>
        <p:grpSpPr bwMode="auto">
          <a:xfrm rot="17821178" flipH="1">
            <a:off x="4514057" y="1658143"/>
            <a:ext cx="1352550" cy="3065463"/>
            <a:chOff x="3797" y="754"/>
            <a:chExt cx="852" cy="1931"/>
          </a:xfrm>
        </p:grpSpPr>
        <p:sp>
          <p:nvSpPr>
            <p:cNvPr id="27972" name="Freeform 324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27" y="0"/>
                </a:cxn>
                <a:cxn ang="0">
                  <a:pos x="1179" y="2540"/>
                </a:cxn>
                <a:cxn ang="0">
                  <a:pos x="1252" y="3125"/>
                </a:cxn>
                <a:cxn ang="0">
                  <a:pos x="952" y="2630"/>
                </a:cxn>
                <a:cxn ang="0">
                  <a:pos x="0" y="90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73" name="Freeform 325"/>
            <p:cNvSpPr>
              <a:spLocks/>
            </p:cNvSpPr>
            <p:nvPr/>
          </p:nvSpPr>
          <p:spPr bwMode="auto">
            <a:xfrm rot="78698">
              <a:off x="4426" y="2313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74" name="Freeform 326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25"/>
                </a:cxn>
                <a:cxn ang="0">
                  <a:pos x="121" y="230"/>
                </a:cxn>
                <a:cxn ang="0">
                  <a:pos x="85" y="0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975" name="Freeform 327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/>
              <a:ahLst/>
              <a:cxnLst>
                <a:cxn ang="0">
                  <a:pos x="867" y="2612"/>
                </a:cxn>
                <a:cxn ang="0">
                  <a:pos x="1094" y="2522"/>
                </a:cxn>
                <a:cxn ang="0">
                  <a:pos x="1016" y="2554"/>
                </a:cxn>
                <a:cxn ang="0">
                  <a:pos x="84" y="0"/>
                </a:cxn>
                <a:cxn ang="0">
                  <a:pos x="0" y="30"/>
                </a:cxn>
                <a:cxn ang="0">
                  <a:pos x="940" y="2584"/>
                </a:cxn>
              </a:cxnLst>
              <a:rect l="0" t="0" r="r" b="b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977" name="Oval 329"/>
          <p:cNvSpPr>
            <a:spLocks noChangeArrowheads="1"/>
          </p:cNvSpPr>
          <p:nvPr/>
        </p:nvSpPr>
        <p:spPr bwMode="auto">
          <a:xfrm>
            <a:off x="4495800" y="3048000"/>
            <a:ext cx="1676400" cy="167640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028" name="Group 331"/>
          <p:cNvGrpSpPr>
            <a:grpSpLocks/>
          </p:cNvGrpSpPr>
          <p:nvPr/>
        </p:nvGrpSpPr>
        <p:grpSpPr bwMode="auto">
          <a:xfrm flipV="1">
            <a:off x="1265238" y="4846638"/>
            <a:ext cx="1858962" cy="411162"/>
            <a:chOff x="2860" y="3177"/>
            <a:chExt cx="1171" cy="259"/>
          </a:xfrm>
        </p:grpSpPr>
        <p:sp>
          <p:nvSpPr>
            <p:cNvPr id="27980" name="Freeform 332" descr="Пробка"/>
            <p:cNvSpPr>
              <a:spLocks/>
            </p:cNvSpPr>
            <p:nvPr/>
          </p:nvSpPr>
          <p:spPr bwMode="auto">
            <a:xfrm rot="17916995" flipH="1">
              <a:off x="3910" y="3220"/>
              <a:ext cx="82" cy="89"/>
            </a:xfrm>
            <a:custGeom>
              <a:avLst/>
              <a:gdLst/>
              <a:ahLst/>
              <a:cxnLst>
                <a:cxn ang="0">
                  <a:pos x="624" y="45"/>
                </a:cxn>
                <a:cxn ang="0">
                  <a:pos x="368" y="29"/>
                </a:cxn>
                <a:cxn ang="0">
                  <a:pos x="272" y="221"/>
                </a:cxn>
                <a:cxn ang="0">
                  <a:pos x="400" y="445"/>
                </a:cxn>
                <a:cxn ang="0">
                  <a:pos x="368" y="653"/>
                </a:cxn>
                <a:cxn ang="0">
                  <a:pos x="160" y="701"/>
                </a:cxn>
                <a:cxn ang="0">
                  <a:pos x="0" y="621"/>
                </a:cxn>
              </a:cxnLst>
              <a:rect l="0" t="0" r="r" b="b"/>
              <a:pathLst>
                <a:path w="624" h="706">
                  <a:moveTo>
                    <a:pt x="624" y="45"/>
                  </a:moveTo>
                  <a:cubicBezTo>
                    <a:pt x="525" y="22"/>
                    <a:pt x="427" y="0"/>
                    <a:pt x="368" y="29"/>
                  </a:cubicBezTo>
                  <a:cubicBezTo>
                    <a:pt x="309" y="58"/>
                    <a:pt x="267" y="152"/>
                    <a:pt x="272" y="221"/>
                  </a:cubicBezTo>
                  <a:cubicBezTo>
                    <a:pt x="277" y="290"/>
                    <a:pt x="384" y="373"/>
                    <a:pt x="400" y="445"/>
                  </a:cubicBezTo>
                  <a:cubicBezTo>
                    <a:pt x="416" y="517"/>
                    <a:pt x="408" y="610"/>
                    <a:pt x="368" y="653"/>
                  </a:cubicBezTo>
                  <a:cubicBezTo>
                    <a:pt x="328" y="696"/>
                    <a:pt x="221" y="706"/>
                    <a:pt x="160" y="701"/>
                  </a:cubicBezTo>
                  <a:cubicBezTo>
                    <a:pt x="99" y="696"/>
                    <a:pt x="49" y="658"/>
                    <a:pt x="0" y="621"/>
                  </a:cubicBezTo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8029" name="Group 333"/>
            <p:cNvGrpSpPr>
              <a:grpSpLocks/>
            </p:cNvGrpSpPr>
            <p:nvPr/>
          </p:nvGrpSpPr>
          <p:grpSpPr bwMode="auto">
            <a:xfrm>
              <a:off x="2860" y="3177"/>
              <a:ext cx="1171" cy="259"/>
              <a:chOff x="2860" y="3177"/>
              <a:chExt cx="1171" cy="259"/>
            </a:xfrm>
          </p:grpSpPr>
          <p:sp>
            <p:nvSpPr>
              <p:cNvPr id="27982" name="Freeform 334" descr="Пробка"/>
              <p:cNvSpPr>
                <a:spLocks/>
              </p:cNvSpPr>
              <p:nvPr/>
            </p:nvSpPr>
            <p:spPr bwMode="auto">
              <a:xfrm>
                <a:off x="2860" y="3200"/>
                <a:ext cx="68" cy="82"/>
              </a:xfrm>
              <a:custGeom>
                <a:avLst/>
                <a:gdLst/>
                <a:ahLst/>
                <a:cxnLst>
                  <a:cxn ang="0">
                    <a:pos x="68" y="64"/>
                  </a:cxn>
                  <a:cxn ang="0">
                    <a:pos x="20" y="79"/>
                  </a:cxn>
                  <a:cxn ang="0">
                    <a:pos x="2" y="43"/>
                  </a:cxn>
                  <a:cxn ang="0">
                    <a:pos x="8" y="7"/>
                  </a:cxn>
                  <a:cxn ang="0">
                    <a:pos x="26" y="1"/>
                  </a:cxn>
                </a:cxnLst>
                <a:rect l="0" t="0" r="r" b="b"/>
                <a:pathLst>
                  <a:path w="68" h="82">
                    <a:moveTo>
                      <a:pt x="68" y="64"/>
                    </a:moveTo>
                    <a:cubicBezTo>
                      <a:pt x="60" y="66"/>
                      <a:pt x="31" y="82"/>
                      <a:pt x="20" y="79"/>
                    </a:cubicBezTo>
                    <a:cubicBezTo>
                      <a:pt x="9" y="76"/>
                      <a:pt x="4" y="55"/>
                      <a:pt x="2" y="43"/>
                    </a:cubicBezTo>
                    <a:cubicBezTo>
                      <a:pt x="0" y="31"/>
                      <a:pt x="4" y="14"/>
                      <a:pt x="8" y="7"/>
                    </a:cubicBezTo>
                    <a:cubicBezTo>
                      <a:pt x="12" y="0"/>
                      <a:pt x="22" y="2"/>
                      <a:pt x="26" y="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8030" name="Group 335"/>
              <p:cNvGrpSpPr>
                <a:grpSpLocks/>
              </p:cNvGrpSpPr>
              <p:nvPr/>
            </p:nvGrpSpPr>
            <p:grpSpPr bwMode="auto">
              <a:xfrm rot="21049001" flipH="1">
                <a:off x="2880" y="3216"/>
                <a:ext cx="219" cy="172"/>
                <a:chOff x="4632" y="1107"/>
                <a:chExt cx="384" cy="498"/>
              </a:xfrm>
            </p:grpSpPr>
            <p:sp>
              <p:nvSpPr>
                <p:cNvPr id="27984" name="Freeform 336" descr="Пробка"/>
                <p:cNvSpPr>
                  <a:spLocks/>
                </p:cNvSpPr>
                <p:nvPr/>
              </p:nvSpPr>
              <p:spPr bwMode="auto">
                <a:xfrm>
                  <a:off x="4873" y="1108"/>
                  <a:ext cx="146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8031" name="Group 337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986" name="Freeform 338" descr="Пробка"/>
                  <p:cNvSpPr>
                    <a:spLocks/>
                  </p:cNvSpPr>
                  <p:nvPr/>
                </p:nvSpPr>
                <p:spPr bwMode="auto">
                  <a:xfrm>
                    <a:off x="4796" y="1193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987" name="Freeform 339" descr="Пробка"/>
                  <p:cNvSpPr>
                    <a:spLocks/>
                  </p:cNvSpPr>
                  <p:nvPr/>
                </p:nvSpPr>
                <p:spPr bwMode="auto">
                  <a:xfrm>
                    <a:off x="4717" y="1276"/>
                    <a:ext cx="142" cy="255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988" name="Freeform 340" descr="Пробка"/>
                  <p:cNvSpPr>
                    <a:spLocks/>
                  </p:cNvSpPr>
                  <p:nvPr/>
                </p:nvSpPr>
                <p:spPr bwMode="auto">
                  <a:xfrm>
                    <a:off x="4639" y="1353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27648" name="Group 341"/>
              <p:cNvGrpSpPr>
                <a:grpSpLocks/>
              </p:cNvGrpSpPr>
              <p:nvPr/>
            </p:nvGrpSpPr>
            <p:grpSpPr bwMode="auto">
              <a:xfrm rot="19931270" flipH="1">
                <a:off x="3072" y="3264"/>
                <a:ext cx="219" cy="172"/>
                <a:chOff x="4632" y="1107"/>
                <a:chExt cx="384" cy="498"/>
              </a:xfrm>
            </p:grpSpPr>
            <p:sp>
              <p:nvSpPr>
                <p:cNvPr id="27990" name="Freeform 342" descr="Пробка"/>
                <p:cNvSpPr>
                  <a:spLocks/>
                </p:cNvSpPr>
                <p:nvPr/>
              </p:nvSpPr>
              <p:spPr bwMode="auto">
                <a:xfrm>
                  <a:off x="4876" y="1111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7649" name="Group 343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992" name="Freeform 344" descr="Пробка"/>
                  <p:cNvSpPr>
                    <a:spLocks/>
                  </p:cNvSpPr>
                  <p:nvPr/>
                </p:nvSpPr>
                <p:spPr bwMode="auto">
                  <a:xfrm>
                    <a:off x="4798" y="1192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993" name="Freeform 345" descr="Пробка"/>
                  <p:cNvSpPr>
                    <a:spLocks/>
                  </p:cNvSpPr>
                  <p:nvPr/>
                </p:nvSpPr>
                <p:spPr bwMode="auto">
                  <a:xfrm>
                    <a:off x="4717" y="1271"/>
                    <a:ext cx="140" cy="255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994" name="Freeform 346" descr="Пробка"/>
                  <p:cNvSpPr>
                    <a:spLocks/>
                  </p:cNvSpPr>
                  <p:nvPr/>
                </p:nvSpPr>
                <p:spPr bwMode="auto">
                  <a:xfrm>
                    <a:off x="4639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27650" name="Group 347"/>
              <p:cNvGrpSpPr>
                <a:grpSpLocks/>
              </p:cNvGrpSpPr>
              <p:nvPr/>
            </p:nvGrpSpPr>
            <p:grpSpPr bwMode="auto">
              <a:xfrm rot="19531103" flipH="1">
                <a:off x="3286" y="3264"/>
                <a:ext cx="218" cy="172"/>
                <a:chOff x="4632" y="1107"/>
                <a:chExt cx="384" cy="498"/>
              </a:xfrm>
            </p:grpSpPr>
            <p:sp>
              <p:nvSpPr>
                <p:cNvPr id="27996" name="Freeform 348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7651" name="Group 349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7998" name="Freeform 350" descr="Пробка"/>
                  <p:cNvSpPr>
                    <a:spLocks/>
                  </p:cNvSpPr>
                  <p:nvPr/>
                </p:nvSpPr>
                <p:spPr bwMode="auto">
                  <a:xfrm>
                    <a:off x="4800" y="1189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999" name="Freeform 351" descr="Пробка"/>
                  <p:cNvSpPr>
                    <a:spLocks/>
                  </p:cNvSpPr>
                  <p:nvPr/>
                </p:nvSpPr>
                <p:spPr bwMode="auto">
                  <a:xfrm>
                    <a:off x="4718" y="1270"/>
                    <a:ext cx="144" cy="255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8000" name="Freeform 352" descr="Пробка"/>
                  <p:cNvSpPr>
                    <a:spLocks/>
                  </p:cNvSpPr>
                  <p:nvPr/>
                </p:nvSpPr>
                <p:spPr bwMode="auto">
                  <a:xfrm>
                    <a:off x="4639" y="1346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27652" name="Group 353"/>
              <p:cNvGrpSpPr>
                <a:grpSpLocks/>
              </p:cNvGrpSpPr>
              <p:nvPr/>
            </p:nvGrpSpPr>
            <p:grpSpPr bwMode="auto">
              <a:xfrm rot="19458447" flipH="1">
                <a:off x="3504" y="3264"/>
                <a:ext cx="219" cy="172"/>
                <a:chOff x="4632" y="1107"/>
                <a:chExt cx="384" cy="498"/>
              </a:xfrm>
            </p:grpSpPr>
            <p:sp>
              <p:nvSpPr>
                <p:cNvPr id="28002" name="Freeform 354" descr="Пробка"/>
                <p:cNvSpPr>
                  <a:spLocks/>
                </p:cNvSpPr>
                <p:nvPr/>
              </p:nvSpPr>
              <p:spPr bwMode="auto">
                <a:xfrm>
                  <a:off x="4875" y="1111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7653" name="Group 355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8004" name="Freeform 356" descr="Пробка"/>
                  <p:cNvSpPr>
                    <a:spLocks/>
                  </p:cNvSpPr>
                  <p:nvPr/>
                </p:nvSpPr>
                <p:spPr bwMode="auto">
                  <a:xfrm>
                    <a:off x="4798" y="1192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8005" name="Freeform 357" descr="Пробка"/>
                  <p:cNvSpPr>
                    <a:spLocks/>
                  </p:cNvSpPr>
                  <p:nvPr/>
                </p:nvSpPr>
                <p:spPr bwMode="auto">
                  <a:xfrm>
                    <a:off x="4717" y="1269"/>
                    <a:ext cx="140" cy="255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8006" name="Freeform 358" descr="Пробка"/>
                  <p:cNvSpPr>
                    <a:spLocks/>
                  </p:cNvSpPr>
                  <p:nvPr/>
                </p:nvSpPr>
                <p:spPr bwMode="auto">
                  <a:xfrm>
                    <a:off x="4639" y="1346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27654" name="Group 359"/>
              <p:cNvGrpSpPr>
                <a:grpSpLocks/>
              </p:cNvGrpSpPr>
              <p:nvPr/>
            </p:nvGrpSpPr>
            <p:grpSpPr bwMode="auto">
              <a:xfrm rot="18927643" flipH="1">
                <a:off x="3696" y="3236"/>
                <a:ext cx="219" cy="172"/>
                <a:chOff x="4632" y="1107"/>
                <a:chExt cx="384" cy="498"/>
              </a:xfrm>
            </p:grpSpPr>
            <p:sp>
              <p:nvSpPr>
                <p:cNvPr id="28008" name="Freeform 360" descr="Пробка"/>
                <p:cNvSpPr>
                  <a:spLocks/>
                </p:cNvSpPr>
                <p:nvPr/>
              </p:nvSpPr>
              <p:spPr bwMode="auto">
                <a:xfrm>
                  <a:off x="4877" y="1108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7655" name="Group 361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28010" name="Freeform 362" descr="Пробка"/>
                  <p:cNvSpPr>
                    <a:spLocks/>
                  </p:cNvSpPr>
                  <p:nvPr/>
                </p:nvSpPr>
                <p:spPr bwMode="auto">
                  <a:xfrm>
                    <a:off x="4796" y="1191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8011" name="Freeform 363" descr="Пробка"/>
                  <p:cNvSpPr>
                    <a:spLocks/>
                  </p:cNvSpPr>
                  <p:nvPr/>
                </p:nvSpPr>
                <p:spPr bwMode="auto">
                  <a:xfrm>
                    <a:off x="4713" y="1269"/>
                    <a:ext cx="142" cy="255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8012" name="Freeform 364" descr="Пробка"/>
                  <p:cNvSpPr>
                    <a:spLocks/>
                  </p:cNvSpPr>
                  <p:nvPr/>
                </p:nvSpPr>
                <p:spPr bwMode="auto">
                  <a:xfrm>
                    <a:off x="4636" y="1348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28013" name="Freeform 365" descr="Пробка"/>
              <p:cNvSpPr>
                <a:spLocks/>
              </p:cNvSpPr>
              <p:nvPr/>
            </p:nvSpPr>
            <p:spPr bwMode="auto">
              <a:xfrm rot="17916995" flipH="1">
                <a:off x="3862" y="3246"/>
                <a:ext cx="82" cy="89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014" name="Freeform 366" descr="Пробка"/>
              <p:cNvSpPr>
                <a:spLocks/>
              </p:cNvSpPr>
              <p:nvPr/>
            </p:nvSpPr>
            <p:spPr bwMode="auto">
              <a:xfrm>
                <a:off x="3944" y="3218"/>
                <a:ext cx="87" cy="4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4" y="5"/>
                  </a:cxn>
                  <a:cxn ang="0">
                    <a:pos x="41" y="6"/>
                  </a:cxn>
                  <a:cxn ang="0">
                    <a:pos x="57" y="33"/>
                  </a:cxn>
                  <a:cxn ang="0">
                    <a:pos x="67" y="43"/>
                  </a:cxn>
                  <a:cxn ang="0">
                    <a:pos x="85" y="31"/>
                  </a:cxn>
                  <a:cxn ang="0">
                    <a:pos x="79" y="1"/>
                  </a:cxn>
                </a:cxnLst>
                <a:rect l="0" t="0" r="r" b="b"/>
                <a:pathLst>
                  <a:path w="87" h="43">
                    <a:moveTo>
                      <a:pt x="0" y="35"/>
                    </a:moveTo>
                    <a:cubicBezTo>
                      <a:pt x="4" y="23"/>
                      <a:pt x="7" y="10"/>
                      <a:pt x="14" y="5"/>
                    </a:cubicBezTo>
                    <a:cubicBezTo>
                      <a:pt x="20" y="0"/>
                      <a:pt x="33" y="1"/>
                      <a:pt x="41" y="6"/>
                    </a:cubicBezTo>
                    <a:cubicBezTo>
                      <a:pt x="48" y="10"/>
                      <a:pt x="53" y="27"/>
                      <a:pt x="57" y="33"/>
                    </a:cubicBezTo>
                    <a:cubicBezTo>
                      <a:pt x="61" y="39"/>
                      <a:pt x="62" y="43"/>
                      <a:pt x="67" y="43"/>
                    </a:cubicBezTo>
                    <a:cubicBezTo>
                      <a:pt x="72" y="43"/>
                      <a:pt x="83" y="38"/>
                      <a:pt x="85" y="31"/>
                    </a:cubicBezTo>
                    <a:cubicBezTo>
                      <a:pt x="87" y="24"/>
                      <a:pt x="80" y="7"/>
                      <a:pt x="79" y="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015" name="Freeform 367" descr="Пробка"/>
              <p:cNvSpPr>
                <a:spLocks/>
              </p:cNvSpPr>
              <p:nvPr/>
            </p:nvSpPr>
            <p:spPr bwMode="auto">
              <a:xfrm>
                <a:off x="3942" y="3177"/>
                <a:ext cx="86" cy="125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81" y="18"/>
                  </a:cxn>
                  <a:cxn ang="0">
                    <a:pos x="75" y="42"/>
                  </a:cxn>
                  <a:cxn ang="0">
                    <a:pos x="23" y="76"/>
                  </a:cxn>
                  <a:cxn ang="0">
                    <a:pos x="39" y="54"/>
                  </a:cxn>
                  <a:cxn ang="0">
                    <a:pos x="4" y="96"/>
                  </a:cxn>
                  <a:cxn ang="0">
                    <a:pos x="16" y="121"/>
                  </a:cxn>
                  <a:cxn ang="0">
                    <a:pos x="39" y="120"/>
                  </a:cxn>
                </a:cxnLst>
                <a:rect l="0" t="0" r="r" b="b"/>
                <a:pathLst>
                  <a:path w="86" h="125">
                    <a:moveTo>
                      <a:pt x="45" y="0"/>
                    </a:moveTo>
                    <a:cubicBezTo>
                      <a:pt x="51" y="3"/>
                      <a:pt x="76" y="11"/>
                      <a:pt x="81" y="18"/>
                    </a:cubicBezTo>
                    <a:cubicBezTo>
                      <a:pt x="86" y="25"/>
                      <a:pt x="85" y="32"/>
                      <a:pt x="75" y="42"/>
                    </a:cubicBezTo>
                    <a:cubicBezTo>
                      <a:pt x="65" y="52"/>
                      <a:pt x="29" y="74"/>
                      <a:pt x="23" y="76"/>
                    </a:cubicBezTo>
                    <a:cubicBezTo>
                      <a:pt x="17" y="78"/>
                      <a:pt x="42" y="51"/>
                      <a:pt x="39" y="54"/>
                    </a:cubicBezTo>
                    <a:cubicBezTo>
                      <a:pt x="36" y="57"/>
                      <a:pt x="8" y="85"/>
                      <a:pt x="4" y="96"/>
                    </a:cubicBezTo>
                    <a:cubicBezTo>
                      <a:pt x="0" y="107"/>
                      <a:pt x="10" y="117"/>
                      <a:pt x="16" y="121"/>
                    </a:cubicBezTo>
                    <a:cubicBezTo>
                      <a:pt x="22" y="125"/>
                      <a:pt x="34" y="120"/>
                      <a:pt x="39" y="120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8017" name="Text Box 369"/>
          <p:cNvSpPr txBox="1">
            <a:spLocks noChangeArrowheads="1"/>
          </p:cNvSpPr>
          <p:nvPr/>
        </p:nvSpPr>
        <p:spPr bwMode="auto">
          <a:xfrm>
            <a:off x="1428728" y="5286388"/>
            <a:ext cx="37774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Длина окружности</a:t>
            </a:r>
          </a:p>
        </p:txBody>
      </p:sp>
      <p:cxnSp>
        <p:nvCxnSpPr>
          <p:cNvPr id="326" name="Прямая соединительная линия 325"/>
          <p:cNvCxnSpPr>
            <a:stCxn id="27977" idx="2"/>
            <a:endCxn id="27977" idx="6"/>
          </p:cNvCxnSpPr>
          <p:nvPr/>
        </p:nvCxnSpPr>
        <p:spPr>
          <a:xfrm rot="10800000" flipH="1">
            <a:off x="4495800" y="3886200"/>
            <a:ext cx="1676400" cy="1588"/>
          </a:xfrm>
          <a:prstGeom prst="line">
            <a:avLst/>
          </a:prstGeom>
          <a:ln w="19050">
            <a:solidFill>
              <a:srgbClr val="1E7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extBox 326"/>
          <p:cNvSpPr txBox="1"/>
          <p:nvPr/>
        </p:nvSpPr>
        <p:spPr>
          <a:xfrm>
            <a:off x="6643702" y="414338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диаметр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9" name="Прямая со стрелкой 328"/>
          <p:cNvCxnSpPr/>
          <p:nvPr/>
        </p:nvCxnSpPr>
        <p:spPr>
          <a:xfrm rot="10800000">
            <a:off x="5929322" y="3857628"/>
            <a:ext cx="1143008" cy="42862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1" name="Объект 330"/>
          <p:cNvGraphicFramePr>
            <a:graphicFrameLocks noChangeAspect="1"/>
          </p:cNvGraphicFramePr>
          <p:nvPr/>
        </p:nvGraphicFramePr>
        <p:xfrm>
          <a:off x="5572132" y="1785926"/>
          <a:ext cx="3328988" cy="928687"/>
        </p:xfrm>
        <a:graphic>
          <a:graphicData uri="http://schemas.openxmlformats.org/presentationml/2006/ole">
            <p:oleObj spid="_x0000_s28674" name="Формула" r:id="rId5" imgW="1866600" imgH="520560" progId="Equation.3">
              <p:embed/>
            </p:oleObj>
          </a:graphicData>
        </a:graphic>
      </p:graphicFrame>
      <p:sp>
        <p:nvSpPr>
          <p:cNvPr id="332" name="Заголовок 33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972452" cy="868363"/>
          </a:xfrm>
        </p:spPr>
        <p:txBody>
          <a:bodyPr/>
          <a:lstStyle/>
          <a:p>
            <a:pPr algn="ctr"/>
            <a:r>
              <a:rPr lang="ru-RU" sz="3600" dirty="0" smtClean="0"/>
              <a:t>Проверка домашней работы</a:t>
            </a:r>
            <a:endParaRPr lang="ru-RU" sz="3600" dirty="0"/>
          </a:p>
        </p:txBody>
      </p:sp>
      <p:sp>
        <p:nvSpPr>
          <p:cNvPr id="333" name="Содержимое 3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№867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2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-0.00139 0.0037 -0.00277 0.0074 -0.00833 0.01111 C -0.01389 0.01481 -0.02222 0.02037 -0.03333 0.02222 C -0.04444 0.02407 -0.0625 0.02222 -0.075 0.02222 C -0.0875 0.02222 -0.09583 0.02222 -0.10833 0.02222 C -0.12083 0.02222 -0.13889 0.02407 -0.15 0.02222 C -0.16111 0.02037 -0.16944 0.01666 -0.175 0.01111 C -0.18055 0.00555 -0.18194 -0.00278 -0.18333 -0.01111 " pathEditMode="relative" rAng="0" ptsTypes="aaaaaaaA">
                                      <p:cBhvr>
                                        <p:cTn id="9" dur="5000" fill="hold"/>
                                        <p:tgtEl>
                                          <p:spTgt spid="28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-0.07083 -0.04167 -0.14166 -0.08333 -0.2 -0.06667 C -0.25833 -0.05 -0.30416 0.025 -0.35 0.1 " pathEditMode="relative" ptsTypes="aaA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8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76" grpId="0" animBg="1"/>
      <p:bldP spid="27976" grpId="1" animBg="1"/>
      <p:bldP spid="27977" grpId="0" animBg="1"/>
      <p:bldP spid="28017" grpId="1"/>
      <p:bldP spid="3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Лабораторная работа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 l="27148" t="17435" r="28420" b="20240"/>
          <a:stretch>
            <a:fillRect/>
          </a:stretch>
        </p:blipFill>
        <p:spPr bwMode="auto">
          <a:xfrm>
            <a:off x="214282" y="1214422"/>
            <a:ext cx="314327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 r="41635" b="47695"/>
          <a:stretch>
            <a:fillRect/>
          </a:stretch>
        </p:blipFill>
        <p:spPr bwMode="auto">
          <a:xfrm>
            <a:off x="3643306" y="1428736"/>
            <a:ext cx="503873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501650" y="1500174"/>
            <a:ext cx="8642350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3, 141592653589793238462643...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85750" y="2428875"/>
            <a:ext cx="8358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Вот и знаю я число, именуемое «пи»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6286500" y="2428875"/>
            <a:ext cx="9620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endParaRPr lang="ru-RU" sz="1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WordArt 2"/>
          <p:cNvSpPr>
            <a:spLocks noChangeArrowheads="1" noChangeShapeType="1" noTextEdit="1"/>
          </p:cNvSpPr>
          <p:nvPr/>
        </p:nvSpPr>
        <p:spPr bwMode="auto">
          <a:xfrm>
            <a:off x="7215188" y="3286125"/>
            <a:ext cx="1428750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≈ 3, 14</a:t>
            </a:r>
          </a:p>
        </p:txBody>
      </p:sp>
      <p:pic>
        <p:nvPicPr>
          <p:cNvPr id="7174" name="Picture 6" descr="j03876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643313"/>
            <a:ext cx="3657600" cy="26098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892971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>
                <a:blip r:embed="rId4"/>
                <a:tile tx="0" ty="0" sx="100000" sy="100000" flip="none" algn="tl"/>
              </a:blip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928934"/>
            <a:ext cx="4484700" cy="358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cs typeface="Arial"/>
              </a:rPr>
              <a:t>3, 1415926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285860"/>
            <a:ext cx="6197615" cy="342902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993300"/>
                </a:solidFill>
              </a:rPr>
              <a:t>Чтобы нам не ошибаться,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993300"/>
                </a:solidFill>
              </a:rPr>
              <a:t>Чтоб окружность верно счесть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993300"/>
                </a:solidFill>
              </a:rPr>
              <a:t>Надо только постараться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993300"/>
                </a:solidFill>
              </a:rPr>
              <a:t>И запомнить всё как есть: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993300"/>
                </a:solidFill>
              </a:rPr>
              <a:t>3, 14  15  92 и 6</a:t>
            </a:r>
          </a:p>
        </p:txBody>
      </p:sp>
      <p:pic>
        <p:nvPicPr>
          <p:cNvPr id="4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1666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581525"/>
            <a:ext cx="3024188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8313" y="1341438"/>
            <a:ext cx="8104215" cy="4733925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Если да, то поднимите руки вверх и опустите их  вниз.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Если не согласны, то выполните повороты корпуса вправо и влево. Начали!</a:t>
            </a:r>
          </a:p>
          <a:p>
            <a:pPr lvl="0"/>
            <a:r>
              <a:rPr lang="ru-RU" sz="2800" dirty="0" smtClean="0"/>
              <a:t>3,26609 округлить до сотых. Примерно равно 3,27</a:t>
            </a:r>
          </a:p>
          <a:p>
            <a:pPr lvl="0"/>
            <a:r>
              <a:rPr lang="ru-RU" sz="2800" dirty="0" smtClean="0"/>
              <a:t>3,425 округлить до десятых. Примерно равно 3,3</a:t>
            </a:r>
          </a:p>
          <a:p>
            <a:pPr lvl="0"/>
            <a:r>
              <a:rPr lang="ru-RU" sz="2800" dirty="0" smtClean="0"/>
              <a:t>2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 = 4; </a:t>
            </a:r>
          </a:p>
          <a:p>
            <a:pPr lvl="0"/>
            <a:r>
              <a:rPr lang="ru-RU" sz="2800" dirty="0" smtClean="0"/>
              <a:t>4 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 = 8 </a:t>
            </a:r>
          </a:p>
          <a:p>
            <a:pPr lvl="0"/>
            <a:r>
              <a:rPr lang="ru-RU" sz="2800" dirty="0" smtClean="0"/>
              <a:t>6</a:t>
            </a:r>
            <a:r>
              <a:rPr lang="ru-RU" sz="2800" baseline="30000" dirty="0" smtClean="0"/>
              <a:t>2 </a:t>
            </a:r>
            <a:r>
              <a:rPr lang="ru-RU" sz="2800" dirty="0" smtClean="0"/>
              <a:t>= 36 </a:t>
            </a:r>
          </a:p>
          <a:p>
            <a:endParaRPr lang="ru-RU" dirty="0"/>
          </a:p>
        </p:txBody>
      </p:sp>
      <p:pic>
        <p:nvPicPr>
          <p:cNvPr id="5" name="Picture 4" descr="chud06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4143380"/>
            <a:ext cx="133508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hud0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357694"/>
            <a:ext cx="1864775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uman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643834" y="1142984"/>
            <a:ext cx="1066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95288" y="1268413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5720" y="1509594"/>
            <a:ext cx="2373314" cy="2490909"/>
            <a:chOff x="159" y="1071"/>
            <a:chExt cx="1360" cy="1503"/>
          </a:xfrm>
        </p:grpSpPr>
        <p:sp>
          <p:nvSpPr>
            <p:cNvPr id="3127" name="AutoShape 7"/>
            <p:cNvSpPr>
              <a:spLocks noChangeArrowheads="1"/>
            </p:cNvSpPr>
            <p:nvPr/>
          </p:nvSpPr>
          <p:spPr bwMode="auto">
            <a:xfrm>
              <a:off x="159" y="1116"/>
              <a:ext cx="1360" cy="1407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00" y="1071"/>
              <a:ext cx="996" cy="1503"/>
              <a:chOff x="200" y="1071"/>
              <a:chExt cx="996" cy="1503"/>
            </a:xfrm>
          </p:grpSpPr>
          <p:sp>
            <p:nvSpPr>
              <p:cNvPr id="3129" name="Line 9"/>
              <p:cNvSpPr>
                <a:spLocks noChangeShapeType="1"/>
              </p:cNvSpPr>
              <p:nvPr/>
            </p:nvSpPr>
            <p:spPr bwMode="auto">
              <a:xfrm flipH="1">
                <a:off x="520" y="1402"/>
                <a:ext cx="408" cy="85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0" name="Oval 10"/>
              <p:cNvSpPr>
                <a:spLocks noChangeArrowheads="1"/>
              </p:cNvSpPr>
              <p:nvPr/>
            </p:nvSpPr>
            <p:spPr bwMode="auto">
              <a:xfrm>
                <a:off x="249" y="1341"/>
                <a:ext cx="947" cy="951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1" name="AutoShape 11"/>
              <p:cNvSpPr>
                <a:spLocks noChangeArrowheads="1"/>
              </p:cNvSpPr>
              <p:nvPr/>
            </p:nvSpPr>
            <p:spPr bwMode="auto">
              <a:xfrm>
                <a:off x="715" y="1818"/>
                <a:ext cx="17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3" name="Line 13"/>
              <p:cNvSpPr>
                <a:spLocks noChangeShapeType="1"/>
              </p:cNvSpPr>
              <p:nvPr/>
            </p:nvSpPr>
            <p:spPr bwMode="auto">
              <a:xfrm flipH="1" flipV="1">
                <a:off x="249" y="1431"/>
                <a:ext cx="475" cy="396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5" name="AutoShape 15"/>
              <p:cNvSpPr>
                <a:spLocks noChangeArrowheads="1"/>
              </p:cNvSpPr>
              <p:nvPr/>
            </p:nvSpPr>
            <p:spPr bwMode="auto">
              <a:xfrm>
                <a:off x="340" y="1815"/>
                <a:ext cx="17" cy="19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6" name="AutoShape 16"/>
              <p:cNvSpPr>
                <a:spLocks noChangeArrowheads="1"/>
              </p:cNvSpPr>
              <p:nvPr/>
            </p:nvSpPr>
            <p:spPr bwMode="auto">
              <a:xfrm>
                <a:off x="1007" y="2305"/>
                <a:ext cx="16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7" name="Line 17"/>
              <p:cNvSpPr>
                <a:spLocks noChangeShapeType="1"/>
              </p:cNvSpPr>
              <p:nvPr/>
            </p:nvSpPr>
            <p:spPr bwMode="auto">
              <a:xfrm flipH="1">
                <a:off x="682" y="1359"/>
                <a:ext cx="79" cy="938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0" name="Text Box 20"/>
              <p:cNvSpPr txBox="1">
                <a:spLocks noChangeArrowheads="1"/>
              </p:cNvSpPr>
              <p:nvPr/>
            </p:nvSpPr>
            <p:spPr bwMode="auto">
              <a:xfrm>
                <a:off x="759" y="1071"/>
                <a:ext cx="3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У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1" name="Text Box 21"/>
              <p:cNvSpPr txBox="1">
                <a:spLocks noChangeArrowheads="1"/>
              </p:cNvSpPr>
              <p:nvPr/>
            </p:nvSpPr>
            <p:spPr bwMode="auto">
              <a:xfrm>
                <a:off x="200" y="1195"/>
                <a:ext cx="272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Е</a:t>
                </a:r>
              </a:p>
            </p:txBody>
          </p:sp>
          <p:sp>
            <p:nvSpPr>
              <p:cNvPr id="3142" name="Text Box 22"/>
              <p:cNvSpPr txBox="1">
                <a:spLocks noChangeArrowheads="1"/>
              </p:cNvSpPr>
              <p:nvPr/>
            </p:nvSpPr>
            <p:spPr bwMode="auto">
              <a:xfrm>
                <a:off x="560" y="2286"/>
                <a:ext cx="38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 P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3" name="Text Box 23"/>
              <p:cNvSpPr txBox="1">
                <a:spLocks noChangeArrowheads="1"/>
              </p:cNvSpPr>
              <p:nvPr/>
            </p:nvSpPr>
            <p:spPr bwMode="auto">
              <a:xfrm>
                <a:off x="677" y="1583"/>
                <a:ext cx="273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O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143240" y="1357298"/>
            <a:ext cx="2500330" cy="2473327"/>
            <a:chOff x="3198" y="1116"/>
            <a:chExt cx="1405" cy="1423"/>
          </a:xfrm>
        </p:grpSpPr>
        <p:sp>
          <p:nvSpPr>
            <p:cNvPr id="3" name="AutoShape 25"/>
            <p:cNvSpPr>
              <a:spLocks noChangeArrowheads="1"/>
            </p:cNvSpPr>
            <p:nvPr/>
          </p:nvSpPr>
          <p:spPr bwMode="auto">
            <a:xfrm>
              <a:off x="3243" y="1116"/>
              <a:ext cx="1360" cy="1407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3198" y="1206"/>
              <a:ext cx="1307" cy="1333"/>
              <a:chOff x="3198" y="1206"/>
              <a:chExt cx="1307" cy="1333"/>
            </a:xfrm>
          </p:grpSpPr>
          <p:sp>
            <p:nvSpPr>
              <p:cNvPr id="3114" name="Line 27"/>
              <p:cNvSpPr>
                <a:spLocks noChangeShapeType="1"/>
              </p:cNvSpPr>
              <p:nvPr/>
            </p:nvSpPr>
            <p:spPr bwMode="auto">
              <a:xfrm flipH="1">
                <a:off x="3757" y="1362"/>
                <a:ext cx="414" cy="87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" name="Oval 28"/>
              <p:cNvSpPr>
                <a:spLocks noChangeArrowheads="1"/>
              </p:cNvSpPr>
              <p:nvPr/>
            </p:nvSpPr>
            <p:spPr bwMode="auto">
              <a:xfrm>
                <a:off x="3481" y="1309"/>
                <a:ext cx="962" cy="96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6" name="AutoShape 29"/>
              <p:cNvSpPr>
                <a:spLocks noChangeArrowheads="1"/>
              </p:cNvSpPr>
              <p:nvPr/>
            </p:nvSpPr>
            <p:spPr bwMode="auto">
              <a:xfrm>
                <a:off x="3955" y="1785"/>
                <a:ext cx="18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7" name="Line 30"/>
              <p:cNvSpPr>
                <a:spLocks noChangeShapeType="1"/>
              </p:cNvSpPr>
              <p:nvPr/>
            </p:nvSpPr>
            <p:spPr bwMode="auto">
              <a:xfrm flipV="1">
                <a:off x="3957" y="1431"/>
                <a:ext cx="276" cy="360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" name="Line 31"/>
              <p:cNvSpPr>
                <a:spLocks noChangeShapeType="1"/>
              </p:cNvSpPr>
              <p:nvPr/>
            </p:nvSpPr>
            <p:spPr bwMode="auto">
              <a:xfrm rot="3044698">
                <a:off x="3789" y="1681"/>
                <a:ext cx="219" cy="29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" name="Line 32"/>
              <p:cNvSpPr>
                <a:spLocks noChangeShapeType="1"/>
              </p:cNvSpPr>
              <p:nvPr/>
            </p:nvSpPr>
            <p:spPr bwMode="auto">
              <a:xfrm>
                <a:off x="3513" y="1836"/>
                <a:ext cx="360" cy="405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" name="Text Box 34"/>
              <p:cNvSpPr txBox="1">
                <a:spLocks noChangeArrowheads="1"/>
              </p:cNvSpPr>
              <p:nvPr/>
            </p:nvSpPr>
            <p:spPr bwMode="auto">
              <a:xfrm>
                <a:off x="3917" y="2251"/>
                <a:ext cx="3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Д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3" name="Text Box 36"/>
              <p:cNvSpPr txBox="1">
                <a:spLocks noChangeArrowheads="1"/>
              </p:cNvSpPr>
              <p:nvPr/>
            </p:nvSpPr>
            <p:spPr bwMode="auto">
              <a:xfrm>
                <a:off x="4188" y="1206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Н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4" name="Text Box 37"/>
              <p:cNvSpPr txBox="1">
                <a:spLocks noChangeArrowheads="1"/>
              </p:cNvSpPr>
              <p:nvPr/>
            </p:nvSpPr>
            <p:spPr bwMode="auto">
              <a:xfrm>
                <a:off x="3198" y="1507"/>
                <a:ext cx="32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B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5" name="Text Box 38"/>
              <p:cNvSpPr txBox="1">
                <a:spLocks noChangeArrowheads="1"/>
              </p:cNvSpPr>
              <p:nvPr/>
            </p:nvSpPr>
            <p:spPr bwMode="auto">
              <a:xfrm>
                <a:off x="3198" y="1746"/>
                <a:ext cx="27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A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6" name="Text Box 39"/>
              <p:cNvSpPr txBox="1">
                <a:spLocks noChangeArrowheads="1"/>
              </p:cNvSpPr>
              <p:nvPr/>
            </p:nvSpPr>
            <p:spPr bwMode="auto">
              <a:xfrm>
                <a:off x="3918" y="1656"/>
                <a:ext cx="3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К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611188" y="400526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 dirty="0">
              <a:latin typeface="Times New Roman" pitchFamily="18" charset="0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857224" y="3857628"/>
            <a:ext cx="4929222" cy="2473327"/>
            <a:chOff x="1803" y="1116"/>
            <a:chExt cx="2873" cy="1423"/>
          </a:xfrm>
        </p:grpSpPr>
        <p:sp>
          <p:nvSpPr>
            <p:cNvPr id="73" name="AutoShape 25"/>
            <p:cNvSpPr>
              <a:spLocks noChangeArrowheads="1"/>
            </p:cNvSpPr>
            <p:nvPr/>
          </p:nvSpPr>
          <p:spPr bwMode="auto">
            <a:xfrm>
              <a:off x="3243" y="1116"/>
              <a:ext cx="1360" cy="1407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1803" y="1116"/>
              <a:ext cx="2873" cy="1423"/>
              <a:chOff x="1803" y="1116"/>
              <a:chExt cx="2873" cy="1423"/>
            </a:xfrm>
          </p:grpSpPr>
          <p:sp>
            <p:nvSpPr>
              <p:cNvPr id="75" name="Line 27"/>
              <p:cNvSpPr>
                <a:spLocks noChangeShapeType="1"/>
              </p:cNvSpPr>
              <p:nvPr/>
            </p:nvSpPr>
            <p:spPr bwMode="auto">
              <a:xfrm flipH="1">
                <a:off x="3757" y="1362"/>
                <a:ext cx="414" cy="87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Oval 28"/>
              <p:cNvSpPr>
                <a:spLocks noChangeArrowheads="1"/>
              </p:cNvSpPr>
              <p:nvPr/>
            </p:nvSpPr>
            <p:spPr bwMode="auto">
              <a:xfrm>
                <a:off x="3481" y="1309"/>
                <a:ext cx="962" cy="96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" name="AutoShape 29"/>
              <p:cNvSpPr>
                <a:spLocks noChangeArrowheads="1"/>
              </p:cNvSpPr>
              <p:nvPr/>
            </p:nvSpPr>
            <p:spPr bwMode="auto">
              <a:xfrm>
                <a:off x="3955" y="1785"/>
                <a:ext cx="18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" name="Line 30"/>
              <p:cNvSpPr>
                <a:spLocks noChangeShapeType="1"/>
              </p:cNvSpPr>
              <p:nvPr/>
            </p:nvSpPr>
            <p:spPr bwMode="auto">
              <a:xfrm flipH="1" flipV="1">
                <a:off x="3603" y="1476"/>
                <a:ext cx="45" cy="675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Line 31"/>
              <p:cNvSpPr>
                <a:spLocks noChangeShapeType="1"/>
              </p:cNvSpPr>
              <p:nvPr/>
            </p:nvSpPr>
            <p:spPr bwMode="auto">
              <a:xfrm rot="3044698" flipH="1">
                <a:off x="4127" y="1430"/>
                <a:ext cx="29" cy="453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Text Box 34"/>
              <p:cNvSpPr txBox="1">
                <a:spLocks noChangeArrowheads="1"/>
              </p:cNvSpPr>
              <p:nvPr/>
            </p:nvSpPr>
            <p:spPr bwMode="auto">
              <a:xfrm>
                <a:off x="3917" y="2251"/>
                <a:ext cx="3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 E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" name="Text Box 35"/>
              <p:cNvSpPr txBox="1">
                <a:spLocks noChangeArrowheads="1"/>
              </p:cNvSpPr>
              <p:nvPr/>
            </p:nvSpPr>
            <p:spPr bwMode="auto">
              <a:xfrm>
                <a:off x="4278" y="1296"/>
                <a:ext cx="3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Ь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" name="Text Box 37"/>
              <p:cNvSpPr txBox="1">
                <a:spLocks noChangeArrowheads="1"/>
              </p:cNvSpPr>
              <p:nvPr/>
            </p:nvSpPr>
            <p:spPr bwMode="auto">
              <a:xfrm>
                <a:off x="3333" y="1206"/>
                <a:ext cx="32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К</a:t>
                </a:r>
              </a:p>
            </p:txBody>
          </p:sp>
          <p:sp>
            <p:nvSpPr>
              <p:cNvPr id="86" name="Text Box 38"/>
              <p:cNvSpPr txBox="1">
                <a:spLocks noChangeArrowheads="1"/>
              </p:cNvSpPr>
              <p:nvPr/>
            </p:nvSpPr>
            <p:spPr bwMode="auto">
              <a:xfrm>
                <a:off x="1803" y="1116"/>
                <a:ext cx="277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О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" name="Text Box 39"/>
              <p:cNvSpPr txBox="1">
                <a:spLocks noChangeArrowheads="1"/>
              </p:cNvSpPr>
              <p:nvPr/>
            </p:nvSpPr>
            <p:spPr bwMode="auto">
              <a:xfrm>
                <a:off x="3828" y="1791"/>
                <a:ext cx="3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Т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5929322" y="1357298"/>
            <a:ext cx="2571768" cy="2590802"/>
            <a:chOff x="3198" y="1071"/>
            <a:chExt cx="1405" cy="1452"/>
          </a:xfrm>
        </p:grpSpPr>
        <p:sp>
          <p:nvSpPr>
            <p:cNvPr id="89" name="AutoShape 25"/>
            <p:cNvSpPr>
              <a:spLocks noChangeArrowheads="1"/>
            </p:cNvSpPr>
            <p:nvPr/>
          </p:nvSpPr>
          <p:spPr bwMode="auto">
            <a:xfrm>
              <a:off x="3243" y="1116"/>
              <a:ext cx="1360" cy="1407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3198" y="1071"/>
              <a:ext cx="1245" cy="1204"/>
              <a:chOff x="3198" y="1071"/>
              <a:chExt cx="1245" cy="1204"/>
            </a:xfrm>
          </p:grpSpPr>
          <p:sp>
            <p:nvSpPr>
              <p:cNvPr id="91" name="Line 27"/>
              <p:cNvSpPr>
                <a:spLocks noChangeShapeType="1"/>
              </p:cNvSpPr>
              <p:nvPr/>
            </p:nvSpPr>
            <p:spPr bwMode="auto">
              <a:xfrm flipH="1">
                <a:off x="3757" y="1362"/>
                <a:ext cx="414" cy="87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Oval 28"/>
              <p:cNvSpPr>
                <a:spLocks noChangeArrowheads="1"/>
              </p:cNvSpPr>
              <p:nvPr/>
            </p:nvSpPr>
            <p:spPr bwMode="auto">
              <a:xfrm>
                <a:off x="3481" y="1309"/>
                <a:ext cx="962" cy="96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" name="AutoShape 29"/>
              <p:cNvSpPr>
                <a:spLocks noChangeArrowheads="1"/>
              </p:cNvSpPr>
              <p:nvPr/>
            </p:nvSpPr>
            <p:spPr bwMode="auto">
              <a:xfrm>
                <a:off x="3955" y="1785"/>
                <a:ext cx="18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" name="Line 30"/>
              <p:cNvSpPr>
                <a:spLocks noChangeShapeType="1"/>
              </p:cNvSpPr>
              <p:nvPr/>
            </p:nvSpPr>
            <p:spPr bwMode="auto">
              <a:xfrm flipH="1" flipV="1">
                <a:off x="3503" y="1701"/>
                <a:ext cx="454" cy="90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Line 32"/>
              <p:cNvSpPr>
                <a:spLocks noChangeShapeType="1"/>
              </p:cNvSpPr>
              <p:nvPr/>
            </p:nvSpPr>
            <p:spPr bwMode="auto">
              <a:xfrm flipH="1">
                <a:off x="3513" y="1341"/>
                <a:ext cx="360" cy="356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Text Box 36"/>
              <p:cNvSpPr txBox="1">
                <a:spLocks noChangeArrowheads="1"/>
              </p:cNvSpPr>
              <p:nvPr/>
            </p:nvSpPr>
            <p:spPr bwMode="auto">
              <a:xfrm>
                <a:off x="3878" y="1071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И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" name="Text Box 37"/>
              <p:cNvSpPr txBox="1">
                <a:spLocks noChangeArrowheads="1"/>
              </p:cNvSpPr>
              <p:nvPr/>
            </p:nvSpPr>
            <p:spPr bwMode="auto">
              <a:xfrm>
                <a:off x="3198" y="1507"/>
                <a:ext cx="32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С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" name="Text Box 39"/>
              <p:cNvSpPr txBox="1">
                <a:spLocks noChangeArrowheads="1"/>
              </p:cNvSpPr>
              <p:nvPr/>
            </p:nvSpPr>
            <p:spPr bwMode="auto">
              <a:xfrm>
                <a:off x="3917" y="1547"/>
                <a:ext cx="3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Ж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4" name="Заголовок 10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радиусы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23"/>
          <p:cNvGrpSpPr>
            <a:grpSpLocks noGrp="1"/>
          </p:cNvGrpSpPr>
          <p:nvPr>
            <p:ph idx="1"/>
          </p:nvPr>
        </p:nvGrpSpPr>
        <p:grpSpPr bwMode="auto">
          <a:xfrm>
            <a:off x="0" y="214290"/>
            <a:ext cx="9144000" cy="6643710"/>
            <a:chOff x="990600" y="0"/>
            <a:chExt cx="8153400" cy="6858000"/>
          </a:xfrm>
        </p:grpSpPr>
        <p:grpSp>
          <p:nvGrpSpPr>
            <p:cNvPr id="5" name="Группа 21"/>
            <p:cNvGrpSpPr>
              <a:grpSpLocks/>
            </p:cNvGrpSpPr>
            <p:nvPr/>
          </p:nvGrpSpPr>
          <p:grpSpPr bwMode="auto">
            <a:xfrm>
              <a:off x="990600" y="0"/>
              <a:ext cx="8153400" cy="6858000"/>
              <a:chOff x="990600" y="0"/>
              <a:chExt cx="8153400" cy="6858000"/>
            </a:xfrm>
          </p:grpSpPr>
          <p:pic>
            <p:nvPicPr>
              <p:cNvPr id="7" name="Рисунок 18" descr="C:\Documents and Settings\Admin\Local Settings\Temporary Internet Files\Content.IE5\ODO74N87\MCj03971100000[1].wm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90600" y="0"/>
                <a:ext cx="81534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Группа 20"/>
              <p:cNvGrpSpPr>
                <a:grpSpLocks/>
              </p:cNvGrpSpPr>
              <p:nvPr/>
            </p:nvGrpSpPr>
            <p:grpSpPr bwMode="auto">
              <a:xfrm>
                <a:off x="1524000" y="457200"/>
                <a:ext cx="7086600" cy="6099175"/>
                <a:chOff x="1219200" y="228599"/>
                <a:chExt cx="7772400" cy="6565665"/>
              </a:xfrm>
            </p:grpSpPr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219200" y="228599"/>
                  <a:ext cx="7772400" cy="6437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Выноска-облако 9"/>
                <p:cNvSpPr/>
                <p:nvPr/>
              </p:nvSpPr>
              <p:spPr>
                <a:xfrm rot="1340807">
                  <a:off x="2343969" y="4982811"/>
                  <a:ext cx="1993593" cy="1406441"/>
                </a:xfrm>
                <a:prstGeom prst="cloudCallout">
                  <a:avLst>
                    <a:gd name="adj1" fmla="val 84329"/>
                    <a:gd name="adj2" fmla="val 1952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1" name="Выноска-облако 10"/>
                <p:cNvSpPr/>
                <p:nvPr/>
              </p:nvSpPr>
              <p:spPr>
                <a:xfrm rot="1378235">
                  <a:off x="6071727" y="2453611"/>
                  <a:ext cx="2071944" cy="1626891"/>
                </a:xfrm>
                <a:prstGeom prst="cloudCallout">
                  <a:avLst>
                    <a:gd name="adj1" fmla="val -75295"/>
                    <a:gd name="adj2" fmla="val 41312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" name="Выноска-облако 11"/>
                <p:cNvSpPr/>
                <p:nvPr/>
              </p:nvSpPr>
              <p:spPr>
                <a:xfrm rot="230593">
                  <a:off x="5784440" y="5037496"/>
                  <a:ext cx="2206011" cy="1756768"/>
                </a:xfrm>
                <a:prstGeom prst="cloudCallout">
                  <a:avLst>
                    <a:gd name="adj1" fmla="val 46755"/>
                    <a:gd name="adj2" fmla="val -6764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3" name="Выноска-облако 12"/>
                <p:cNvSpPr/>
                <p:nvPr/>
              </p:nvSpPr>
              <p:spPr>
                <a:xfrm>
                  <a:off x="2361381" y="2590325"/>
                  <a:ext cx="2058015" cy="1449163"/>
                </a:xfrm>
                <a:prstGeom prst="cloudCallout">
                  <a:avLst>
                    <a:gd name="adj1" fmla="val 6738"/>
                    <a:gd name="adj2" fmla="val 99583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6019800" y="2590800"/>
                  <a:ext cx="2303206" cy="115960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Мне 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понравилось.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Много  нового  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и  интересного.</a:t>
                  </a: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2222090" y="2667000"/>
                  <a:ext cx="2197509" cy="115960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Мне 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  понравилось.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У  меня  всё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получалось.</a:t>
                  </a: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5410200" y="5181600"/>
                  <a:ext cx="2578510" cy="142466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    Мне  не  всё    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      удалось.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    Кое – где  я  ещё  испытываю  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   затруднения.</a:t>
                  </a:r>
                </a:p>
              </p:txBody>
            </p:sp>
            <p:sp>
              <p:nvSpPr>
                <p:cNvPr id="17" name="Овал 16"/>
                <p:cNvSpPr/>
                <p:nvPr/>
              </p:nvSpPr>
              <p:spPr>
                <a:xfrm>
                  <a:off x="3810000" y="3429404"/>
                  <a:ext cx="2744019" cy="190544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2310868" y="5134428"/>
                  <a:ext cx="1905000" cy="115960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Мне  не    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понравилось.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Мне  было  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  трудно.</a:t>
                  </a:r>
                </a:p>
              </p:txBody>
            </p:sp>
          </p:grpSp>
        </p:grpSp>
        <p:sp>
          <p:nvSpPr>
            <p:cNvPr id="6" name="Прямоугольник 5"/>
            <p:cNvSpPr/>
            <p:nvPr/>
          </p:nvSpPr>
          <p:spPr>
            <a:xfrm>
              <a:off x="3962400" y="3657600"/>
              <a:ext cx="2250387" cy="13234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Определи  своё  настроение  в  конце  урока.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 Поделись  своими  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 впечатлениями.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20057362">
            <a:off x="2900468" y="3976606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C:\Documents and Settings\Valentina\Мои документы\Мои рисунки\анимация\flowers2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5337" y="1285860"/>
            <a:ext cx="3589473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Заголовок 49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43813" cy="868363"/>
          </a:xfrm>
        </p:spPr>
        <p:txBody>
          <a:bodyPr/>
          <a:lstStyle/>
          <a:p>
            <a:pPr algn="ctr"/>
            <a:r>
              <a:rPr lang="ru-RU" dirty="0" smtClean="0"/>
              <a:t>хорды</a:t>
            </a:r>
            <a:endParaRPr lang="ru-RU" dirty="0"/>
          </a:p>
        </p:txBody>
      </p:sp>
      <p:grpSp>
        <p:nvGrpSpPr>
          <p:cNvPr id="52" name="Group 6"/>
          <p:cNvGrpSpPr>
            <a:grpSpLocks/>
          </p:cNvGrpSpPr>
          <p:nvPr/>
        </p:nvGrpSpPr>
        <p:grpSpPr bwMode="auto">
          <a:xfrm>
            <a:off x="500034" y="1285860"/>
            <a:ext cx="2159000" cy="2600324"/>
            <a:chOff x="159" y="936"/>
            <a:chExt cx="1360" cy="1638"/>
          </a:xfrm>
        </p:grpSpPr>
        <p:sp>
          <p:nvSpPr>
            <p:cNvPr id="53" name="AutoShape 7"/>
            <p:cNvSpPr>
              <a:spLocks noChangeArrowheads="1"/>
            </p:cNvSpPr>
            <p:nvPr/>
          </p:nvSpPr>
          <p:spPr bwMode="auto">
            <a:xfrm>
              <a:off x="159" y="1116"/>
              <a:ext cx="1360" cy="1407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4" name="Group 8"/>
            <p:cNvGrpSpPr>
              <a:grpSpLocks/>
            </p:cNvGrpSpPr>
            <p:nvPr/>
          </p:nvGrpSpPr>
          <p:grpSpPr bwMode="auto">
            <a:xfrm>
              <a:off x="159" y="936"/>
              <a:ext cx="1037" cy="1638"/>
              <a:chOff x="159" y="936"/>
              <a:chExt cx="1037" cy="1638"/>
            </a:xfrm>
          </p:grpSpPr>
          <p:sp>
            <p:nvSpPr>
              <p:cNvPr id="55" name="Line 9"/>
              <p:cNvSpPr>
                <a:spLocks noChangeShapeType="1"/>
              </p:cNvSpPr>
              <p:nvPr/>
            </p:nvSpPr>
            <p:spPr bwMode="auto">
              <a:xfrm flipH="1">
                <a:off x="520" y="1402"/>
                <a:ext cx="408" cy="85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Oval 10"/>
              <p:cNvSpPr>
                <a:spLocks noChangeArrowheads="1"/>
              </p:cNvSpPr>
              <p:nvPr/>
            </p:nvSpPr>
            <p:spPr bwMode="auto">
              <a:xfrm>
                <a:off x="249" y="1341"/>
                <a:ext cx="947" cy="951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AutoShape 11"/>
              <p:cNvSpPr>
                <a:spLocks noChangeArrowheads="1"/>
              </p:cNvSpPr>
              <p:nvPr/>
            </p:nvSpPr>
            <p:spPr bwMode="auto">
              <a:xfrm>
                <a:off x="715" y="1818"/>
                <a:ext cx="17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H="1" flipV="1">
                <a:off x="249" y="1431"/>
                <a:ext cx="475" cy="396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AutoShape 15"/>
              <p:cNvSpPr>
                <a:spLocks noChangeArrowheads="1"/>
              </p:cNvSpPr>
              <p:nvPr/>
            </p:nvSpPr>
            <p:spPr bwMode="auto">
              <a:xfrm>
                <a:off x="340" y="1815"/>
                <a:ext cx="17" cy="19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" name="AutoShape 16"/>
              <p:cNvSpPr>
                <a:spLocks noChangeArrowheads="1"/>
              </p:cNvSpPr>
              <p:nvPr/>
            </p:nvSpPr>
            <p:spPr bwMode="auto">
              <a:xfrm>
                <a:off x="1007" y="2305"/>
                <a:ext cx="16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" name="Line 17"/>
              <p:cNvSpPr>
                <a:spLocks noChangeShapeType="1"/>
              </p:cNvSpPr>
              <p:nvPr/>
            </p:nvSpPr>
            <p:spPr bwMode="auto">
              <a:xfrm flipH="1">
                <a:off x="682" y="1359"/>
                <a:ext cx="79" cy="938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Text Box 20"/>
              <p:cNvSpPr txBox="1">
                <a:spLocks noChangeArrowheads="1"/>
              </p:cNvSpPr>
              <p:nvPr/>
            </p:nvSpPr>
            <p:spPr bwMode="auto">
              <a:xfrm>
                <a:off x="759" y="1071"/>
                <a:ext cx="3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У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Text Box 21"/>
              <p:cNvSpPr txBox="1">
                <a:spLocks noChangeArrowheads="1"/>
              </p:cNvSpPr>
              <p:nvPr/>
            </p:nvSpPr>
            <p:spPr bwMode="auto">
              <a:xfrm>
                <a:off x="159" y="936"/>
                <a:ext cx="272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Е</a:t>
                </a:r>
              </a:p>
            </p:txBody>
          </p:sp>
          <p:sp>
            <p:nvSpPr>
              <p:cNvPr id="64" name="Text Box 22"/>
              <p:cNvSpPr txBox="1">
                <a:spLocks noChangeArrowheads="1"/>
              </p:cNvSpPr>
              <p:nvPr/>
            </p:nvSpPr>
            <p:spPr bwMode="auto">
              <a:xfrm>
                <a:off x="560" y="2286"/>
                <a:ext cx="38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 P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" name="Text Box 23"/>
              <p:cNvSpPr txBox="1">
                <a:spLocks noChangeArrowheads="1"/>
              </p:cNvSpPr>
              <p:nvPr/>
            </p:nvSpPr>
            <p:spPr bwMode="auto">
              <a:xfrm>
                <a:off x="677" y="1583"/>
                <a:ext cx="273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O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6" name="Group 24"/>
          <p:cNvGrpSpPr>
            <a:grpSpLocks/>
          </p:cNvGrpSpPr>
          <p:nvPr/>
        </p:nvGrpSpPr>
        <p:grpSpPr bwMode="auto">
          <a:xfrm>
            <a:off x="3143240" y="1571612"/>
            <a:ext cx="2230438" cy="2259013"/>
            <a:chOff x="3198" y="1116"/>
            <a:chExt cx="1405" cy="1423"/>
          </a:xfrm>
        </p:grpSpPr>
        <p:sp>
          <p:nvSpPr>
            <p:cNvPr id="67" name="AutoShape 25"/>
            <p:cNvSpPr>
              <a:spLocks noChangeArrowheads="1"/>
            </p:cNvSpPr>
            <p:nvPr/>
          </p:nvSpPr>
          <p:spPr bwMode="auto">
            <a:xfrm>
              <a:off x="3243" y="1116"/>
              <a:ext cx="1360" cy="1407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8" name="Group 26"/>
            <p:cNvGrpSpPr>
              <a:grpSpLocks/>
            </p:cNvGrpSpPr>
            <p:nvPr/>
          </p:nvGrpSpPr>
          <p:grpSpPr bwMode="auto">
            <a:xfrm>
              <a:off x="3198" y="1206"/>
              <a:ext cx="1307" cy="1333"/>
              <a:chOff x="3198" y="1206"/>
              <a:chExt cx="1307" cy="1333"/>
            </a:xfrm>
          </p:grpSpPr>
          <p:sp>
            <p:nvSpPr>
              <p:cNvPr id="69" name="Line 27"/>
              <p:cNvSpPr>
                <a:spLocks noChangeShapeType="1"/>
              </p:cNvSpPr>
              <p:nvPr/>
            </p:nvSpPr>
            <p:spPr bwMode="auto">
              <a:xfrm flipH="1">
                <a:off x="3757" y="1362"/>
                <a:ext cx="414" cy="87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Oval 28"/>
              <p:cNvSpPr>
                <a:spLocks noChangeArrowheads="1"/>
              </p:cNvSpPr>
              <p:nvPr/>
            </p:nvSpPr>
            <p:spPr bwMode="auto">
              <a:xfrm>
                <a:off x="3481" y="1309"/>
                <a:ext cx="962" cy="96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" name="AutoShape 29"/>
              <p:cNvSpPr>
                <a:spLocks noChangeArrowheads="1"/>
              </p:cNvSpPr>
              <p:nvPr/>
            </p:nvSpPr>
            <p:spPr bwMode="auto">
              <a:xfrm>
                <a:off x="3955" y="1785"/>
                <a:ext cx="18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" name="Line 30"/>
              <p:cNvSpPr>
                <a:spLocks noChangeShapeType="1"/>
              </p:cNvSpPr>
              <p:nvPr/>
            </p:nvSpPr>
            <p:spPr bwMode="auto">
              <a:xfrm flipV="1">
                <a:off x="3957" y="1431"/>
                <a:ext cx="276" cy="360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Line 31"/>
              <p:cNvSpPr>
                <a:spLocks noChangeShapeType="1"/>
              </p:cNvSpPr>
              <p:nvPr/>
            </p:nvSpPr>
            <p:spPr bwMode="auto">
              <a:xfrm rot="3044698">
                <a:off x="3789" y="1681"/>
                <a:ext cx="219" cy="29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Line 32"/>
              <p:cNvSpPr>
                <a:spLocks noChangeShapeType="1"/>
              </p:cNvSpPr>
              <p:nvPr/>
            </p:nvSpPr>
            <p:spPr bwMode="auto">
              <a:xfrm>
                <a:off x="3513" y="1836"/>
                <a:ext cx="360" cy="405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Text Box 34"/>
              <p:cNvSpPr txBox="1">
                <a:spLocks noChangeArrowheads="1"/>
              </p:cNvSpPr>
              <p:nvPr/>
            </p:nvSpPr>
            <p:spPr bwMode="auto">
              <a:xfrm>
                <a:off x="3917" y="2251"/>
                <a:ext cx="3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Д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" name="Text Box 36"/>
              <p:cNvSpPr txBox="1">
                <a:spLocks noChangeArrowheads="1"/>
              </p:cNvSpPr>
              <p:nvPr/>
            </p:nvSpPr>
            <p:spPr bwMode="auto">
              <a:xfrm>
                <a:off x="4188" y="1206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Н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Text Box 37"/>
              <p:cNvSpPr txBox="1">
                <a:spLocks noChangeArrowheads="1"/>
              </p:cNvSpPr>
              <p:nvPr/>
            </p:nvSpPr>
            <p:spPr bwMode="auto">
              <a:xfrm>
                <a:off x="3198" y="1507"/>
                <a:ext cx="32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B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" name="Text Box 38"/>
              <p:cNvSpPr txBox="1">
                <a:spLocks noChangeArrowheads="1"/>
              </p:cNvSpPr>
              <p:nvPr/>
            </p:nvSpPr>
            <p:spPr bwMode="auto">
              <a:xfrm>
                <a:off x="3198" y="1746"/>
                <a:ext cx="27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A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" name="Text Box 39"/>
              <p:cNvSpPr txBox="1">
                <a:spLocks noChangeArrowheads="1"/>
              </p:cNvSpPr>
              <p:nvPr/>
            </p:nvSpPr>
            <p:spPr bwMode="auto">
              <a:xfrm>
                <a:off x="3918" y="1656"/>
                <a:ext cx="3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К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0" name="Group 24"/>
          <p:cNvGrpSpPr>
            <a:grpSpLocks/>
          </p:cNvGrpSpPr>
          <p:nvPr/>
        </p:nvGrpSpPr>
        <p:grpSpPr bwMode="auto">
          <a:xfrm>
            <a:off x="5929322" y="1643050"/>
            <a:ext cx="2230438" cy="2305050"/>
            <a:chOff x="3198" y="1071"/>
            <a:chExt cx="1405" cy="1452"/>
          </a:xfrm>
        </p:grpSpPr>
        <p:sp>
          <p:nvSpPr>
            <p:cNvPr id="81" name="AutoShape 25"/>
            <p:cNvSpPr>
              <a:spLocks noChangeArrowheads="1"/>
            </p:cNvSpPr>
            <p:nvPr/>
          </p:nvSpPr>
          <p:spPr bwMode="auto">
            <a:xfrm>
              <a:off x="3243" y="1116"/>
              <a:ext cx="1360" cy="1407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2" name="Group 26"/>
            <p:cNvGrpSpPr>
              <a:grpSpLocks/>
            </p:cNvGrpSpPr>
            <p:nvPr/>
          </p:nvGrpSpPr>
          <p:grpSpPr bwMode="auto">
            <a:xfrm>
              <a:off x="3198" y="1071"/>
              <a:ext cx="1245" cy="1204"/>
              <a:chOff x="3198" y="1071"/>
              <a:chExt cx="1245" cy="1204"/>
            </a:xfrm>
          </p:grpSpPr>
          <p:sp>
            <p:nvSpPr>
              <p:cNvPr id="83" name="Line 27"/>
              <p:cNvSpPr>
                <a:spLocks noChangeShapeType="1"/>
              </p:cNvSpPr>
              <p:nvPr/>
            </p:nvSpPr>
            <p:spPr bwMode="auto">
              <a:xfrm flipH="1">
                <a:off x="3757" y="1362"/>
                <a:ext cx="414" cy="87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Oval 28"/>
              <p:cNvSpPr>
                <a:spLocks noChangeArrowheads="1"/>
              </p:cNvSpPr>
              <p:nvPr/>
            </p:nvSpPr>
            <p:spPr bwMode="auto">
              <a:xfrm>
                <a:off x="3481" y="1309"/>
                <a:ext cx="962" cy="96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" name="AutoShape 29"/>
              <p:cNvSpPr>
                <a:spLocks noChangeArrowheads="1"/>
              </p:cNvSpPr>
              <p:nvPr/>
            </p:nvSpPr>
            <p:spPr bwMode="auto">
              <a:xfrm>
                <a:off x="3955" y="1785"/>
                <a:ext cx="18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" name="Line 30"/>
              <p:cNvSpPr>
                <a:spLocks noChangeShapeType="1"/>
              </p:cNvSpPr>
              <p:nvPr/>
            </p:nvSpPr>
            <p:spPr bwMode="auto">
              <a:xfrm flipH="1" flipV="1">
                <a:off x="3503" y="1701"/>
                <a:ext cx="454" cy="90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Line 32"/>
              <p:cNvSpPr>
                <a:spLocks noChangeShapeType="1"/>
              </p:cNvSpPr>
              <p:nvPr/>
            </p:nvSpPr>
            <p:spPr bwMode="auto">
              <a:xfrm flipH="1">
                <a:off x="3513" y="1341"/>
                <a:ext cx="360" cy="356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Text Box 36"/>
              <p:cNvSpPr txBox="1">
                <a:spLocks noChangeArrowheads="1"/>
              </p:cNvSpPr>
              <p:nvPr/>
            </p:nvSpPr>
            <p:spPr bwMode="auto">
              <a:xfrm>
                <a:off x="3878" y="1071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И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" name="Text Box 37"/>
              <p:cNvSpPr txBox="1">
                <a:spLocks noChangeArrowheads="1"/>
              </p:cNvSpPr>
              <p:nvPr/>
            </p:nvSpPr>
            <p:spPr bwMode="auto">
              <a:xfrm>
                <a:off x="3198" y="1507"/>
                <a:ext cx="32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С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" name="Text Box 39"/>
              <p:cNvSpPr txBox="1">
                <a:spLocks noChangeArrowheads="1"/>
              </p:cNvSpPr>
              <p:nvPr/>
            </p:nvSpPr>
            <p:spPr bwMode="auto">
              <a:xfrm>
                <a:off x="3917" y="1547"/>
                <a:ext cx="3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Ж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5500694" y="1643050"/>
            <a:ext cx="2636840" cy="2500330"/>
            <a:chOff x="3198" y="1071"/>
            <a:chExt cx="1526" cy="1504"/>
          </a:xfrm>
        </p:grpSpPr>
        <p:sp>
          <p:nvSpPr>
            <p:cNvPr id="19" name="AutoShape 25"/>
            <p:cNvSpPr>
              <a:spLocks noChangeArrowheads="1"/>
            </p:cNvSpPr>
            <p:nvPr/>
          </p:nvSpPr>
          <p:spPr bwMode="auto">
            <a:xfrm>
              <a:off x="3243" y="1116"/>
              <a:ext cx="1360" cy="1407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3198" y="1071"/>
              <a:ext cx="1526" cy="1504"/>
              <a:chOff x="3198" y="1071"/>
              <a:chExt cx="1526" cy="1504"/>
            </a:xfrm>
          </p:grpSpPr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H="1">
                <a:off x="3757" y="1362"/>
                <a:ext cx="414" cy="87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Oval 28"/>
              <p:cNvSpPr>
                <a:spLocks noChangeArrowheads="1"/>
              </p:cNvSpPr>
              <p:nvPr/>
            </p:nvSpPr>
            <p:spPr bwMode="auto">
              <a:xfrm>
                <a:off x="3481" y="1309"/>
                <a:ext cx="962" cy="96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utoShape 29"/>
              <p:cNvSpPr>
                <a:spLocks noChangeArrowheads="1"/>
              </p:cNvSpPr>
              <p:nvPr/>
            </p:nvSpPr>
            <p:spPr bwMode="auto">
              <a:xfrm>
                <a:off x="3955" y="1785"/>
                <a:ext cx="18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 flipH="1" flipV="1">
                <a:off x="3558" y="2061"/>
                <a:ext cx="765" cy="45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>
                <a:off x="3922" y="1319"/>
                <a:ext cx="80" cy="952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Text Box 34"/>
              <p:cNvSpPr txBox="1">
                <a:spLocks noChangeArrowheads="1"/>
              </p:cNvSpPr>
              <p:nvPr/>
            </p:nvSpPr>
            <p:spPr bwMode="auto">
              <a:xfrm>
                <a:off x="4368" y="1971"/>
                <a:ext cx="3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 E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Text Box 36"/>
              <p:cNvSpPr txBox="1">
                <a:spLocks noChangeArrowheads="1"/>
              </p:cNvSpPr>
              <p:nvPr/>
            </p:nvSpPr>
            <p:spPr bwMode="auto">
              <a:xfrm>
                <a:off x="3878" y="1071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Г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Text Box 37"/>
              <p:cNvSpPr txBox="1">
                <a:spLocks noChangeArrowheads="1"/>
              </p:cNvSpPr>
              <p:nvPr/>
            </p:nvSpPr>
            <p:spPr bwMode="auto">
              <a:xfrm>
                <a:off x="3198" y="1507"/>
                <a:ext cx="32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B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Text Box 38"/>
              <p:cNvSpPr txBox="1">
                <a:spLocks noChangeArrowheads="1"/>
              </p:cNvSpPr>
              <p:nvPr/>
            </p:nvSpPr>
            <p:spPr bwMode="auto">
              <a:xfrm>
                <a:off x="3873" y="2286"/>
                <a:ext cx="277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К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" name="Text Box 39"/>
              <p:cNvSpPr txBox="1">
                <a:spLocks noChangeArrowheads="1"/>
              </p:cNvSpPr>
              <p:nvPr/>
            </p:nvSpPr>
            <p:spPr bwMode="auto">
              <a:xfrm>
                <a:off x="3198" y="1971"/>
                <a:ext cx="3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O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4" name="Group 6"/>
          <p:cNvGrpSpPr>
            <a:grpSpLocks/>
          </p:cNvGrpSpPr>
          <p:nvPr/>
        </p:nvGrpSpPr>
        <p:grpSpPr bwMode="auto">
          <a:xfrm>
            <a:off x="571472" y="1285860"/>
            <a:ext cx="2373314" cy="2714644"/>
            <a:chOff x="159" y="936"/>
            <a:chExt cx="1360" cy="1638"/>
          </a:xfrm>
        </p:grpSpPr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159" y="1116"/>
              <a:ext cx="1360" cy="1407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6" name="Group 8"/>
            <p:cNvGrpSpPr>
              <a:grpSpLocks/>
            </p:cNvGrpSpPr>
            <p:nvPr/>
          </p:nvGrpSpPr>
          <p:grpSpPr bwMode="auto">
            <a:xfrm>
              <a:off x="159" y="936"/>
              <a:ext cx="1037" cy="1638"/>
              <a:chOff x="159" y="936"/>
              <a:chExt cx="1037" cy="1638"/>
            </a:xfrm>
          </p:grpSpPr>
          <p:sp>
            <p:nvSpPr>
              <p:cNvPr id="37" name="Line 9"/>
              <p:cNvSpPr>
                <a:spLocks noChangeShapeType="1"/>
              </p:cNvSpPr>
              <p:nvPr/>
            </p:nvSpPr>
            <p:spPr bwMode="auto">
              <a:xfrm flipH="1">
                <a:off x="520" y="1402"/>
                <a:ext cx="408" cy="85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Oval 10"/>
              <p:cNvSpPr>
                <a:spLocks noChangeArrowheads="1"/>
              </p:cNvSpPr>
              <p:nvPr/>
            </p:nvSpPr>
            <p:spPr bwMode="auto">
              <a:xfrm>
                <a:off x="249" y="1341"/>
                <a:ext cx="947" cy="951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AutoShape 11"/>
              <p:cNvSpPr>
                <a:spLocks noChangeArrowheads="1"/>
              </p:cNvSpPr>
              <p:nvPr/>
            </p:nvSpPr>
            <p:spPr bwMode="auto">
              <a:xfrm>
                <a:off x="715" y="1818"/>
                <a:ext cx="17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Line 13"/>
              <p:cNvSpPr>
                <a:spLocks noChangeShapeType="1"/>
              </p:cNvSpPr>
              <p:nvPr/>
            </p:nvSpPr>
            <p:spPr bwMode="auto">
              <a:xfrm flipH="1" flipV="1">
                <a:off x="249" y="1431"/>
                <a:ext cx="475" cy="396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AutoShape 15"/>
              <p:cNvSpPr>
                <a:spLocks noChangeArrowheads="1"/>
              </p:cNvSpPr>
              <p:nvPr/>
            </p:nvSpPr>
            <p:spPr bwMode="auto">
              <a:xfrm>
                <a:off x="340" y="1815"/>
                <a:ext cx="17" cy="19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16"/>
              <p:cNvSpPr>
                <a:spLocks noChangeArrowheads="1"/>
              </p:cNvSpPr>
              <p:nvPr/>
            </p:nvSpPr>
            <p:spPr bwMode="auto">
              <a:xfrm>
                <a:off x="1007" y="2305"/>
                <a:ext cx="16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Line 17"/>
              <p:cNvSpPr>
                <a:spLocks noChangeShapeType="1"/>
              </p:cNvSpPr>
              <p:nvPr/>
            </p:nvSpPr>
            <p:spPr bwMode="auto">
              <a:xfrm flipH="1">
                <a:off x="682" y="1359"/>
                <a:ext cx="79" cy="938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Text Box 20"/>
              <p:cNvSpPr txBox="1">
                <a:spLocks noChangeArrowheads="1"/>
              </p:cNvSpPr>
              <p:nvPr/>
            </p:nvSpPr>
            <p:spPr bwMode="auto">
              <a:xfrm>
                <a:off x="759" y="1071"/>
                <a:ext cx="3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У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Text Box 21"/>
              <p:cNvSpPr txBox="1">
                <a:spLocks noChangeArrowheads="1"/>
              </p:cNvSpPr>
              <p:nvPr/>
            </p:nvSpPr>
            <p:spPr bwMode="auto">
              <a:xfrm>
                <a:off x="159" y="936"/>
                <a:ext cx="272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Е</a:t>
                </a:r>
              </a:p>
            </p:txBody>
          </p:sp>
          <p:sp>
            <p:nvSpPr>
              <p:cNvPr id="46" name="Text Box 22"/>
              <p:cNvSpPr txBox="1">
                <a:spLocks noChangeArrowheads="1"/>
              </p:cNvSpPr>
              <p:nvPr/>
            </p:nvSpPr>
            <p:spPr bwMode="auto">
              <a:xfrm>
                <a:off x="560" y="2286"/>
                <a:ext cx="38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 P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" name="Text Box 23"/>
              <p:cNvSpPr txBox="1">
                <a:spLocks noChangeArrowheads="1"/>
              </p:cNvSpPr>
              <p:nvPr/>
            </p:nvSpPr>
            <p:spPr bwMode="auto">
              <a:xfrm>
                <a:off x="677" y="1583"/>
                <a:ext cx="273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O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8" name="Заголовок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диаметры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95288" y="1268413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5720" y="1509595"/>
            <a:ext cx="2373314" cy="2490910"/>
            <a:chOff x="159" y="1071"/>
            <a:chExt cx="1360" cy="1503"/>
          </a:xfrm>
        </p:grpSpPr>
        <p:sp>
          <p:nvSpPr>
            <p:cNvPr id="3127" name="AutoShape 7"/>
            <p:cNvSpPr>
              <a:spLocks noChangeArrowheads="1"/>
            </p:cNvSpPr>
            <p:nvPr/>
          </p:nvSpPr>
          <p:spPr bwMode="auto">
            <a:xfrm>
              <a:off x="159" y="1116"/>
              <a:ext cx="1360" cy="1407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59" y="1071"/>
              <a:ext cx="1037" cy="1503"/>
              <a:chOff x="159" y="1071"/>
              <a:chExt cx="1037" cy="1503"/>
            </a:xfrm>
          </p:grpSpPr>
          <p:sp>
            <p:nvSpPr>
              <p:cNvPr id="3129" name="Line 9"/>
              <p:cNvSpPr>
                <a:spLocks noChangeShapeType="1"/>
              </p:cNvSpPr>
              <p:nvPr/>
            </p:nvSpPr>
            <p:spPr bwMode="auto">
              <a:xfrm flipH="1">
                <a:off x="520" y="1402"/>
                <a:ext cx="408" cy="85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0" name="Oval 10"/>
              <p:cNvSpPr>
                <a:spLocks noChangeArrowheads="1"/>
              </p:cNvSpPr>
              <p:nvPr/>
            </p:nvSpPr>
            <p:spPr bwMode="auto">
              <a:xfrm>
                <a:off x="249" y="1341"/>
                <a:ext cx="947" cy="951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1" name="AutoShape 11"/>
              <p:cNvSpPr>
                <a:spLocks noChangeArrowheads="1"/>
              </p:cNvSpPr>
              <p:nvPr/>
            </p:nvSpPr>
            <p:spPr bwMode="auto">
              <a:xfrm>
                <a:off x="715" y="1818"/>
                <a:ext cx="17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3" name="Line 13"/>
              <p:cNvSpPr>
                <a:spLocks noChangeShapeType="1"/>
              </p:cNvSpPr>
              <p:nvPr/>
            </p:nvSpPr>
            <p:spPr bwMode="auto">
              <a:xfrm flipH="1" flipV="1">
                <a:off x="249" y="1431"/>
                <a:ext cx="475" cy="396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5" name="AutoShape 15"/>
              <p:cNvSpPr>
                <a:spLocks noChangeArrowheads="1"/>
              </p:cNvSpPr>
              <p:nvPr/>
            </p:nvSpPr>
            <p:spPr bwMode="auto">
              <a:xfrm>
                <a:off x="340" y="1815"/>
                <a:ext cx="17" cy="19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6" name="AutoShape 16"/>
              <p:cNvSpPr>
                <a:spLocks noChangeArrowheads="1"/>
              </p:cNvSpPr>
              <p:nvPr/>
            </p:nvSpPr>
            <p:spPr bwMode="auto">
              <a:xfrm>
                <a:off x="1007" y="2305"/>
                <a:ext cx="16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7" name="Line 17"/>
              <p:cNvSpPr>
                <a:spLocks noChangeShapeType="1"/>
              </p:cNvSpPr>
              <p:nvPr/>
            </p:nvSpPr>
            <p:spPr bwMode="auto">
              <a:xfrm flipH="1">
                <a:off x="691" y="1367"/>
                <a:ext cx="79" cy="938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0" name="Text Box 20"/>
              <p:cNvSpPr txBox="1">
                <a:spLocks noChangeArrowheads="1"/>
              </p:cNvSpPr>
              <p:nvPr/>
            </p:nvSpPr>
            <p:spPr bwMode="auto">
              <a:xfrm>
                <a:off x="759" y="1071"/>
                <a:ext cx="3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У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1" name="Text Box 21"/>
              <p:cNvSpPr txBox="1">
                <a:spLocks noChangeArrowheads="1"/>
              </p:cNvSpPr>
              <p:nvPr/>
            </p:nvSpPr>
            <p:spPr bwMode="auto">
              <a:xfrm>
                <a:off x="159" y="1152"/>
                <a:ext cx="272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Е</a:t>
                </a:r>
              </a:p>
            </p:txBody>
          </p:sp>
          <p:sp>
            <p:nvSpPr>
              <p:cNvPr id="3142" name="Text Box 22"/>
              <p:cNvSpPr txBox="1">
                <a:spLocks noChangeArrowheads="1"/>
              </p:cNvSpPr>
              <p:nvPr/>
            </p:nvSpPr>
            <p:spPr bwMode="auto">
              <a:xfrm>
                <a:off x="560" y="2286"/>
                <a:ext cx="38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 P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3" name="Text Box 23"/>
              <p:cNvSpPr txBox="1">
                <a:spLocks noChangeArrowheads="1"/>
              </p:cNvSpPr>
              <p:nvPr/>
            </p:nvSpPr>
            <p:spPr bwMode="auto">
              <a:xfrm>
                <a:off x="677" y="1583"/>
                <a:ext cx="273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O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143240" y="1357298"/>
            <a:ext cx="2500330" cy="2473327"/>
            <a:chOff x="3198" y="1116"/>
            <a:chExt cx="1405" cy="1423"/>
          </a:xfrm>
        </p:grpSpPr>
        <p:sp>
          <p:nvSpPr>
            <p:cNvPr id="3" name="AutoShape 25"/>
            <p:cNvSpPr>
              <a:spLocks noChangeArrowheads="1"/>
            </p:cNvSpPr>
            <p:nvPr/>
          </p:nvSpPr>
          <p:spPr bwMode="auto">
            <a:xfrm>
              <a:off x="3243" y="1116"/>
              <a:ext cx="1360" cy="1407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3198" y="1206"/>
              <a:ext cx="1307" cy="1333"/>
              <a:chOff x="3198" y="1206"/>
              <a:chExt cx="1307" cy="1333"/>
            </a:xfrm>
          </p:grpSpPr>
          <p:sp>
            <p:nvSpPr>
              <p:cNvPr id="3114" name="Line 27"/>
              <p:cNvSpPr>
                <a:spLocks noChangeShapeType="1"/>
              </p:cNvSpPr>
              <p:nvPr/>
            </p:nvSpPr>
            <p:spPr bwMode="auto">
              <a:xfrm flipH="1">
                <a:off x="3757" y="1362"/>
                <a:ext cx="414" cy="87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" name="Oval 28"/>
              <p:cNvSpPr>
                <a:spLocks noChangeArrowheads="1"/>
              </p:cNvSpPr>
              <p:nvPr/>
            </p:nvSpPr>
            <p:spPr bwMode="auto">
              <a:xfrm>
                <a:off x="3481" y="1309"/>
                <a:ext cx="962" cy="96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6" name="AutoShape 29"/>
              <p:cNvSpPr>
                <a:spLocks noChangeArrowheads="1"/>
              </p:cNvSpPr>
              <p:nvPr/>
            </p:nvSpPr>
            <p:spPr bwMode="auto">
              <a:xfrm>
                <a:off x="3955" y="1785"/>
                <a:ext cx="18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7" name="Line 30"/>
              <p:cNvSpPr>
                <a:spLocks noChangeShapeType="1"/>
              </p:cNvSpPr>
              <p:nvPr/>
            </p:nvSpPr>
            <p:spPr bwMode="auto">
              <a:xfrm flipV="1">
                <a:off x="3957" y="1431"/>
                <a:ext cx="276" cy="360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" name="Line 31"/>
              <p:cNvSpPr>
                <a:spLocks noChangeShapeType="1"/>
              </p:cNvSpPr>
              <p:nvPr/>
            </p:nvSpPr>
            <p:spPr bwMode="auto">
              <a:xfrm rot="3044698">
                <a:off x="3789" y="1681"/>
                <a:ext cx="219" cy="29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" name="Line 32"/>
              <p:cNvSpPr>
                <a:spLocks noChangeShapeType="1"/>
              </p:cNvSpPr>
              <p:nvPr/>
            </p:nvSpPr>
            <p:spPr bwMode="auto">
              <a:xfrm>
                <a:off x="3513" y="1836"/>
                <a:ext cx="360" cy="405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" name="Text Box 34"/>
              <p:cNvSpPr txBox="1">
                <a:spLocks noChangeArrowheads="1"/>
              </p:cNvSpPr>
              <p:nvPr/>
            </p:nvSpPr>
            <p:spPr bwMode="auto">
              <a:xfrm>
                <a:off x="3917" y="2251"/>
                <a:ext cx="3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Д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3" name="Text Box 36"/>
              <p:cNvSpPr txBox="1">
                <a:spLocks noChangeArrowheads="1"/>
              </p:cNvSpPr>
              <p:nvPr/>
            </p:nvSpPr>
            <p:spPr bwMode="auto">
              <a:xfrm>
                <a:off x="4188" y="1206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Н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4" name="Text Box 37"/>
              <p:cNvSpPr txBox="1">
                <a:spLocks noChangeArrowheads="1"/>
              </p:cNvSpPr>
              <p:nvPr/>
            </p:nvSpPr>
            <p:spPr bwMode="auto">
              <a:xfrm>
                <a:off x="3198" y="1507"/>
                <a:ext cx="32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B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5" name="Text Box 38"/>
              <p:cNvSpPr txBox="1">
                <a:spLocks noChangeArrowheads="1"/>
              </p:cNvSpPr>
              <p:nvPr/>
            </p:nvSpPr>
            <p:spPr bwMode="auto">
              <a:xfrm>
                <a:off x="3198" y="1746"/>
                <a:ext cx="27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A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6" name="Text Box 39"/>
              <p:cNvSpPr txBox="1">
                <a:spLocks noChangeArrowheads="1"/>
              </p:cNvSpPr>
              <p:nvPr/>
            </p:nvSpPr>
            <p:spPr bwMode="auto">
              <a:xfrm>
                <a:off x="3918" y="1656"/>
                <a:ext cx="3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К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611188" y="400526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 dirty="0">
              <a:latin typeface="Times New Roman" pitchFamily="18" charset="0"/>
            </a:endParaRPr>
          </a:p>
        </p:txBody>
      </p:sp>
      <p:grpSp>
        <p:nvGrpSpPr>
          <p:cNvPr id="72" name="Group 24"/>
          <p:cNvGrpSpPr>
            <a:grpSpLocks/>
          </p:cNvGrpSpPr>
          <p:nvPr/>
        </p:nvGrpSpPr>
        <p:grpSpPr bwMode="auto">
          <a:xfrm>
            <a:off x="4000496" y="4071942"/>
            <a:ext cx="4929222" cy="2473327"/>
            <a:chOff x="1803" y="1116"/>
            <a:chExt cx="2873" cy="1423"/>
          </a:xfrm>
        </p:grpSpPr>
        <p:sp>
          <p:nvSpPr>
            <p:cNvPr id="73" name="AutoShape 25"/>
            <p:cNvSpPr>
              <a:spLocks noChangeArrowheads="1"/>
            </p:cNvSpPr>
            <p:nvPr/>
          </p:nvSpPr>
          <p:spPr bwMode="auto">
            <a:xfrm>
              <a:off x="3243" y="1116"/>
              <a:ext cx="1360" cy="1407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4" name="Group 26"/>
            <p:cNvGrpSpPr>
              <a:grpSpLocks/>
            </p:cNvGrpSpPr>
            <p:nvPr/>
          </p:nvGrpSpPr>
          <p:grpSpPr bwMode="auto">
            <a:xfrm>
              <a:off x="1803" y="1116"/>
              <a:ext cx="2873" cy="1423"/>
              <a:chOff x="1803" y="1116"/>
              <a:chExt cx="2873" cy="1423"/>
            </a:xfrm>
          </p:grpSpPr>
          <p:sp>
            <p:nvSpPr>
              <p:cNvPr id="75" name="Line 27"/>
              <p:cNvSpPr>
                <a:spLocks noChangeShapeType="1"/>
              </p:cNvSpPr>
              <p:nvPr/>
            </p:nvSpPr>
            <p:spPr bwMode="auto">
              <a:xfrm flipH="1">
                <a:off x="3757" y="1362"/>
                <a:ext cx="414" cy="87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Oval 28"/>
              <p:cNvSpPr>
                <a:spLocks noChangeArrowheads="1"/>
              </p:cNvSpPr>
              <p:nvPr/>
            </p:nvSpPr>
            <p:spPr bwMode="auto">
              <a:xfrm>
                <a:off x="3481" y="1309"/>
                <a:ext cx="962" cy="96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" name="AutoShape 29"/>
              <p:cNvSpPr>
                <a:spLocks noChangeArrowheads="1"/>
              </p:cNvSpPr>
              <p:nvPr/>
            </p:nvSpPr>
            <p:spPr bwMode="auto">
              <a:xfrm>
                <a:off x="3955" y="1785"/>
                <a:ext cx="18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" name="Line 30"/>
              <p:cNvSpPr>
                <a:spLocks noChangeShapeType="1"/>
              </p:cNvSpPr>
              <p:nvPr/>
            </p:nvSpPr>
            <p:spPr bwMode="auto">
              <a:xfrm flipH="1" flipV="1">
                <a:off x="3603" y="1476"/>
                <a:ext cx="45" cy="675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Line 31"/>
              <p:cNvSpPr>
                <a:spLocks noChangeShapeType="1"/>
              </p:cNvSpPr>
              <p:nvPr/>
            </p:nvSpPr>
            <p:spPr bwMode="auto">
              <a:xfrm rot="3044698" flipH="1">
                <a:off x="4127" y="1430"/>
                <a:ext cx="29" cy="453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Text Box 34"/>
              <p:cNvSpPr txBox="1">
                <a:spLocks noChangeArrowheads="1"/>
              </p:cNvSpPr>
              <p:nvPr/>
            </p:nvSpPr>
            <p:spPr bwMode="auto">
              <a:xfrm>
                <a:off x="3917" y="2251"/>
                <a:ext cx="3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 E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" name="Text Box 35"/>
              <p:cNvSpPr txBox="1">
                <a:spLocks noChangeArrowheads="1"/>
              </p:cNvSpPr>
              <p:nvPr/>
            </p:nvSpPr>
            <p:spPr bwMode="auto">
              <a:xfrm>
                <a:off x="4278" y="1296"/>
                <a:ext cx="3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Ь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" name="Text Box 37"/>
              <p:cNvSpPr txBox="1">
                <a:spLocks noChangeArrowheads="1"/>
              </p:cNvSpPr>
              <p:nvPr/>
            </p:nvSpPr>
            <p:spPr bwMode="auto">
              <a:xfrm>
                <a:off x="3333" y="1206"/>
                <a:ext cx="32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К</a:t>
                </a:r>
              </a:p>
            </p:txBody>
          </p:sp>
          <p:sp>
            <p:nvSpPr>
              <p:cNvPr id="86" name="Text Box 38"/>
              <p:cNvSpPr txBox="1">
                <a:spLocks noChangeArrowheads="1"/>
              </p:cNvSpPr>
              <p:nvPr/>
            </p:nvSpPr>
            <p:spPr bwMode="auto">
              <a:xfrm>
                <a:off x="1803" y="1116"/>
                <a:ext cx="277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О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" name="Text Box 39"/>
              <p:cNvSpPr txBox="1">
                <a:spLocks noChangeArrowheads="1"/>
              </p:cNvSpPr>
              <p:nvPr/>
            </p:nvSpPr>
            <p:spPr bwMode="auto">
              <a:xfrm>
                <a:off x="3828" y="1791"/>
                <a:ext cx="3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Т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8" name="Group 24"/>
          <p:cNvGrpSpPr>
            <a:grpSpLocks/>
          </p:cNvGrpSpPr>
          <p:nvPr/>
        </p:nvGrpSpPr>
        <p:grpSpPr bwMode="auto">
          <a:xfrm>
            <a:off x="5929322" y="1357298"/>
            <a:ext cx="2571768" cy="2590802"/>
            <a:chOff x="3198" y="1071"/>
            <a:chExt cx="1405" cy="1452"/>
          </a:xfrm>
        </p:grpSpPr>
        <p:sp>
          <p:nvSpPr>
            <p:cNvPr id="89" name="AutoShape 25"/>
            <p:cNvSpPr>
              <a:spLocks noChangeArrowheads="1"/>
            </p:cNvSpPr>
            <p:nvPr/>
          </p:nvSpPr>
          <p:spPr bwMode="auto">
            <a:xfrm>
              <a:off x="3243" y="1116"/>
              <a:ext cx="1360" cy="1407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0" name="Group 26"/>
            <p:cNvGrpSpPr>
              <a:grpSpLocks/>
            </p:cNvGrpSpPr>
            <p:nvPr/>
          </p:nvGrpSpPr>
          <p:grpSpPr bwMode="auto">
            <a:xfrm>
              <a:off x="3198" y="1071"/>
              <a:ext cx="1245" cy="1204"/>
              <a:chOff x="3198" y="1071"/>
              <a:chExt cx="1245" cy="1204"/>
            </a:xfrm>
          </p:grpSpPr>
          <p:sp>
            <p:nvSpPr>
              <p:cNvPr id="91" name="Line 27"/>
              <p:cNvSpPr>
                <a:spLocks noChangeShapeType="1"/>
              </p:cNvSpPr>
              <p:nvPr/>
            </p:nvSpPr>
            <p:spPr bwMode="auto">
              <a:xfrm flipH="1">
                <a:off x="3757" y="1362"/>
                <a:ext cx="414" cy="87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Oval 28"/>
              <p:cNvSpPr>
                <a:spLocks noChangeArrowheads="1"/>
              </p:cNvSpPr>
              <p:nvPr/>
            </p:nvSpPr>
            <p:spPr bwMode="auto">
              <a:xfrm>
                <a:off x="3481" y="1309"/>
                <a:ext cx="962" cy="96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" name="AutoShape 29"/>
              <p:cNvSpPr>
                <a:spLocks noChangeArrowheads="1"/>
              </p:cNvSpPr>
              <p:nvPr/>
            </p:nvSpPr>
            <p:spPr bwMode="auto">
              <a:xfrm>
                <a:off x="3955" y="1785"/>
                <a:ext cx="18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" name="Line 30"/>
              <p:cNvSpPr>
                <a:spLocks noChangeShapeType="1"/>
              </p:cNvSpPr>
              <p:nvPr/>
            </p:nvSpPr>
            <p:spPr bwMode="auto">
              <a:xfrm flipH="1" flipV="1">
                <a:off x="3503" y="1701"/>
                <a:ext cx="454" cy="90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Line 32"/>
              <p:cNvSpPr>
                <a:spLocks noChangeShapeType="1"/>
              </p:cNvSpPr>
              <p:nvPr/>
            </p:nvSpPr>
            <p:spPr bwMode="auto">
              <a:xfrm flipH="1">
                <a:off x="3513" y="1341"/>
                <a:ext cx="360" cy="356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Text Box 36"/>
              <p:cNvSpPr txBox="1">
                <a:spLocks noChangeArrowheads="1"/>
              </p:cNvSpPr>
              <p:nvPr/>
            </p:nvSpPr>
            <p:spPr bwMode="auto">
              <a:xfrm>
                <a:off x="3878" y="1071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И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" name="Text Box 37"/>
              <p:cNvSpPr txBox="1">
                <a:spLocks noChangeArrowheads="1"/>
              </p:cNvSpPr>
              <p:nvPr/>
            </p:nvSpPr>
            <p:spPr bwMode="auto">
              <a:xfrm>
                <a:off x="3198" y="1507"/>
                <a:ext cx="32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С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" name="Text Box 39"/>
              <p:cNvSpPr txBox="1">
                <a:spLocks noChangeArrowheads="1"/>
              </p:cNvSpPr>
              <p:nvPr/>
            </p:nvSpPr>
            <p:spPr bwMode="auto">
              <a:xfrm>
                <a:off x="3917" y="1547"/>
                <a:ext cx="3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Ж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4" name="Заголовок 10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радиусы</a:t>
            </a:r>
            <a:endParaRPr lang="ru-RU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642910" y="4286256"/>
            <a:ext cx="492922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</a:rPr>
              <a:t>ОР,ОУ,КН,СЖ,ТЬ</a:t>
            </a:r>
            <a:endParaRPr lang="ru-RU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857224" y="4357694"/>
            <a:ext cx="435771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</a:rPr>
              <a:t>ОКРУЖНОСТЬ</a:t>
            </a:r>
            <a:endParaRPr lang="ru-RU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Заголовок 49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43813" cy="868363"/>
          </a:xfrm>
        </p:spPr>
        <p:txBody>
          <a:bodyPr/>
          <a:lstStyle/>
          <a:p>
            <a:pPr algn="ctr"/>
            <a:r>
              <a:rPr lang="ru-RU" dirty="0" smtClean="0"/>
              <a:t>хорды</a:t>
            </a:r>
            <a:endParaRPr lang="ru-RU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00034" y="1285860"/>
            <a:ext cx="2159000" cy="2600324"/>
            <a:chOff x="159" y="936"/>
            <a:chExt cx="1360" cy="1638"/>
          </a:xfrm>
        </p:grpSpPr>
        <p:sp>
          <p:nvSpPr>
            <p:cNvPr id="53" name="AutoShape 7"/>
            <p:cNvSpPr>
              <a:spLocks noChangeArrowheads="1"/>
            </p:cNvSpPr>
            <p:nvPr/>
          </p:nvSpPr>
          <p:spPr bwMode="auto">
            <a:xfrm>
              <a:off x="159" y="1116"/>
              <a:ext cx="1360" cy="1407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59" y="936"/>
              <a:ext cx="1037" cy="1638"/>
              <a:chOff x="159" y="936"/>
              <a:chExt cx="1037" cy="1638"/>
            </a:xfrm>
          </p:grpSpPr>
          <p:sp>
            <p:nvSpPr>
              <p:cNvPr id="55" name="Line 9"/>
              <p:cNvSpPr>
                <a:spLocks noChangeShapeType="1"/>
              </p:cNvSpPr>
              <p:nvPr/>
            </p:nvSpPr>
            <p:spPr bwMode="auto">
              <a:xfrm flipH="1">
                <a:off x="520" y="1402"/>
                <a:ext cx="408" cy="85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Oval 10"/>
              <p:cNvSpPr>
                <a:spLocks noChangeArrowheads="1"/>
              </p:cNvSpPr>
              <p:nvPr/>
            </p:nvSpPr>
            <p:spPr bwMode="auto">
              <a:xfrm>
                <a:off x="249" y="1341"/>
                <a:ext cx="947" cy="951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AutoShape 11"/>
              <p:cNvSpPr>
                <a:spLocks noChangeArrowheads="1"/>
              </p:cNvSpPr>
              <p:nvPr/>
            </p:nvSpPr>
            <p:spPr bwMode="auto">
              <a:xfrm>
                <a:off x="715" y="1818"/>
                <a:ext cx="17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H="1" flipV="1">
                <a:off x="249" y="1431"/>
                <a:ext cx="475" cy="396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AutoShape 15"/>
              <p:cNvSpPr>
                <a:spLocks noChangeArrowheads="1"/>
              </p:cNvSpPr>
              <p:nvPr/>
            </p:nvSpPr>
            <p:spPr bwMode="auto">
              <a:xfrm>
                <a:off x="340" y="1815"/>
                <a:ext cx="17" cy="19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" name="AutoShape 16"/>
              <p:cNvSpPr>
                <a:spLocks noChangeArrowheads="1"/>
              </p:cNvSpPr>
              <p:nvPr/>
            </p:nvSpPr>
            <p:spPr bwMode="auto">
              <a:xfrm>
                <a:off x="1007" y="2305"/>
                <a:ext cx="16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" name="Line 17"/>
              <p:cNvSpPr>
                <a:spLocks noChangeShapeType="1"/>
              </p:cNvSpPr>
              <p:nvPr/>
            </p:nvSpPr>
            <p:spPr bwMode="auto">
              <a:xfrm flipH="1">
                <a:off x="682" y="1359"/>
                <a:ext cx="79" cy="938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Text Box 20"/>
              <p:cNvSpPr txBox="1">
                <a:spLocks noChangeArrowheads="1"/>
              </p:cNvSpPr>
              <p:nvPr/>
            </p:nvSpPr>
            <p:spPr bwMode="auto">
              <a:xfrm>
                <a:off x="759" y="1071"/>
                <a:ext cx="3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У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Text Box 21"/>
              <p:cNvSpPr txBox="1">
                <a:spLocks noChangeArrowheads="1"/>
              </p:cNvSpPr>
              <p:nvPr/>
            </p:nvSpPr>
            <p:spPr bwMode="auto">
              <a:xfrm>
                <a:off x="159" y="936"/>
                <a:ext cx="272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Е</a:t>
                </a:r>
              </a:p>
            </p:txBody>
          </p:sp>
          <p:sp>
            <p:nvSpPr>
              <p:cNvPr id="64" name="Text Box 22"/>
              <p:cNvSpPr txBox="1">
                <a:spLocks noChangeArrowheads="1"/>
              </p:cNvSpPr>
              <p:nvPr/>
            </p:nvSpPr>
            <p:spPr bwMode="auto">
              <a:xfrm>
                <a:off x="560" y="2286"/>
                <a:ext cx="38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 P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" name="Text Box 23"/>
              <p:cNvSpPr txBox="1">
                <a:spLocks noChangeArrowheads="1"/>
              </p:cNvSpPr>
              <p:nvPr/>
            </p:nvSpPr>
            <p:spPr bwMode="auto">
              <a:xfrm>
                <a:off x="677" y="1583"/>
                <a:ext cx="273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O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143240" y="1571612"/>
            <a:ext cx="2230438" cy="2259013"/>
            <a:chOff x="3198" y="1116"/>
            <a:chExt cx="1405" cy="1423"/>
          </a:xfrm>
        </p:grpSpPr>
        <p:sp>
          <p:nvSpPr>
            <p:cNvPr id="67" name="AutoShape 25"/>
            <p:cNvSpPr>
              <a:spLocks noChangeArrowheads="1"/>
            </p:cNvSpPr>
            <p:nvPr/>
          </p:nvSpPr>
          <p:spPr bwMode="auto">
            <a:xfrm>
              <a:off x="3243" y="1116"/>
              <a:ext cx="1360" cy="1407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3198" y="1206"/>
              <a:ext cx="1307" cy="1333"/>
              <a:chOff x="3198" y="1206"/>
              <a:chExt cx="1307" cy="1333"/>
            </a:xfrm>
          </p:grpSpPr>
          <p:sp>
            <p:nvSpPr>
              <p:cNvPr id="69" name="Line 27"/>
              <p:cNvSpPr>
                <a:spLocks noChangeShapeType="1"/>
              </p:cNvSpPr>
              <p:nvPr/>
            </p:nvSpPr>
            <p:spPr bwMode="auto">
              <a:xfrm flipH="1">
                <a:off x="3757" y="1362"/>
                <a:ext cx="414" cy="87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Oval 28"/>
              <p:cNvSpPr>
                <a:spLocks noChangeArrowheads="1"/>
              </p:cNvSpPr>
              <p:nvPr/>
            </p:nvSpPr>
            <p:spPr bwMode="auto">
              <a:xfrm>
                <a:off x="3481" y="1309"/>
                <a:ext cx="962" cy="96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" name="AutoShape 29"/>
              <p:cNvSpPr>
                <a:spLocks noChangeArrowheads="1"/>
              </p:cNvSpPr>
              <p:nvPr/>
            </p:nvSpPr>
            <p:spPr bwMode="auto">
              <a:xfrm>
                <a:off x="3955" y="1785"/>
                <a:ext cx="18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" name="Line 30"/>
              <p:cNvSpPr>
                <a:spLocks noChangeShapeType="1"/>
              </p:cNvSpPr>
              <p:nvPr/>
            </p:nvSpPr>
            <p:spPr bwMode="auto">
              <a:xfrm flipV="1">
                <a:off x="3957" y="1431"/>
                <a:ext cx="276" cy="360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Line 31"/>
              <p:cNvSpPr>
                <a:spLocks noChangeShapeType="1"/>
              </p:cNvSpPr>
              <p:nvPr/>
            </p:nvSpPr>
            <p:spPr bwMode="auto">
              <a:xfrm rot="3044698">
                <a:off x="3789" y="1681"/>
                <a:ext cx="219" cy="29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Line 32"/>
              <p:cNvSpPr>
                <a:spLocks noChangeShapeType="1"/>
              </p:cNvSpPr>
              <p:nvPr/>
            </p:nvSpPr>
            <p:spPr bwMode="auto">
              <a:xfrm>
                <a:off x="3513" y="1836"/>
                <a:ext cx="360" cy="405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Text Box 34"/>
              <p:cNvSpPr txBox="1">
                <a:spLocks noChangeArrowheads="1"/>
              </p:cNvSpPr>
              <p:nvPr/>
            </p:nvSpPr>
            <p:spPr bwMode="auto">
              <a:xfrm>
                <a:off x="3917" y="2251"/>
                <a:ext cx="3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Д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" name="Text Box 36"/>
              <p:cNvSpPr txBox="1">
                <a:spLocks noChangeArrowheads="1"/>
              </p:cNvSpPr>
              <p:nvPr/>
            </p:nvSpPr>
            <p:spPr bwMode="auto">
              <a:xfrm>
                <a:off x="4188" y="1206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Н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Text Box 37"/>
              <p:cNvSpPr txBox="1">
                <a:spLocks noChangeArrowheads="1"/>
              </p:cNvSpPr>
              <p:nvPr/>
            </p:nvSpPr>
            <p:spPr bwMode="auto">
              <a:xfrm>
                <a:off x="3198" y="1507"/>
                <a:ext cx="32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B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" name="Text Box 38"/>
              <p:cNvSpPr txBox="1">
                <a:spLocks noChangeArrowheads="1"/>
              </p:cNvSpPr>
              <p:nvPr/>
            </p:nvSpPr>
            <p:spPr bwMode="auto">
              <a:xfrm>
                <a:off x="3198" y="1746"/>
                <a:ext cx="27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A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" name="Text Box 39"/>
              <p:cNvSpPr txBox="1">
                <a:spLocks noChangeArrowheads="1"/>
              </p:cNvSpPr>
              <p:nvPr/>
            </p:nvSpPr>
            <p:spPr bwMode="auto">
              <a:xfrm>
                <a:off x="3918" y="1656"/>
                <a:ext cx="3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К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929322" y="1643050"/>
            <a:ext cx="2230438" cy="2305050"/>
            <a:chOff x="3198" y="1071"/>
            <a:chExt cx="1405" cy="1452"/>
          </a:xfrm>
        </p:grpSpPr>
        <p:sp>
          <p:nvSpPr>
            <p:cNvPr id="81" name="AutoShape 25"/>
            <p:cNvSpPr>
              <a:spLocks noChangeArrowheads="1"/>
            </p:cNvSpPr>
            <p:nvPr/>
          </p:nvSpPr>
          <p:spPr bwMode="auto">
            <a:xfrm>
              <a:off x="3243" y="1116"/>
              <a:ext cx="1360" cy="1407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3198" y="1071"/>
              <a:ext cx="1245" cy="1204"/>
              <a:chOff x="3198" y="1071"/>
              <a:chExt cx="1245" cy="1204"/>
            </a:xfrm>
          </p:grpSpPr>
          <p:sp>
            <p:nvSpPr>
              <p:cNvPr id="83" name="Line 27"/>
              <p:cNvSpPr>
                <a:spLocks noChangeShapeType="1"/>
              </p:cNvSpPr>
              <p:nvPr/>
            </p:nvSpPr>
            <p:spPr bwMode="auto">
              <a:xfrm flipH="1">
                <a:off x="3757" y="1362"/>
                <a:ext cx="414" cy="87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Oval 28"/>
              <p:cNvSpPr>
                <a:spLocks noChangeArrowheads="1"/>
              </p:cNvSpPr>
              <p:nvPr/>
            </p:nvSpPr>
            <p:spPr bwMode="auto">
              <a:xfrm>
                <a:off x="3481" y="1309"/>
                <a:ext cx="962" cy="96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" name="AutoShape 29"/>
              <p:cNvSpPr>
                <a:spLocks noChangeArrowheads="1"/>
              </p:cNvSpPr>
              <p:nvPr/>
            </p:nvSpPr>
            <p:spPr bwMode="auto">
              <a:xfrm>
                <a:off x="3955" y="1785"/>
                <a:ext cx="18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" name="Line 30"/>
              <p:cNvSpPr>
                <a:spLocks noChangeShapeType="1"/>
              </p:cNvSpPr>
              <p:nvPr/>
            </p:nvSpPr>
            <p:spPr bwMode="auto">
              <a:xfrm flipH="1" flipV="1">
                <a:off x="3503" y="1701"/>
                <a:ext cx="454" cy="90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Line 32"/>
              <p:cNvSpPr>
                <a:spLocks noChangeShapeType="1"/>
              </p:cNvSpPr>
              <p:nvPr/>
            </p:nvSpPr>
            <p:spPr bwMode="auto">
              <a:xfrm flipH="1">
                <a:off x="3513" y="1341"/>
                <a:ext cx="360" cy="356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Text Box 36"/>
              <p:cNvSpPr txBox="1">
                <a:spLocks noChangeArrowheads="1"/>
              </p:cNvSpPr>
              <p:nvPr/>
            </p:nvSpPr>
            <p:spPr bwMode="auto">
              <a:xfrm>
                <a:off x="3878" y="1071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И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" name="Text Box 37"/>
              <p:cNvSpPr txBox="1">
                <a:spLocks noChangeArrowheads="1"/>
              </p:cNvSpPr>
              <p:nvPr/>
            </p:nvSpPr>
            <p:spPr bwMode="auto">
              <a:xfrm>
                <a:off x="3198" y="1507"/>
                <a:ext cx="32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С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" name="Text Box 39"/>
              <p:cNvSpPr txBox="1">
                <a:spLocks noChangeArrowheads="1"/>
              </p:cNvSpPr>
              <p:nvPr/>
            </p:nvSpPr>
            <p:spPr bwMode="auto">
              <a:xfrm>
                <a:off x="3917" y="1547"/>
                <a:ext cx="3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Ж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91" name="Скругленный прямоугольник 90"/>
          <p:cNvSpPr/>
          <p:nvPr/>
        </p:nvSpPr>
        <p:spPr>
          <a:xfrm>
            <a:off x="1857356" y="4214818"/>
            <a:ext cx="457203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РУ,АД,СИ</a:t>
            </a:r>
            <a:endParaRPr lang="ru-RU" sz="5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857356" y="4143380"/>
            <a:ext cx="457203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РАДИУС</a:t>
            </a:r>
            <a:endParaRPr lang="ru-RU" sz="5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500694" y="1643050"/>
            <a:ext cx="2636840" cy="2500330"/>
            <a:chOff x="3198" y="1071"/>
            <a:chExt cx="1526" cy="1504"/>
          </a:xfrm>
        </p:grpSpPr>
        <p:sp>
          <p:nvSpPr>
            <p:cNvPr id="19" name="AutoShape 25"/>
            <p:cNvSpPr>
              <a:spLocks noChangeArrowheads="1"/>
            </p:cNvSpPr>
            <p:nvPr/>
          </p:nvSpPr>
          <p:spPr bwMode="auto">
            <a:xfrm>
              <a:off x="3243" y="1116"/>
              <a:ext cx="1360" cy="1407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3198" y="1071"/>
              <a:ext cx="1526" cy="1504"/>
              <a:chOff x="3198" y="1071"/>
              <a:chExt cx="1526" cy="1504"/>
            </a:xfrm>
          </p:grpSpPr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H="1">
                <a:off x="3757" y="1362"/>
                <a:ext cx="414" cy="87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Oval 28"/>
              <p:cNvSpPr>
                <a:spLocks noChangeArrowheads="1"/>
              </p:cNvSpPr>
              <p:nvPr/>
            </p:nvSpPr>
            <p:spPr bwMode="auto">
              <a:xfrm>
                <a:off x="3481" y="1309"/>
                <a:ext cx="962" cy="96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utoShape 29"/>
              <p:cNvSpPr>
                <a:spLocks noChangeArrowheads="1"/>
              </p:cNvSpPr>
              <p:nvPr/>
            </p:nvSpPr>
            <p:spPr bwMode="auto">
              <a:xfrm>
                <a:off x="3955" y="1785"/>
                <a:ext cx="18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 flipH="1" flipV="1">
                <a:off x="3558" y="2061"/>
                <a:ext cx="765" cy="45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>
                <a:off x="3922" y="1319"/>
                <a:ext cx="80" cy="952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Text Box 34"/>
              <p:cNvSpPr txBox="1">
                <a:spLocks noChangeArrowheads="1"/>
              </p:cNvSpPr>
              <p:nvPr/>
            </p:nvSpPr>
            <p:spPr bwMode="auto">
              <a:xfrm>
                <a:off x="4368" y="1971"/>
                <a:ext cx="3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 E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Text Box 36"/>
              <p:cNvSpPr txBox="1">
                <a:spLocks noChangeArrowheads="1"/>
              </p:cNvSpPr>
              <p:nvPr/>
            </p:nvSpPr>
            <p:spPr bwMode="auto">
              <a:xfrm>
                <a:off x="3878" y="1071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Г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Text Box 37"/>
              <p:cNvSpPr txBox="1">
                <a:spLocks noChangeArrowheads="1"/>
              </p:cNvSpPr>
              <p:nvPr/>
            </p:nvSpPr>
            <p:spPr bwMode="auto">
              <a:xfrm>
                <a:off x="3198" y="1507"/>
                <a:ext cx="32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B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Text Box 38"/>
              <p:cNvSpPr txBox="1">
                <a:spLocks noChangeArrowheads="1"/>
              </p:cNvSpPr>
              <p:nvPr/>
            </p:nvSpPr>
            <p:spPr bwMode="auto">
              <a:xfrm>
                <a:off x="3873" y="2286"/>
                <a:ext cx="277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К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" name="Text Box 39"/>
              <p:cNvSpPr txBox="1">
                <a:spLocks noChangeArrowheads="1"/>
              </p:cNvSpPr>
              <p:nvPr/>
            </p:nvSpPr>
            <p:spPr bwMode="auto">
              <a:xfrm>
                <a:off x="3198" y="1971"/>
                <a:ext cx="3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O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71472" y="1285860"/>
            <a:ext cx="2373314" cy="2714644"/>
            <a:chOff x="159" y="936"/>
            <a:chExt cx="1360" cy="1638"/>
          </a:xfrm>
        </p:grpSpPr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159" y="1116"/>
              <a:ext cx="1360" cy="1407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159" y="936"/>
              <a:ext cx="1037" cy="1638"/>
              <a:chOff x="159" y="936"/>
              <a:chExt cx="1037" cy="1638"/>
            </a:xfrm>
          </p:grpSpPr>
          <p:sp>
            <p:nvSpPr>
              <p:cNvPr id="37" name="Line 9"/>
              <p:cNvSpPr>
                <a:spLocks noChangeShapeType="1"/>
              </p:cNvSpPr>
              <p:nvPr/>
            </p:nvSpPr>
            <p:spPr bwMode="auto">
              <a:xfrm flipH="1">
                <a:off x="520" y="1402"/>
                <a:ext cx="408" cy="85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Oval 10"/>
              <p:cNvSpPr>
                <a:spLocks noChangeArrowheads="1"/>
              </p:cNvSpPr>
              <p:nvPr/>
            </p:nvSpPr>
            <p:spPr bwMode="auto">
              <a:xfrm>
                <a:off x="249" y="1341"/>
                <a:ext cx="947" cy="951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AutoShape 11"/>
              <p:cNvSpPr>
                <a:spLocks noChangeArrowheads="1"/>
              </p:cNvSpPr>
              <p:nvPr/>
            </p:nvSpPr>
            <p:spPr bwMode="auto">
              <a:xfrm>
                <a:off x="715" y="1818"/>
                <a:ext cx="17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Line 13"/>
              <p:cNvSpPr>
                <a:spLocks noChangeShapeType="1"/>
              </p:cNvSpPr>
              <p:nvPr/>
            </p:nvSpPr>
            <p:spPr bwMode="auto">
              <a:xfrm flipH="1" flipV="1">
                <a:off x="249" y="1431"/>
                <a:ext cx="475" cy="396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AutoShape 15"/>
              <p:cNvSpPr>
                <a:spLocks noChangeArrowheads="1"/>
              </p:cNvSpPr>
              <p:nvPr/>
            </p:nvSpPr>
            <p:spPr bwMode="auto">
              <a:xfrm>
                <a:off x="340" y="1815"/>
                <a:ext cx="17" cy="19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16"/>
              <p:cNvSpPr>
                <a:spLocks noChangeArrowheads="1"/>
              </p:cNvSpPr>
              <p:nvPr/>
            </p:nvSpPr>
            <p:spPr bwMode="auto">
              <a:xfrm>
                <a:off x="1007" y="2305"/>
                <a:ext cx="16" cy="20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Line 17"/>
              <p:cNvSpPr>
                <a:spLocks noChangeShapeType="1"/>
              </p:cNvSpPr>
              <p:nvPr/>
            </p:nvSpPr>
            <p:spPr bwMode="auto">
              <a:xfrm flipH="1">
                <a:off x="682" y="1359"/>
                <a:ext cx="79" cy="938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Text Box 20"/>
              <p:cNvSpPr txBox="1">
                <a:spLocks noChangeArrowheads="1"/>
              </p:cNvSpPr>
              <p:nvPr/>
            </p:nvSpPr>
            <p:spPr bwMode="auto">
              <a:xfrm>
                <a:off x="759" y="1071"/>
                <a:ext cx="3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У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Text Box 21"/>
              <p:cNvSpPr txBox="1">
                <a:spLocks noChangeArrowheads="1"/>
              </p:cNvSpPr>
              <p:nvPr/>
            </p:nvSpPr>
            <p:spPr bwMode="auto">
              <a:xfrm>
                <a:off x="159" y="936"/>
                <a:ext cx="272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ru-RU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Е</a:t>
                </a:r>
              </a:p>
            </p:txBody>
          </p:sp>
          <p:sp>
            <p:nvSpPr>
              <p:cNvPr id="46" name="Text Box 22"/>
              <p:cNvSpPr txBox="1">
                <a:spLocks noChangeArrowheads="1"/>
              </p:cNvSpPr>
              <p:nvPr/>
            </p:nvSpPr>
            <p:spPr bwMode="auto">
              <a:xfrm>
                <a:off x="560" y="2286"/>
                <a:ext cx="38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 P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" name="Text Box 23"/>
              <p:cNvSpPr txBox="1">
                <a:spLocks noChangeArrowheads="1"/>
              </p:cNvSpPr>
              <p:nvPr/>
            </p:nvSpPr>
            <p:spPr bwMode="auto">
              <a:xfrm>
                <a:off x="677" y="1583"/>
                <a:ext cx="273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itchFamily="18" charset="0"/>
                  </a:rPr>
                  <a:t> </a:t>
                </a:r>
                <a:r>
                  <a:rPr lang="en-US" sz="2400" b="1" i="1" dirty="0">
                    <a:solidFill>
                      <a:schemeClr val="tx1">
                        <a:lumMod val="20000"/>
                        <a:lumOff val="80000"/>
                      </a:schemeClr>
                    </a:solidFill>
                    <a:latin typeface="Times New Roman" pitchFamily="18" charset="0"/>
                  </a:rPr>
                  <a:t>O</a:t>
                </a:r>
                <a:endParaRPr lang="ru-RU" sz="2400" b="1" i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8" name="Заголовок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диаметры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571604" y="4572008"/>
            <a:ext cx="528641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РУ,ГК</a:t>
            </a:r>
            <a:endParaRPr lang="ru-RU" sz="6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71604" y="4500570"/>
            <a:ext cx="528641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КРУГ</a:t>
            </a:r>
            <a:endParaRPr lang="ru-RU" sz="6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dirty="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68313" y="1341439"/>
            <a:ext cx="8229600" cy="3444884"/>
          </a:xfrm>
        </p:spPr>
        <p:txBody>
          <a:bodyPr/>
          <a:lstStyle/>
          <a:p>
            <a:r>
              <a:rPr lang="ru-RU" dirty="0" smtClean="0"/>
              <a:t>Если видишь солнце в небе, или чашку с молоком,</a:t>
            </a:r>
            <a:br>
              <a:rPr lang="ru-RU" dirty="0" smtClean="0"/>
            </a:br>
            <a:r>
              <a:rPr lang="ru-RU" dirty="0" smtClean="0"/>
              <a:t>Видишь бублик или обруч, слышишь сказку с колобком,</a:t>
            </a:r>
            <a:br>
              <a:rPr lang="ru-RU" dirty="0" smtClean="0"/>
            </a:br>
            <a:r>
              <a:rPr lang="ru-RU" dirty="0" smtClean="0"/>
              <a:t>В круглом зеркале увидел ты сейчас свою наружность.</a:t>
            </a:r>
            <a:br>
              <a:rPr lang="ru-RU" dirty="0" smtClean="0"/>
            </a:br>
            <a:r>
              <a:rPr lang="ru-RU" dirty="0" smtClean="0"/>
              <a:t>И вдруг понял, что фигура называется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окружность. </a:t>
            </a:r>
          </a:p>
        </p:txBody>
      </p:sp>
      <p:pic>
        <p:nvPicPr>
          <p:cNvPr id="5124" name="Рисунок 3" descr="f10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1357313"/>
            <a:ext cx="207327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OFFEE"/>
          <p:cNvPicPr>
            <a:picLocks noChangeAspect="1" noChangeArrowheads="1"/>
          </p:cNvPicPr>
          <p:nvPr/>
        </p:nvPicPr>
        <p:blipFill>
          <a:blip r:embed="rId3"/>
          <a:srcRect l="28651" t="12097" r="5453" b="7257"/>
          <a:stretch>
            <a:fillRect/>
          </a:stretch>
        </p:blipFill>
        <p:spPr bwMode="auto">
          <a:xfrm>
            <a:off x="6929438" y="2214563"/>
            <a:ext cx="1643062" cy="14287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714875"/>
            <a:ext cx="1601788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4929188"/>
            <a:ext cx="1266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3500438"/>
            <a:ext cx="6786610" cy="576262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Урок повторения и обобщения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Окружность. Круг.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4TGp_natural_light_ani">
  <a:themeElements>
    <a:clrScheme name="574TGp_natural_light_ani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574TGp_natu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574TGp_natural_light_ani</Template>
  <TotalTime>1458</TotalTime>
  <Words>491</Words>
  <Application>Microsoft Office PowerPoint</Application>
  <PresentationFormat>Экран (4:3)</PresentationFormat>
  <Paragraphs>174</Paragraphs>
  <Slides>21</Slides>
  <Notes>2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574TGp_natural_light_ani</vt:lpstr>
      <vt:lpstr>Формула</vt:lpstr>
      <vt:lpstr>Окружность и круг</vt:lpstr>
      <vt:lpstr>радиусы</vt:lpstr>
      <vt:lpstr>хорды</vt:lpstr>
      <vt:lpstr>диаметры</vt:lpstr>
      <vt:lpstr>радиусы</vt:lpstr>
      <vt:lpstr>хорды</vt:lpstr>
      <vt:lpstr>диаметры</vt:lpstr>
      <vt:lpstr>Слайд 8</vt:lpstr>
      <vt:lpstr>Окружность. Круг. </vt:lpstr>
      <vt:lpstr>Цель урока:</vt:lpstr>
      <vt:lpstr>Историческая справка</vt:lpstr>
      <vt:lpstr>ВСПОМНИМ ВСЁ!</vt:lpstr>
      <vt:lpstr>Запомните!</vt:lpstr>
      <vt:lpstr>Проверка домашней работы</vt:lpstr>
      <vt:lpstr>Лабораторная работа</vt:lpstr>
      <vt:lpstr>Историческая справка</vt:lpstr>
      <vt:lpstr>3, 1415926</vt:lpstr>
      <vt:lpstr>физкультминутка</vt:lpstr>
      <vt:lpstr>Решение задач</vt:lpstr>
      <vt:lpstr>Слайд 20</vt:lpstr>
      <vt:lpstr>Слайд 21</vt:lpstr>
    </vt:vector>
  </TitlesOfParts>
  <Company>МОУ СОШ №30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урок</dc:subject>
  <dc:creator>Баранова ВВ</dc:creator>
  <cp:lastModifiedBy>Lexx</cp:lastModifiedBy>
  <cp:revision>103</cp:revision>
  <dcterms:created xsi:type="dcterms:W3CDTF">2009-07-05T12:28:04Z</dcterms:created>
  <dcterms:modified xsi:type="dcterms:W3CDTF">2011-01-29T10:15:53Z</dcterms:modified>
</cp:coreProperties>
</file>