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75" r:id="rId2"/>
    <p:sldId id="256" r:id="rId3"/>
    <p:sldId id="257" r:id="rId4"/>
    <p:sldId id="258" r:id="rId5"/>
    <p:sldId id="263" r:id="rId6"/>
    <p:sldId id="260" r:id="rId7"/>
    <p:sldId id="259" r:id="rId8"/>
    <p:sldId id="261" r:id="rId9"/>
    <p:sldId id="262" r:id="rId10"/>
    <p:sldId id="276" r:id="rId11"/>
    <p:sldId id="265" r:id="rId12"/>
    <p:sldId id="264" r:id="rId13"/>
    <p:sldId id="266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9469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FCC00"/>
    <a:srgbClr val="C8BBEB"/>
    <a:srgbClr val="6600CC"/>
    <a:srgbClr val="512373"/>
    <a:srgbClr val="C5A7E3"/>
    <a:srgbClr val="996633"/>
    <a:srgbClr val="666633"/>
    <a:srgbClr val="336600"/>
    <a:srgbClr val="614020"/>
    <a:srgbClr val="523E3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 autoAdjust="0"/>
    <p:restoredTop sz="94700" autoAdjust="0"/>
  </p:normalViewPr>
  <p:slideViewPr>
    <p:cSldViewPr>
      <p:cViewPr varScale="1">
        <p:scale>
          <a:sx n="66" d="100"/>
          <a:sy n="66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200"/>
            </a:lvl1pPr>
          </a:lstStyle>
          <a:p>
            <a:endParaRPr lang="ru-RU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5413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200"/>
            </a:lvl1pPr>
          </a:lstStyle>
          <a:p>
            <a:endParaRPr lang="ru-RU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1" sz="1200"/>
            </a:lvl1pPr>
          </a:lstStyle>
          <a:p>
            <a:endParaRPr lang="ru-RU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5413" y="8818563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1" sz="1200"/>
            </a:lvl1pPr>
          </a:lstStyle>
          <a:p>
            <a:fld id="{EFD844B5-E394-4BC0-8D26-6E4B48FA32D5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6563" cy="4508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ru-RU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2976562" cy="4508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endParaRPr lang="ru-RU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4425" y="677863"/>
            <a:ext cx="4718050" cy="35369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988" y="4441825"/>
            <a:ext cx="5114925" cy="41386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7450"/>
            <a:ext cx="2976563" cy="4508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ru-RU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07450"/>
            <a:ext cx="2976562" cy="4508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56DAF566-E227-4D73-8F8F-FA1A82F20AC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3345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61963" algn="l" defTabSz="93345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23925" algn="l" defTabSz="93345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87475" algn="l" defTabSz="93345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49438" algn="l" defTabSz="93345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09AEBB-6A84-463A-9496-08F837372998}" type="slidenum">
              <a:rPr lang="ru-RU"/>
              <a:pPr/>
              <a:t>2</a:t>
            </a:fld>
            <a:endParaRPr lang="ru-RU" dirty="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6013" y="677863"/>
            <a:ext cx="4714875" cy="3536950"/>
          </a:xfrm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DD1D24-8770-49DC-A54F-49D8A9494E0D}" type="slidenum">
              <a:rPr lang="ru-RU"/>
              <a:pPr/>
              <a:t>11</a:t>
            </a:fld>
            <a:endParaRPr lang="ru-RU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6013" y="677863"/>
            <a:ext cx="4714875" cy="3536950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DD1D24-8770-49DC-A54F-49D8A9494E0D}" type="slidenum">
              <a:rPr lang="ru-RU"/>
              <a:pPr/>
              <a:t>12</a:t>
            </a:fld>
            <a:endParaRPr lang="ru-RU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6013" y="677863"/>
            <a:ext cx="4714875" cy="3536950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DD1D24-8770-49DC-A54F-49D8A9494E0D}" type="slidenum">
              <a:rPr lang="ru-RU"/>
              <a:pPr/>
              <a:t>13</a:t>
            </a:fld>
            <a:endParaRPr lang="ru-RU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6013" y="677863"/>
            <a:ext cx="4714875" cy="3536950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DD1D24-8770-49DC-A54F-49D8A9494E0D}" type="slidenum">
              <a:rPr lang="ru-RU"/>
              <a:pPr/>
              <a:t>14</a:t>
            </a:fld>
            <a:endParaRPr lang="ru-RU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6013" y="677863"/>
            <a:ext cx="4714875" cy="3536950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DD1D24-8770-49DC-A54F-49D8A9494E0D}" type="slidenum">
              <a:rPr lang="ru-RU"/>
              <a:pPr/>
              <a:t>15</a:t>
            </a:fld>
            <a:endParaRPr lang="ru-RU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6013" y="677863"/>
            <a:ext cx="4714875" cy="3536950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DD1D24-8770-49DC-A54F-49D8A9494E0D}" type="slidenum">
              <a:rPr lang="ru-RU"/>
              <a:pPr/>
              <a:t>16</a:t>
            </a:fld>
            <a:endParaRPr lang="ru-RU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6013" y="677863"/>
            <a:ext cx="4714875" cy="3536950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D61BD6-D2DB-40B0-B664-6AF7245A09DE}" type="slidenum">
              <a:rPr lang="ru-RU"/>
              <a:pPr/>
              <a:t>3</a:t>
            </a:fld>
            <a:endParaRPr lang="ru-RU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6013" y="677863"/>
            <a:ext cx="4714875" cy="3536950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FA2195-34BE-4098-B5BD-79E19804038D}" type="slidenum">
              <a:rPr lang="ru-RU"/>
              <a:pPr/>
              <a:t>4</a:t>
            </a:fld>
            <a:endParaRPr lang="ru-RU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6013" y="677863"/>
            <a:ext cx="4714875" cy="3536950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FA2195-34BE-4098-B5BD-79E19804038D}" type="slidenum">
              <a:rPr lang="ru-RU"/>
              <a:pPr/>
              <a:t>5</a:t>
            </a:fld>
            <a:endParaRPr lang="ru-RU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6013" y="677863"/>
            <a:ext cx="4714875" cy="3536950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C1504D-C8CD-4077-B7DB-023DC571D29F}" type="slidenum">
              <a:rPr lang="ru-RU"/>
              <a:pPr/>
              <a:t>6</a:t>
            </a:fld>
            <a:endParaRPr lang="ru-RU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6013" y="677863"/>
            <a:ext cx="4714875" cy="3536950"/>
          </a:xfrm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7A3DB8-B6DC-4C2F-9630-0E96EAE5D8F9}" type="slidenum">
              <a:rPr lang="ru-RU"/>
              <a:pPr/>
              <a:t>7</a:t>
            </a:fld>
            <a:endParaRPr lang="ru-RU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6013" y="677863"/>
            <a:ext cx="4714875" cy="353695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A14B80-6EED-48E3-8EF7-F0FAA00B2F36}" type="slidenum">
              <a:rPr lang="ru-RU"/>
              <a:pPr/>
              <a:t>8</a:t>
            </a:fld>
            <a:endParaRPr lang="ru-RU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6013" y="677863"/>
            <a:ext cx="4714875" cy="3536950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DD1D24-8770-49DC-A54F-49D8A9494E0D}" type="slidenum">
              <a:rPr lang="ru-RU"/>
              <a:pPr/>
              <a:t>9</a:t>
            </a:fld>
            <a:endParaRPr lang="ru-RU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6013" y="677863"/>
            <a:ext cx="4714875" cy="3536950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DD1D24-8770-49DC-A54F-49D8A9494E0D}" type="slidenum">
              <a:rPr lang="ru-RU"/>
              <a:pPr/>
              <a:t>10</a:t>
            </a:fld>
            <a:endParaRPr lang="ru-RU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6013" y="677863"/>
            <a:ext cx="4714875" cy="3536950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5" name="Rectangle 23"/>
          <p:cNvSpPr>
            <a:spLocks noGrp="1" noChangeArrowheads="1"/>
          </p:cNvSpPr>
          <p:nvPr>
            <p:ph type="ctrTitle" sz="quarter"/>
          </p:nvPr>
        </p:nvSpPr>
        <p:spPr>
          <a:xfrm>
            <a:off x="2286000" y="685800"/>
            <a:ext cx="6400800" cy="1295400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96" name="Rectangle 2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286000" y="2133600"/>
            <a:ext cx="6172200" cy="685800"/>
          </a:xfrm>
        </p:spPr>
        <p:txBody>
          <a:bodyPr/>
          <a:lstStyle>
            <a:lvl1pPr marL="0" indent="0">
              <a:buFontTx/>
              <a:buNone/>
              <a:defRPr sz="22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130" name="Rectangle 58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131" name="Rectangle 5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132" name="Rectangle 6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AD0C8EC-5419-4907-9F44-8DEF7DCA519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0CA838-37E1-4A73-BB0F-461A9D31B8B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24700" y="533400"/>
            <a:ext cx="16383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09800" y="533400"/>
            <a:ext cx="4762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D339A9-205C-4C07-9834-B15B699D92A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D2A508-5431-4647-9185-8055F48EE61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421525-3473-4C8D-BC70-C718F4EC135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09800" y="1676400"/>
            <a:ext cx="3200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62600" y="1676400"/>
            <a:ext cx="3200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BF6405-E992-44E9-9243-5B60C49E186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7E2A3F-DECA-4086-B9DF-2BED066194E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2A06C5-6794-4110-9817-FAD952F91F2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ABE367-EF1B-4D90-9754-91B1BF9A4A2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0D5973-36D8-49A5-B6E2-E9A77A6AE94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9C9E1E-EB89-42ED-B610-40D365CDB77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Rectangle 23"/>
          <p:cNvSpPr>
            <a:spLocks noGrp="1" noChangeArrowheads="1"/>
          </p:cNvSpPr>
          <p:nvPr>
            <p:ph type="title"/>
          </p:nvPr>
        </p:nvSpPr>
        <p:spPr bwMode="auto">
          <a:xfrm>
            <a:off x="2209800" y="533400"/>
            <a:ext cx="6553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48" name="Rectangle 2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09800" y="1676400"/>
            <a:ext cx="6553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66" name="Rectangle 4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09800" y="6248400"/>
            <a:ext cx="182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2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67" name="Rectangle 4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91000" y="6248400"/>
            <a:ext cx="3429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1" sz="12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68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72400" y="6248400"/>
            <a:ext cx="99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200">
                <a:latin typeface="+mn-lt"/>
              </a:defRPr>
            </a:lvl1pPr>
          </a:lstStyle>
          <a:p>
            <a:fld id="{F5C3968E-84A8-460E-9101-CFFBD3704236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buClr>
          <a:schemeClr val="tx1"/>
        </a:buClr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−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 ноября 2010 года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4800" dirty="0" smtClean="0"/>
              <a:t>Тема урока «Создание коллажа в </a:t>
            </a:r>
            <a:r>
              <a:rPr lang="en-US" sz="4800" dirty="0" smtClean="0"/>
              <a:t>Adobe Photoshop CS5</a:t>
            </a:r>
            <a:r>
              <a:rPr lang="ru-RU" sz="4800" dirty="0" smtClean="0"/>
              <a:t>»</a:t>
            </a:r>
            <a:endParaRPr lang="ru-RU" sz="4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332656"/>
            <a:ext cx="6999312" cy="990600"/>
          </a:xfrm>
        </p:spPr>
        <p:txBody>
          <a:bodyPr/>
          <a:lstStyle/>
          <a:p>
            <a:r>
              <a:rPr lang="ru-RU" dirty="0" smtClean="0"/>
              <a:t>Первый создатель фотомонтажа — Оскар  Густав </a:t>
            </a:r>
            <a:r>
              <a:rPr lang="ru-RU" dirty="0" err="1" smtClean="0"/>
              <a:t>Рейландер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700808"/>
            <a:ext cx="27717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76200" dir="7200000" sx="102000" sy="102000" algn="r" rotWithShape="0">
              <a:prstClr val="black">
                <a:alpha val="34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691680" y="5517232"/>
            <a:ext cx="669674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dirty="0" err="1" smtClean="0">
                <a:latin typeface="+mn-lt"/>
              </a:rPr>
              <a:t>Рейландер</a:t>
            </a:r>
            <a:r>
              <a:rPr lang="ru-RU" sz="2600" dirty="0" smtClean="0">
                <a:latin typeface="+mn-lt"/>
              </a:rPr>
              <a:t>, Оскар Густав: </a:t>
            </a:r>
            <a:r>
              <a:rPr lang="ru-RU" sz="2600" dirty="0" err="1" smtClean="0">
                <a:latin typeface="+mn-lt"/>
              </a:rPr>
              <a:t>Рейландер</a:t>
            </a:r>
            <a:r>
              <a:rPr lang="ru-RU" sz="2600" dirty="0" smtClean="0">
                <a:latin typeface="+mn-lt"/>
              </a:rPr>
              <a:t> в виде </a:t>
            </a:r>
            <a:r>
              <a:rPr lang="ru-RU" sz="2600" dirty="0" err="1" smtClean="0">
                <a:latin typeface="+mn-lt"/>
              </a:rPr>
              <a:t>Демокрита</a:t>
            </a:r>
            <a:r>
              <a:rPr lang="ru-RU" sz="2600" dirty="0" smtClean="0">
                <a:latin typeface="+mn-lt"/>
              </a:rPr>
              <a:t>, около 1865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260648"/>
            <a:ext cx="6747792" cy="576064"/>
          </a:xfrm>
        </p:spPr>
        <p:txBody>
          <a:bodyPr/>
          <a:lstStyle/>
          <a:p>
            <a:r>
              <a:rPr lang="ru-RU" dirty="0" smtClean="0"/>
              <a:t>Первый фотомонтаж</a:t>
            </a:r>
            <a:endParaRPr lang="ru-RU" dirty="0"/>
          </a:p>
        </p:txBody>
      </p:sp>
      <p:pic>
        <p:nvPicPr>
          <p:cNvPr id="49154" name="Picture 2" descr="http://www.fotookean.ru/image/1%20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412776"/>
            <a:ext cx="7464772" cy="46082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260648"/>
            <a:ext cx="6999312" cy="615280"/>
          </a:xfrm>
        </p:spPr>
        <p:txBody>
          <a:bodyPr/>
          <a:lstStyle/>
          <a:p>
            <a:r>
              <a:rPr lang="ru-RU" dirty="0" smtClean="0"/>
              <a:t>Первый фотомонтаж</a:t>
            </a:r>
            <a:endParaRPr lang="ru-RU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5656" y="1556792"/>
            <a:ext cx="7431360" cy="4267200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	</a:t>
            </a:r>
            <a:r>
              <a:rPr lang="ru-RU" dirty="0" smtClean="0"/>
              <a:t>Это самая сложная и самая известная из аллегорических композиций автора. Оригинал ее размером примерно 40x80 сантиметров напечатан с тридцати негативов!</a:t>
            </a:r>
          </a:p>
          <a:p>
            <a:pPr>
              <a:buNone/>
            </a:pPr>
            <a:r>
              <a:rPr lang="ru-RU" dirty="0" smtClean="0"/>
              <a:t>	Картина известна в двух вариантах, отличающихся расположением фигур, которых было сфотографировано больше двадцати.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476672"/>
            <a:ext cx="6999312" cy="1800200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Искусство ли это — механическое соединение многих изображений?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640" y="2060848"/>
            <a:ext cx="7632848" cy="4267200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	</a:t>
            </a:r>
            <a:r>
              <a:rPr lang="ru-RU" dirty="0" smtClean="0"/>
              <a:t>Работа </a:t>
            </a:r>
            <a:r>
              <a:rPr lang="ru-RU" dirty="0" err="1" smtClean="0"/>
              <a:t>Рейландера</a:t>
            </a:r>
            <a:r>
              <a:rPr lang="ru-RU" dirty="0" smtClean="0"/>
              <a:t> возбудила споры. Вызвала и восхищение, и несогласие. Одни в ней увидели зачатки нешуточного соперничества с живописью. Другие были шокированы выбором натуры. </a:t>
            </a:r>
          </a:p>
          <a:p>
            <a:pPr>
              <a:buNone/>
            </a:pPr>
            <a:r>
              <a:rPr lang="ru-RU" dirty="0" smtClean="0"/>
              <a:t>	Однако всем сразу стало понятно, что это продуманное, тщательно выполненное произведение.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476672"/>
            <a:ext cx="6999312" cy="1800200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Искусство ли это — механическое соединение многих изображений?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640" y="1676400"/>
            <a:ext cx="7632848" cy="4267200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	</a:t>
            </a:r>
          </a:p>
          <a:p>
            <a:pPr>
              <a:buNone/>
            </a:pPr>
            <a:r>
              <a:rPr lang="ru-RU" b="1" dirty="0"/>
              <a:t>	</a:t>
            </a:r>
            <a:r>
              <a:rPr lang="ru-RU" dirty="0" smtClean="0"/>
              <a:t>Споры утихли, когда королева Виктория приобрела картину у </a:t>
            </a:r>
            <a:r>
              <a:rPr lang="ru-RU" dirty="0" err="1" smtClean="0"/>
              <a:t>Рейландера</a:t>
            </a:r>
            <a:r>
              <a:rPr lang="ru-RU" dirty="0" smtClean="0"/>
              <a:t> и подарила ее своему мужу.</a:t>
            </a:r>
          </a:p>
          <a:p>
            <a:pPr>
              <a:buNone/>
            </a:pPr>
            <a:r>
              <a:rPr lang="ru-RU" dirty="0" smtClean="0"/>
              <a:t>	Оскар </a:t>
            </a:r>
            <a:r>
              <a:rPr lang="ru-RU" dirty="0" err="1" smtClean="0"/>
              <a:t>Рейландер</a:t>
            </a:r>
            <a:r>
              <a:rPr lang="ru-RU" dirty="0" smtClean="0"/>
              <a:t> своими монтажами или «коллажами» — термин наших дней — поднял престиж фотографии как искусства в раннюю пору ее развития.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672" y="908720"/>
            <a:ext cx="6999312" cy="504056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Фотомонтаж сегодня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640" y="1676400"/>
            <a:ext cx="7632848" cy="4267200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	</a:t>
            </a:r>
            <a:r>
              <a:rPr lang="ru-RU" dirty="0" smtClean="0"/>
              <a:t>Используется на практике как в благих целях , так и со злым умыслом. Чаще всего для того, чтобы ввести людей в заблуждение.</a:t>
            </a:r>
          </a:p>
          <a:p>
            <a:pPr>
              <a:buNone/>
            </a:pPr>
            <a:r>
              <a:rPr lang="ru-RU" dirty="0" smtClean="0"/>
              <a:t>	Остановимся на благих намерениях.</a:t>
            </a:r>
          </a:p>
          <a:p>
            <a:pPr>
              <a:buNone/>
            </a:pPr>
            <a:r>
              <a:rPr lang="ru-RU" dirty="0" smtClean="0"/>
              <a:t>	Одним из направлений использования фотомонтажа является создание оригинальных портретов.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Фотомонтаж с элементом рисунка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052736"/>
            <a:ext cx="5832648" cy="5284379"/>
          </a:xfrm>
          <a:prstGeom prst="rect">
            <a:avLst/>
          </a:prstGeom>
          <a:noFill/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123728" y="548680"/>
            <a:ext cx="6423248" cy="504056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Фотоколлаж как способ развлечения</a:t>
            </a:r>
            <a:endParaRPr lang="ru-RU" dirty="0">
              <a:solidFill>
                <a:srgbClr val="FFCC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533400"/>
            <a:ext cx="6999312" cy="990600"/>
          </a:xfrm>
        </p:spPr>
        <p:txBody>
          <a:bodyPr/>
          <a:lstStyle/>
          <a:p>
            <a:r>
              <a:rPr lang="ru-RU" dirty="0" smtClean="0"/>
              <a:t>Фотоколлаж — оригинальный  подарок женщине в день рождения!</a:t>
            </a:r>
            <a:endParaRPr lang="ru-RU" dirty="0"/>
          </a:p>
        </p:txBody>
      </p:sp>
      <p:pic>
        <p:nvPicPr>
          <p:cNvPr id="46082" name="Picture 2" descr="http://www.podarokkartina.com/images/photokollazh-na-kholste-zhenskyi-alb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772816"/>
            <a:ext cx="7159505" cy="4170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664" y="260648"/>
            <a:ext cx="7215336" cy="990600"/>
          </a:xfrm>
        </p:spPr>
        <p:txBody>
          <a:bodyPr/>
          <a:lstStyle/>
          <a:p>
            <a:r>
              <a:rPr lang="ru-RU" dirty="0" smtClean="0"/>
              <a:t>Самостоятельное создание </a:t>
            </a:r>
            <a:r>
              <a:rPr lang="ru-RU" dirty="0" err="1" smtClean="0"/>
              <a:t>фотоколлажа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1628800"/>
            <a:ext cx="7431360" cy="460283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Стало возможным благодаря использованию фотошаблонов  и графических редакторов.</a:t>
            </a:r>
          </a:p>
          <a:p>
            <a:pPr>
              <a:buNone/>
            </a:pPr>
            <a:r>
              <a:rPr lang="ru-RU" dirty="0" smtClean="0"/>
              <a:t>	Для создания хорошего коллажа необходимо помнить, что к нему предъявляются те же требования, что и к живописному произведению: четкая композиция, сбалансированность цветов и тонов, соответствие полученного изображения  сюжету или задуманному художественному образу.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6999312" cy="990600"/>
          </a:xfrm>
        </p:spPr>
        <p:txBody>
          <a:bodyPr/>
          <a:lstStyle/>
          <a:p>
            <a:r>
              <a:rPr lang="ru-RU" dirty="0" smtClean="0"/>
              <a:t>Образцы фотошаблонов для создания коллажей </a:t>
            </a:r>
            <a:endParaRPr lang="ru-RU" dirty="0"/>
          </a:p>
        </p:txBody>
      </p:sp>
      <p:pic>
        <p:nvPicPr>
          <p:cNvPr id="47106" name="Picture 2" descr="Фоторамка - Осень золотая 2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700808"/>
            <a:ext cx="3200400" cy="4762500"/>
          </a:xfrm>
          <a:prstGeom prst="rect">
            <a:avLst/>
          </a:prstGeom>
          <a:noFill/>
        </p:spPr>
      </p:pic>
      <p:pic>
        <p:nvPicPr>
          <p:cNvPr id="47108" name="Picture 4" descr="Шаблон &quot;Королева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700808"/>
            <a:ext cx="3705225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123728" y="476672"/>
            <a:ext cx="6040760" cy="1295400"/>
          </a:xfrm>
        </p:spPr>
        <p:txBody>
          <a:bodyPr/>
          <a:lstStyle/>
          <a:p>
            <a:r>
              <a:rPr lang="ru-RU" dirty="0" smtClean="0"/>
              <a:t>КРАТКАЯ ИСТОРИЯ ФОТОКОЛЛАЖА</a:t>
            </a:r>
            <a:endParaRPr lang="ru-RU" dirty="0"/>
          </a:p>
        </p:txBody>
      </p:sp>
      <p:pic>
        <p:nvPicPr>
          <p:cNvPr id="4107" name="Picture 11" descr="http://4.bp.blogspot.com/_tHefLwHCLzg/TCDv3J9dehI/AAAAAAAAAR4/pWPoWKuwUQQ/s1600/collage-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988840"/>
            <a:ext cx="5472608" cy="4104457"/>
          </a:xfrm>
          <a:prstGeom prst="rect">
            <a:avLst/>
          </a:prstGeom>
          <a:noFill/>
          <a:ln>
            <a:solidFill>
              <a:srgbClr val="C5A7E3"/>
            </a:solidFill>
          </a:ln>
          <a:effectLst>
            <a:outerShdw blurRad="50800" dist="50800" dir="7740000" sx="103000" sy="103000" algn="ctr" rotWithShape="0">
              <a:srgbClr val="C8BBEB">
                <a:alpha val="68627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908720"/>
            <a:ext cx="6553200" cy="990600"/>
          </a:xfrm>
        </p:spPr>
        <p:txBody>
          <a:bodyPr/>
          <a:lstStyle/>
          <a:p>
            <a:pPr algn="ctr"/>
            <a:r>
              <a:rPr lang="ru-RU" dirty="0" smtClean="0"/>
              <a:t>БЛАГОДАРЮ ЗА ВНИМАНИЕ!</a:t>
            </a:r>
            <a:endParaRPr lang="ru-RU" dirty="0"/>
          </a:p>
        </p:txBody>
      </p:sp>
      <p:sp>
        <p:nvSpPr>
          <p:cNvPr id="5" name="Содержимое 8"/>
          <p:cNvSpPr>
            <a:spLocks noGrp="1"/>
          </p:cNvSpPr>
          <p:nvPr>
            <p:ph idx="1"/>
          </p:nvPr>
        </p:nvSpPr>
        <p:spPr>
          <a:xfrm>
            <a:off x="3240088" y="2492896"/>
            <a:ext cx="3456384" cy="252028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Желаю </a:t>
            </a:r>
          </a:p>
          <a:p>
            <a:pPr algn="ctr">
              <a:buNone/>
            </a:pPr>
            <a:r>
              <a:rPr lang="ru-RU" dirty="0" smtClean="0"/>
              <a:t>успеха </a:t>
            </a:r>
          </a:p>
          <a:p>
            <a:pPr algn="ctr">
              <a:buNone/>
            </a:pPr>
            <a:r>
              <a:rPr lang="ru-RU" dirty="0" smtClean="0"/>
              <a:t>в создании </a:t>
            </a:r>
          </a:p>
          <a:p>
            <a:pPr algn="ctr">
              <a:buNone/>
            </a:pPr>
            <a:r>
              <a:rPr lang="ru-RU" dirty="0" smtClean="0"/>
              <a:t>коллажа!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67744" y="116632"/>
            <a:ext cx="6553200" cy="990600"/>
          </a:xfrm>
        </p:spPr>
        <p:txBody>
          <a:bodyPr/>
          <a:lstStyle/>
          <a:p>
            <a:r>
              <a:rPr lang="ru-RU" dirty="0" smtClean="0"/>
              <a:t>Лексическое значение слова КОЛЛАЖ</a:t>
            </a:r>
            <a:endParaRPr lang="ru-RU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712" y="1340768"/>
            <a:ext cx="6553200" cy="4267200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Коллаж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(от </a:t>
            </a:r>
            <a:r>
              <a:rPr lang="ru-RU" b="1" dirty="0" smtClean="0">
                <a:solidFill>
                  <a:srgbClr val="7030A0"/>
                </a:solidFill>
              </a:rPr>
              <a:t>фр.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collage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— наклеивание) — технический приём в </a:t>
            </a:r>
            <a:r>
              <a:rPr lang="ru-RU" b="1" dirty="0" smtClean="0">
                <a:solidFill>
                  <a:srgbClr val="7030A0"/>
                </a:solidFill>
              </a:rPr>
              <a:t>изобразительном искусстве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заключающийся в наклеивании на подложку предметов и материалов, отличающихся от основы по цвету и фактуре.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Коллажем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также называется произведение, целиком выполненное в этой технике.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188640"/>
            <a:ext cx="6552728" cy="990600"/>
          </a:xfrm>
        </p:spPr>
        <p:txBody>
          <a:bodyPr/>
          <a:lstStyle/>
          <a:p>
            <a:r>
              <a:rPr lang="ru-RU" dirty="0" smtClean="0"/>
              <a:t>Образец коллажа, выполненный из растительных материалов</a:t>
            </a:r>
            <a:endParaRPr lang="ru-RU" dirty="0"/>
          </a:p>
        </p:txBody>
      </p:sp>
      <p:pic>
        <p:nvPicPr>
          <p:cNvPr id="6" name="Picture 5" descr="http://www.artichok.ru/134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196752"/>
            <a:ext cx="5410572" cy="5410573"/>
          </a:xfrm>
          <a:prstGeom prst="rect">
            <a:avLst/>
          </a:prstGeom>
          <a:noFill/>
          <a:ln>
            <a:solidFill>
              <a:srgbClr val="C5A7E3">
                <a:alpha val="59000"/>
              </a:srgb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188640"/>
            <a:ext cx="6553200" cy="990600"/>
          </a:xfrm>
        </p:spPr>
        <p:txBody>
          <a:bodyPr/>
          <a:lstStyle/>
          <a:p>
            <a:r>
              <a:rPr lang="ru-RU" dirty="0" smtClean="0"/>
              <a:t>Образец коллажа, выполненный </a:t>
            </a:r>
            <a:r>
              <a:rPr lang="ru-RU" dirty="0" smtClean="0"/>
              <a:t>на холсте ?</a:t>
            </a:r>
            <a:endParaRPr lang="ru-RU" dirty="0"/>
          </a:p>
        </p:txBody>
      </p:sp>
      <p:pic>
        <p:nvPicPr>
          <p:cNvPr id="45058" name="Picture 2" descr="http://www.woostercollective.com/Anderson,%20In%20Honor%20of%20the%20Beijing%20Olympics%20(email),%202008,%20collage%20from%20street%20posters,%2072x60%20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412776"/>
            <a:ext cx="3960440" cy="47590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260648"/>
            <a:ext cx="6553200" cy="990600"/>
          </a:xfrm>
        </p:spPr>
        <p:txBody>
          <a:bodyPr/>
          <a:lstStyle/>
          <a:p>
            <a:r>
              <a:rPr lang="ru-RU" dirty="0" smtClean="0"/>
              <a:t>Современная трактовка термина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1547664" y="1556792"/>
            <a:ext cx="6855296" cy="42672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b="1" dirty="0" smtClean="0"/>
              <a:t>Термин «коллаж» </a:t>
            </a:r>
            <a:r>
              <a:rPr lang="ru-RU" dirty="0" smtClean="0"/>
              <a:t>в его современном толковании используется также для обозначения приёма создания целого изображения из ряда других изображений или их отдельных </a:t>
            </a:r>
            <a:r>
              <a:rPr lang="ru-RU" b="1" dirty="0" smtClean="0">
                <a:solidFill>
                  <a:srgbClr val="7030A0"/>
                </a:solidFill>
              </a:rPr>
              <a:t>фрагментов</a:t>
            </a:r>
            <a:r>
              <a:rPr lang="ru-RU" dirty="0" smtClean="0"/>
              <a:t>, как правило при помощи компьютерных программ, таких как </a:t>
            </a:r>
            <a:r>
              <a:rPr lang="ru-RU" b="1" dirty="0" smtClean="0">
                <a:solidFill>
                  <a:srgbClr val="7030A0"/>
                </a:solidFill>
              </a:rPr>
              <a:t>Adobe Photoshop </a:t>
            </a:r>
            <a:r>
              <a:rPr lang="ru-RU" dirty="0" smtClean="0"/>
              <a:t>и других графических редакторов.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835696" y="260648"/>
            <a:ext cx="6696744" cy="990600"/>
          </a:xfrm>
        </p:spPr>
        <p:txBody>
          <a:bodyPr/>
          <a:lstStyle/>
          <a:p>
            <a:r>
              <a:rPr lang="ru-RU" dirty="0" smtClean="0"/>
              <a:t>Образец компьютерного </a:t>
            </a:r>
            <a:r>
              <a:rPr lang="ru-RU" dirty="0" err="1" smtClean="0"/>
              <a:t>фотоколлажа</a:t>
            </a:r>
            <a:endParaRPr lang="ru-RU" dirty="0"/>
          </a:p>
        </p:txBody>
      </p:sp>
      <p:pic>
        <p:nvPicPr>
          <p:cNvPr id="7" name="Picture 13" descr="http://projectvisual.net/photos/nikon_d300/december08/collage-hdr-photographs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844824"/>
            <a:ext cx="6739159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332656"/>
            <a:ext cx="6783288" cy="543272"/>
          </a:xfrm>
        </p:spPr>
        <p:txBody>
          <a:bodyPr/>
          <a:lstStyle/>
          <a:p>
            <a:r>
              <a:rPr lang="ru-RU" dirty="0" smtClean="0"/>
              <a:t>Цифровой фотоколлаж</a:t>
            </a:r>
            <a:endParaRPr lang="ru-RU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7664" y="1124744"/>
            <a:ext cx="7287344" cy="42672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В основе создания </a:t>
            </a:r>
            <a:r>
              <a:rPr lang="ru-RU" b="1" dirty="0" smtClean="0"/>
              <a:t>цифрового коллажа</a:t>
            </a:r>
            <a:r>
              <a:rPr lang="ru-RU" dirty="0" smtClean="0"/>
              <a:t> — работа со </a:t>
            </a:r>
            <a:r>
              <a:rPr lang="ru-RU" b="1" dirty="0" smtClean="0">
                <a:solidFill>
                  <a:srgbClr val="7030A0"/>
                </a:solidFill>
              </a:rPr>
              <a:t>слоями</a:t>
            </a:r>
            <a:r>
              <a:rPr lang="ru-RU" dirty="0" smtClean="0"/>
              <a:t>. В процессе создания коллажа могут применяться различные типы наложения, смешивания и прозрачности. Несмотря на то, что в большей части случаев термин </a:t>
            </a:r>
            <a:r>
              <a:rPr lang="ru-RU" b="1" dirty="0" smtClean="0">
                <a:solidFill>
                  <a:srgbClr val="7030A0"/>
                </a:solidFill>
              </a:rPr>
              <a:t>«фотомонтаж» </a:t>
            </a:r>
            <a:r>
              <a:rPr lang="ru-RU" dirty="0" smtClean="0"/>
              <a:t>был бы более уместен, границы этих двух понятий при манипуляции изображениями с помощью компьютерных программ, практически стираются.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260648"/>
            <a:ext cx="6553200" cy="657944"/>
          </a:xfrm>
        </p:spPr>
        <p:txBody>
          <a:bodyPr/>
          <a:lstStyle/>
          <a:p>
            <a:r>
              <a:rPr lang="ru-RU" dirty="0" smtClean="0"/>
              <a:t>Фотомонтаж</a:t>
            </a:r>
            <a:endParaRPr lang="ru-RU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5656" y="1412776"/>
            <a:ext cx="6553200" cy="4267200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	</a:t>
            </a:r>
            <a:r>
              <a:rPr lang="ru-RU" b="1" dirty="0" err="1" smtClean="0"/>
              <a:t>Фотомонта́ж</a:t>
            </a:r>
            <a:r>
              <a:rPr lang="ru-RU" b="1" dirty="0" smtClean="0"/>
              <a:t> </a:t>
            </a:r>
            <a:r>
              <a:rPr lang="ru-RU" dirty="0" smtClean="0"/>
              <a:t>— это  процесс и результат создания изображений, составленных из частей различных фотографий. Фотомонтаж широко применяется при изготовлении </a:t>
            </a:r>
            <a:r>
              <a:rPr lang="ru-RU" b="1" dirty="0" smtClean="0">
                <a:solidFill>
                  <a:srgbClr val="7030A0"/>
                </a:solidFill>
              </a:rPr>
              <a:t>плакатов</a:t>
            </a:r>
            <a:r>
              <a:rPr lang="ru-RU" dirty="0"/>
              <a:t>,</a:t>
            </a:r>
            <a:r>
              <a:rPr lang="ru-RU" b="1" dirty="0" smtClean="0">
                <a:solidFill>
                  <a:srgbClr val="7030A0"/>
                </a:solidFill>
              </a:rPr>
              <a:t> реклам</a:t>
            </a:r>
            <a:r>
              <a:rPr lang="ru-RU" dirty="0" smtClean="0"/>
              <a:t>, политических </a:t>
            </a:r>
            <a:r>
              <a:rPr lang="ru-RU" b="1" dirty="0" smtClean="0">
                <a:solidFill>
                  <a:srgbClr val="7030A0"/>
                </a:solidFill>
              </a:rPr>
              <a:t>карикатур, поздравительных открыток</a:t>
            </a:r>
            <a:r>
              <a:rPr lang="ru-RU" dirty="0" smtClean="0"/>
              <a:t> и т. д.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«Обзор продукта»">
  <a:themeElements>
    <a:clrScheme name="ms_pptproductsservices_tp01017850 1">
      <a:dk1>
        <a:srgbClr val="000000"/>
      </a:dk1>
      <a:lt1>
        <a:srgbClr val="FFFFFF"/>
      </a:lt1>
      <a:dk2>
        <a:srgbClr val="301800"/>
      </a:dk2>
      <a:lt2>
        <a:srgbClr val="614020"/>
      </a:lt2>
      <a:accent1>
        <a:srgbClr val="B38961"/>
      </a:accent1>
      <a:accent2>
        <a:srgbClr val="996633"/>
      </a:accent2>
      <a:accent3>
        <a:srgbClr val="FFFFFF"/>
      </a:accent3>
      <a:accent4>
        <a:srgbClr val="000000"/>
      </a:accent4>
      <a:accent5>
        <a:srgbClr val="D6C4B7"/>
      </a:accent5>
      <a:accent6>
        <a:srgbClr val="8A5C2D"/>
      </a:accent6>
      <a:hlink>
        <a:srgbClr val="9D9C81"/>
      </a:hlink>
      <a:folHlink>
        <a:srgbClr val="B2B2B2"/>
      </a:folHlink>
    </a:clrScheme>
    <a:fontScheme name="ms_pptproductsservices_tp01017850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s_pptproductsservices_tp01017850 1">
        <a:dk1>
          <a:srgbClr val="000000"/>
        </a:dk1>
        <a:lt1>
          <a:srgbClr val="FFFFFF"/>
        </a:lt1>
        <a:dk2>
          <a:srgbClr val="301800"/>
        </a:dk2>
        <a:lt2>
          <a:srgbClr val="614020"/>
        </a:lt2>
        <a:accent1>
          <a:srgbClr val="B38961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D6C4B7"/>
        </a:accent5>
        <a:accent6>
          <a:srgbClr val="8A5C2D"/>
        </a:accent6>
        <a:hlink>
          <a:srgbClr val="9D9C81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productsservices_tp01017850 2">
        <a:dk1>
          <a:srgbClr val="000000"/>
        </a:dk1>
        <a:lt1>
          <a:srgbClr val="FFFFFF"/>
        </a:lt1>
        <a:dk2>
          <a:srgbClr val="003399"/>
        </a:dk2>
        <a:lt2>
          <a:srgbClr val="003366"/>
        </a:lt2>
        <a:accent1>
          <a:srgbClr val="6397CB"/>
        </a:accent1>
        <a:accent2>
          <a:srgbClr val="336699"/>
        </a:accent2>
        <a:accent3>
          <a:srgbClr val="FFFFFF"/>
        </a:accent3>
        <a:accent4>
          <a:srgbClr val="000000"/>
        </a:accent4>
        <a:accent5>
          <a:srgbClr val="B7C9E2"/>
        </a:accent5>
        <a:accent6>
          <a:srgbClr val="2D5C8A"/>
        </a:accent6>
        <a:hlink>
          <a:srgbClr val="8585E1"/>
        </a:hlink>
        <a:folHlink>
          <a:srgbClr val="867A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productsservices_tp01017850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«Обзор продукта»</Template>
  <TotalTime>194</TotalTime>
  <Words>100</Words>
  <Application>Microsoft Office PowerPoint</Application>
  <PresentationFormat>Экран (4:3)</PresentationFormat>
  <Paragraphs>58</Paragraphs>
  <Slides>20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Презентация «Обзор продукта»</vt:lpstr>
      <vt:lpstr>3 ноября 2010 года</vt:lpstr>
      <vt:lpstr>КРАТКАЯ ИСТОРИЯ ФОТОКОЛЛАЖА</vt:lpstr>
      <vt:lpstr>Лексическое значение слова КОЛЛАЖ</vt:lpstr>
      <vt:lpstr>Образец коллажа, выполненный из растительных материалов</vt:lpstr>
      <vt:lpstr>Образец коллажа, выполненный на холсте ?</vt:lpstr>
      <vt:lpstr>Современная трактовка термина</vt:lpstr>
      <vt:lpstr>Образец компьютерного фотоколлажа</vt:lpstr>
      <vt:lpstr>Цифровой фотоколлаж</vt:lpstr>
      <vt:lpstr>Фотомонтаж</vt:lpstr>
      <vt:lpstr>Первый создатель фотомонтажа — Оскар  Густав Рейландер </vt:lpstr>
      <vt:lpstr>Первый фотомонтаж</vt:lpstr>
      <vt:lpstr>Первый фотомонтаж</vt:lpstr>
      <vt:lpstr>   Искусство ли это — механическое соединение многих изображений? </vt:lpstr>
      <vt:lpstr>   Искусство ли это — механическое соединение многих изображений? </vt:lpstr>
      <vt:lpstr>   Фотомонтаж сегодня </vt:lpstr>
      <vt:lpstr>    Фотоколлаж как способ развлечения</vt:lpstr>
      <vt:lpstr>Фотоколлаж — оригинальный  подарок женщине в день рождения!</vt:lpstr>
      <vt:lpstr>Самостоятельное создание фотоколлажа</vt:lpstr>
      <vt:lpstr>Образцы фотошаблонов для создания коллажей </vt:lpstr>
      <vt:lpstr>БЛАГОДАРЮ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КОЛЛАЖА В ADOBE PHOTOSHOP CS5</dc:title>
  <dc:creator>Попова</dc:creator>
  <cp:lastModifiedBy>Мастер</cp:lastModifiedBy>
  <cp:revision>23</cp:revision>
  <dcterms:created xsi:type="dcterms:W3CDTF">2010-11-02T15:17:22Z</dcterms:created>
  <dcterms:modified xsi:type="dcterms:W3CDTF">2011-01-28T04:26:34Z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TC010178501049</vt:lpwstr>
  </property>
</Properties>
</file>