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71" r:id="rId4"/>
    <p:sldId id="258" r:id="rId5"/>
    <p:sldId id="270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jpeg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9D7C-B750-480C-8C0C-ED78CE42F453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6347-C90B-48BF-98D8-704E9CBC7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9D7C-B750-480C-8C0C-ED78CE42F453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6347-C90B-48BF-98D8-704E9CBC7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9D7C-B750-480C-8C0C-ED78CE42F453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6347-C90B-48BF-98D8-704E9CBC7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9D7C-B750-480C-8C0C-ED78CE42F453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6347-C90B-48BF-98D8-704E9CBC7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9D7C-B750-480C-8C0C-ED78CE42F453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6347-C90B-48BF-98D8-704E9CBC7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9D7C-B750-480C-8C0C-ED78CE42F453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6347-C90B-48BF-98D8-704E9CBC7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9D7C-B750-480C-8C0C-ED78CE42F453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6347-C90B-48BF-98D8-704E9CBC7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9D7C-B750-480C-8C0C-ED78CE42F453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6347-C90B-48BF-98D8-704E9CBC7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9D7C-B750-480C-8C0C-ED78CE42F453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6347-C90B-48BF-98D8-704E9CBC7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9D7C-B750-480C-8C0C-ED78CE42F453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6347-C90B-48BF-98D8-704E9CBC7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9D7C-B750-480C-8C0C-ED78CE42F453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6347-C90B-48BF-98D8-704E9CBC7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79D7C-B750-480C-8C0C-ED78CE42F453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B6347-C90B-48BF-98D8-704E9CBC7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«Учиться можно только весело……Чтобы переваривать знания, надо поглощать их с аппетитом»</a:t>
            </a:r>
          </a:p>
          <a:p>
            <a:pPr algn="ctr">
              <a:buNone/>
            </a:pPr>
            <a:endParaRPr lang="ru-RU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                                           Анатоль Франс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7135283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500570"/>
            <a:ext cx="2857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Лот </a:t>
            </a:r>
            <a:r>
              <a:rPr lang="ru-RU" dirty="0" smtClean="0">
                <a:solidFill>
                  <a:schemeClr val="bg1"/>
                </a:solidFill>
              </a:rPr>
              <a:t>№3:    </a:t>
            </a:r>
            <a:r>
              <a:rPr lang="ru-RU" b="1" dirty="0" smtClean="0">
                <a:solidFill>
                  <a:srgbClr val="FFFF00"/>
                </a:solidFill>
              </a:rPr>
              <a:t>Полузакрытый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(стартовая цена 40 </a:t>
            </a:r>
            <a:r>
              <a:rPr lang="ru-RU" b="1" dirty="0" err="1" smtClean="0">
                <a:solidFill>
                  <a:srgbClr val="FFFF00"/>
                </a:solidFill>
              </a:rPr>
              <a:t>еланчиков</a:t>
            </a:r>
            <a:r>
              <a:rPr lang="ru-RU" b="1" dirty="0" smtClean="0">
                <a:solidFill>
                  <a:srgbClr val="FFFF00"/>
                </a:solidFill>
              </a:rPr>
              <a:t>)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Сравнить: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None/>
            </a:pPr>
            <a:endParaRPr lang="ru-RU" sz="2000" dirty="0">
              <a:solidFill>
                <a:srgbClr val="FF0000"/>
              </a:solidFill>
            </a:endParaRP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702826" y="2571744"/>
          <a:ext cx="2297538" cy="890296"/>
        </p:xfrm>
        <a:graphic>
          <a:graphicData uri="http://schemas.openxmlformats.org/presentationml/2006/ole">
            <p:oleObj spid="_x0000_s21507" name="Формула" r:id="rId3" imgW="1015920" imgH="393480" progId="Equation.3">
              <p:embed/>
            </p:oleObj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714348" y="3857628"/>
          <a:ext cx="2371734" cy="771528"/>
        </p:xfrm>
        <a:graphic>
          <a:graphicData uri="http://schemas.openxmlformats.org/presentationml/2006/ole">
            <p:oleObj spid="_x0000_s21508" name="Формула" r:id="rId4" imgW="1054080" imgH="342720" progId="Equation.3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857225" y="4893910"/>
          <a:ext cx="2296198" cy="857616"/>
        </p:xfrm>
        <a:graphic>
          <a:graphicData uri="http://schemas.openxmlformats.org/presentationml/2006/ole">
            <p:oleObj spid="_x0000_s21509" name="Формула" r:id="rId5" imgW="1054080" imgH="393480" progId="Equation.3">
              <p:embed/>
            </p:oleObj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4857752" y="2520677"/>
          <a:ext cx="2786082" cy="877100"/>
        </p:xfrm>
        <a:graphic>
          <a:graphicData uri="http://schemas.openxmlformats.org/presentationml/2006/ole">
            <p:oleObj spid="_x0000_s21510" name="Формула" r:id="rId6" imgW="1371600" imgH="431640" progId="Equation.3">
              <p:embed/>
            </p:oleObj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5038448" y="3786190"/>
          <a:ext cx="2570454" cy="574970"/>
        </p:xfrm>
        <a:graphic>
          <a:graphicData uri="http://schemas.openxmlformats.org/presentationml/2006/ole">
            <p:oleObj spid="_x0000_s21511" name="Формула" r:id="rId7" imgW="965160" imgH="215640" progId="Equation.3">
              <p:embed/>
            </p:oleObj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5143504" y="4786322"/>
          <a:ext cx="2682490" cy="662343"/>
        </p:xfrm>
        <a:graphic>
          <a:graphicData uri="http://schemas.openxmlformats.org/presentationml/2006/ole">
            <p:oleObj spid="_x0000_s21512" name="Формула" r:id="rId8" imgW="102852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Лот №4: </a:t>
            </a:r>
            <a:r>
              <a:rPr lang="ru-RU" b="1" dirty="0" smtClean="0">
                <a:solidFill>
                  <a:srgbClr val="FFFF00"/>
                </a:solidFill>
              </a:rPr>
              <a:t>Закрытый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sz="2800" b="1" dirty="0" smtClean="0">
                <a:solidFill>
                  <a:srgbClr val="FFFF00"/>
                </a:solidFill>
              </a:rPr>
              <a:t>(стартовая цена 60 </a:t>
            </a:r>
            <a:r>
              <a:rPr lang="ru-RU" sz="2800" b="1" dirty="0" err="1" smtClean="0">
                <a:solidFill>
                  <a:srgbClr val="FFFF00"/>
                </a:solidFill>
              </a:rPr>
              <a:t>еланчиков</a:t>
            </a:r>
            <a:r>
              <a:rPr lang="ru-RU" sz="2800" b="1" dirty="0" smtClean="0">
                <a:solidFill>
                  <a:srgbClr val="FFFF00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4578" name="Picture 2" descr="59823c281ab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643050"/>
            <a:ext cx="4289024" cy="4285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FFFF00"/>
                </a:solidFill>
              </a:rPr>
              <a:t>Задание №1</a:t>
            </a:r>
            <a:endParaRPr lang="ru-RU" sz="7200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ru-RU" sz="6600" b="1" dirty="0" smtClean="0">
                <a:solidFill>
                  <a:srgbClr val="FF0000"/>
                </a:solidFill>
              </a:rPr>
              <a:t>№506 ( </a:t>
            </a:r>
            <a:r>
              <a:rPr lang="ru-RU" sz="6600" b="1" dirty="0" err="1" smtClean="0">
                <a:solidFill>
                  <a:srgbClr val="FF0000"/>
                </a:solidFill>
              </a:rPr>
              <a:t>в,г</a:t>
            </a:r>
            <a:r>
              <a:rPr lang="ru-RU" sz="6600" b="1" dirty="0" smtClean="0">
                <a:solidFill>
                  <a:srgbClr val="FF0000"/>
                </a:solidFill>
              </a:rPr>
              <a:t>)</a:t>
            </a:r>
            <a:endParaRPr lang="ru-RU" sz="6600" b="1" dirty="0">
              <a:solidFill>
                <a:srgbClr val="FF0000"/>
              </a:solidFill>
            </a:endParaRPr>
          </a:p>
        </p:txBody>
      </p:sp>
      <p:pic>
        <p:nvPicPr>
          <p:cNvPr id="25602" name="Picture 2" descr="ит тсиь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500438"/>
            <a:ext cx="2981325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FFFF00"/>
                </a:solidFill>
              </a:rPr>
              <a:t>Задание </a:t>
            </a:r>
            <a:r>
              <a:rPr lang="ru-RU" sz="7200" b="1" dirty="0" smtClean="0">
                <a:solidFill>
                  <a:srgbClr val="FFFF00"/>
                </a:solidFill>
              </a:rPr>
              <a:t>№2</a:t>
            </a:r>
            <a:endParaRPr lang="ru-RU" sz="7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7200" b="1" dirty="0" smtClean="0">
                <a:solidFill>
                  <a:srgbClr val="FF0000"/>
                </a:solidFill>
              </a:rPr>
              <a:t>№</a:t>
            </a:r>
            <a:r>
              <a:rPr lang="ru-RU" sz="7200" b="1" dirty="0" smtClean="0">
                <a:solidFill>
                  <a:srgbClr val="FF0000"/>
                </a:solidFill>
              </a:rPr>
              <a:t>508 </a:t>
            </a:r>
            <a:r>
              <a:rPr lang="ru-RU" sz="7200" b="1" dirty="0" smtClean="0">
                <a:solidFill>
                  <a:srgbClr val="FF0000"/>
                </a:solidFill>
              </a:rPr>
              <a:t>( </a:t>
            </a:r>
            <a:r>
              <a:rPr lang="ru-RU" sz="7200" b="1" dirty="0" smtClean="0">
                <a:solidFill>
                  <a:srgbClr val="FF0000"/>
                </a:solidFill>
              </a:rPr>
              <a:t>в)</a:t>
            </a:r>
            <a:endParaRPr lang="ru-RU" sz="7200" b="1" dirty="0" smtClean="0">
              <a:solidFill>
                <a:srgbClr val="FF0000"/>
              </a:solidFill>
            </a:endParaRPr>
          </a:p>
          <a:p>
            <a:pPr algn="ctr"/>
            <a:endParaRPr lang="ru-RU" dirty="0"/>
          </a:p>
        </p:txBody>
      </p:sp>
      <p:pic>
        <p:nvPicPr>
          <p:cNvPr id="26626" name="Picture 2" descr="m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571876"/>
            <a:ext cx="2938455" cy="2847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FFFF00"/>
                </a:solidFill>
              </a:rPr>
              <a:t>Задание </a:t>
            </a:r>
            <a:r>
              <a:rPr lang="ru-RU" sz="7200" b="1" dirty="0" smtClean="0">
                <a:solidFill>
                  <a:srgbClr val="FFFF00"/>
                </a:solidFill>
              </a:rPr>
              <a:t>№3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Построить   схематически графики функций.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Найти  область определения и область значения.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3357562"/>
            <a:ext cx="7643866" cy="2714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2191318" y="3429000"/>
          <a:ext cx="4780970" cy="2428892"/>
        </p:xfrm>
        <a:graphic>
          <a:graphicData uri="http://schemas.openxmlformats.org/presentationml/2006/ole">
            <p:oleObj spid="_x0000_s22531" name="Формула" r:id="rId3" imgW="1104840" imgH="583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643074"/>
          </a:xfrm>
        </p:spPr>
        <p:txBody>
          <a:bodyPr anchor="ctr"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Лот №5:  </a:t>
            </a:r>
            <a:r>
              <a:rPr lang="ru-RU" b="1" dirty="0" smtClean="0">
                <a:solidFill>
                  <a:srgbClr val="FFFF00"/>
                </a:solidFill>
              </a:rPr>
              <a:t>Кот в мешке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( цена без торгов  80 </a:t>
            </a:r>
            <a:r>
              <a:rPr lang="ru-RU" sz="2400" dirty="0" err="1" smtClean="0">
                <a:solidFill>
                  <a:srgbClr val="FFFF00"/>
                </a:solidFill>
              </a:rPr>
              <a:t>еланчиков</a:t>
            </a:r>
            <a:r>
              <a:rPr lang="ru-RU" sz="2400" dirty="0" smtClean="0">
                <a:solidFill>
                  <a:srgbClr val="FFFF00"/>
                </a:solidFill>
              </a:rPr>
              <a:t>)</a:t>
            </a:r>
            <a:br>
              <a:rPr lang="ru-RU" sz="2400" dirty="0" smtClean="0">
                <a:solidFill>
                  <a:srgbClr val="FFFF00"/>
                </a:solidFill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525963"/>
          </a:xfrm>
        </p:spPr>
        <p:txBody>
          <a:bodyPr anchor="ctr"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Все участники могут выбрать из конверта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к</a:t>
            </a:r>
            <a:r>
              <a:rPr lang="ru-RU" dirty="0" smtClean="0">
                <a:solidFill>
                  <a:schemeClr val="bg1"/>
                </a:solidFill>
              </a:rPr>
              <a:t>арточку  с заданием. Если выполняют верно , получают 80 </a:t>
            </a:r>
            <a:r>
              <a:rPr lang="ru-RU" dirty="0" err="1" smtClean="0">
                <a:solidFill>
                  <a:schemeClr val="bg1"/>
                </a:solidFill>
              </a:rPr>
              <a:t>еланчиков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Итог урока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Музыка может возвышать или умиротворять душу,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Живопись – радовать глаз,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Поэзия- пробуждать чувства,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Философия – удовлетворять потребности разума,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Инженерное дело – совершенствовать материальную сторону жизни людей,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А математика способна достичь  всех этих целей.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                                                          Морис </a:t>
            </a:r>
            <a:r>
              <a:rPr lang="ru-RU" sz="2800" dirty="0" err="1" smtClean="0">
                <a:solidFill>
                  <a:schemeClr val="bg1"/>
                </a:solidFill>
              </a:rPr>
              <a:t>Клайн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5143536"/>
          </a:xfrm>
          <a:prstGeom prst="star6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Логарифмическая  функция </a:t>
            </a:r>
            <a:r>
              <a:rPr lang="ru-RU" sz="4800" b="1" dirty="0" smtClean="0">
                <a:solidFill>
                  <a:srgbClr val="FF0000"/>
                </a:solidFill>
              </a:rPr>
              <a:t>.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Урок – аукцион.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85728"/>
            <a:ext cx="828680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Тема урока:</a:t>
            </a:r>
            <a:endParaRPr lang="ru-RU" sz="8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Дуга 6"/>
          <p:cNvSpPr/>
          <p:nvPr/>
        </p:nvSpPr>
        <p:spPr>
          <a:xfrm>
            <a:off x="1285852" y="5143512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image0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929198"/>
            <a:ext cx="2510554" cy="1671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solidFill>
                  <a:schemeClr val="bg1"/>
                </a:solidFill>
              </a:rPr>
              <a:t>Цель урока:</a:t>
            </a:r>
            <a:endParaRPr lang="ru-RU" sz="72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Закрепить умения  решать разные задачи , используя  основные свойства логарифмической функции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Правила игры: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ru-RU" dirty="0" smtClean="0">
                <a:solidFill>
                  <a:srgbClr val="FFFF00"/>
                </a:solidFill>
              </a:rPr>
              <a:t>Каждый участник имеет право взять в банке кредит под 30%.</a:t>
            </a:r>
          </a:p>
          <a:p>
            <a:pPr marL="514350" indent="-514350">
              <a:buAutoNum type="arabicParenR" startAt="2"/>
            </a:pPr>
            <a:r>
              <a:rPr lang="ru-RU" dirty="0" smtClean="0">
                <a:solidFill>
                  <a:srgbClr val="FFFF00"/>
                </a:solidFill>
              </a:rPr>
              <a:t>Если ученик оказывается банкротом, ему можно взять еще кредит, но под 40%.</a:t>
            </a:r>
          </a:p>
          <a:p>
            <a:pPr marL="514350" indent="-514350">
              <a:buAutoNum type="arabicParenR" startAt="3"/>
            </a:pPr>
            <a:r>
              <a:rPr lang="ru-RU" dirty="0" smtClean="0">
                <a:solidFill>
                  <a:srgbClr val="FFFF00"/>
                </a:solidFill>
              </a:rPr>
              <a:t>Каждое задание имеет стартовую цену. Каждый шаг составляет 5 </a:t>
            </a:r>
            <a:r>
              <a:rPr lang="ru-RU" dirty="0" err="1" smtClean="0">
                <a:solidFill>
                  <a:srgbClr val="FFFF00"/>
                </a:solidFill>
              </a:rPr>
              <a:t>еланчиков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FFFF00"/>
                </a:solidFill>
              </a:rPr>
              <a:t>4)  Если участник выигравший торг, не решает задание ,то он облагается штрафом, в сумме стартовой цены вопроса.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rgbClr val="FFFF00"/>
                </a:solidFill>
              </a:rPr>
              <a:t>Проверка домашнего задания</a:t>
            </a:r>
            <a:endParaRPr lang="ru-RU" sz="5400" b="1" dirty="0">
              <a:solidFill>
                <a:srgbClr val="FFFF00"/>
              </a:solidFill>
            </a:endParaRPr>
          </a:p>
        </p:txBody>
      </p:sp>
      <p:pic>
        <p:nvPicPr>
          <p:cNvPr id="23554" name="Picture 2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3714752"/>
            <a:ext cx="2517775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Лот №1: </a:t>
            </a:r>
            <a:r>
              <a:rPr lang="ru-RU" b="1" dirty="0" smtClean="0">
                <a:solidFill>
                  <a:srgbClr val="FFFF00"/>
                </a:solidFill>
              </a:rPr>
              <a:t>«Устный счет»</a:t>
            </a:r>
            <a:r>
              <a:rPr lang="ru-RU" sz="3100" b="1" dirty="0" smtClean="0">
                <a:solidFill>
                  <a:srgbClr val="FFFF00"/>
                </a:solidFill>
              </a:rPr>
              <a:t/>
            </a:r>
            <a:br>
              <a:rPr lang="ru-RU" sz="3100" b="1" dirty="0" smtClean="0">
                <a:solidFill>
                  <a:srgbClr val="FFFF00"/>
                </a:solidFill>
              </a:rPr>
            </a:br>
            <a:r>
              <a:rPr lang="ru-RU" sz="2700" b="1" dirty="0" smtClean="0">
                <a:solidFill>
                  <a:srgbClr val="92D050"/>
                </a:solidFill>
              </a:rPr>
              <a:t>(каждый может заработать дополнительно </a:t>
            </a:r>
            <a:br>
              <a:rPr lang="ru-RU" sz="2700" b="1" dirty="0" smtClean="0">
                <a:solidFill>
                  <a:srgbClr val="92D050"/>
                </a:solidFill>
              </a:rPr>
            </a:br>
            <a:r>
              <a:rPr lang="ru-RU" sz="2700" b="1" dirty="0" smtClean="0">
                <a:solidFill>
                  <a:srgbClr val="92D050"/>
                </a:solidFill>
              </a:rPr>
              <a:t>до 20 </a:t>
            </a:r>
            <a:r>
              <a:rPr lang="ru-RU" sz="2700" b="1" dirty="0" err="1" smtClean="0">
                <a:solidFill>
                  <a:srgbClr val="92D050"/>
                </a:solidFill>
              </a:rPr>
              <a:t>еланчиков</a:t>
            </a:r>
            <a:r>
              <a:rPr lang="ru-RU" sz="2700" b="1" dirty="0" smtClean="0">
                <a:solidFill>
                  <a:srgbClr val="92D050"/>
                </a:solidFill>
              </a:rPr>
              <a:t>)</a:t>
            </a:r>
            <a:endParaRPr lang="ru-RU" sz="2700" b="1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Есть в математике тема одна,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Логарифмической функцией называется она.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Логарифм появился, чтобы легче считать,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Логарифм – </a:t>
            </a:r>
            <a:r>
              <a:rPr lang="ru-RU" sz="2800" b="1" dirty="0" smtClean="0">
                <a:solidFill>
                  <a:srgbClr val="FFFF00"/>
                </a:solidFill>
              </a:rPr>
              <a:t>показатель</a:t>
            </a:r>
            <a:r>
              <a:rPr lang="ru-RU" sz="2800" b="1" dirty="0" smtClean="0">
                <a:solidFill>
                  <a:srgbClr val="FF0000"/>
                </a:solidFill>
              </a:rPr>
              <a:t>, это надо знать!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Самопроверка</a:t>
            </a:r>
            <a:r>
              <a:rPr lang="ru-RU" b="1" dirty="0" smtClean="0">
                <a:solidFill>
                  <a:schemeClr val="bg1"/>
                </a:solidFill>
              </a:rPr>
              <a:t>: </a:t>
            </a:r>
            <a:br>
              <a:rPr lang="ru-RU" b="1" dirty="0" smtClean="0">
                <a:solidFill>
                  <a:schemeClr val="bg1"/>
                </a:solidFill>
              </a:rPr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0" y="1857364"/>
          <a:ext cx="8358250" cy="292895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5825"/>
                <a:gridCol w="835825"/>
                <a:gridCol w="835825"/>
                <a:gridCol w="835825"/>
                <a:gridCol w="835825"/>
                <a:gridCol w="835825"/>
                <a:gridCol w="835825"/>
                <a:gridCol w="835825"/>
                <a:gridCol w="835825"/>
                <a:gridCol w="835825"/>
              </a:tblGrid>
              <a:tr h="1464479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46447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ru-RU" sz="2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-3</a:t>
                      </a:r>
                      <a:endParaRPr lang="ru-RU" sz="2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ru-RU" sz="2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0,5</a:t>
                      </a:r>
                      <a:endParaRPr lang="ru-RU" sz="2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ru-RU" sz="2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ru-RU" sz="2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ru-RU" sz="2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0,25</a:t>
                      </a:r>
                      <a:endParaRPr lang="ru-RU" sz="2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25</a:t>
                      </a:r>
                      <a:endParaRPr lang="ru-RU" sz="2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ru-RU" sz="28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1071538" y="1214422"/>
          <a:ext cx="3263186" cy="904646"/>
        </p:xfrm>
        <a:graphic>
          <a:graphicData uri="http://schemas.openxmlformats.org/presentationml/2006/ole">
            <p:oleObj spid="_x0000_s19459" name="Формула" r:id="rId3" imgW="964781" imgH="266584" progId="Equation.3">
              <p:embed/>
            </p:oleObj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1142976" y="2571744"/>
          <a:ext cx="3352165" cy="722236"/>
        </p:xfrm>
        <a:graphic>
          <a:graphicData uri="http://schemas.openxmlformats.org/presentationml/2006/ole">
            <p:oleObj spid="_x0000_s19465" name="Формула" r:id="rId4" imgW="952087" imgH="253890" progId="Equation.3">
              <p:embed/>
            </p:oleObj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1142976" y="3643313"/>
          <a:ext cx="3214710" cy="1061739"/>
        </p:xfrm>
        <a:graphic>
          <a:graphicData uri="http://schemas.openxmlformats.org/presentationml/2006/ole">
            <p:oleObj spid="_x0000_s19464" name="Формула" r:id="rId5" imgW="1040948" imgH="342751" progId="Equation.3">
              <p:embed/>
            </p:oleObj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1142976" y="5214950"/>
          <a:ext cx="3184266" cy="785818"/>
        </p:xfrm>
        <a:graphic>
          <a:graphicData uri="http://schemas.openxmlformats.org/presentationml/2006/ole">
            <p:oleObj spid="_x0000_s19463" name="Формула" r:id="rId6" imgW="634449" imgH="215713" progId="Equation.3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5786446" y="1500174"/>
          <a:ext cx="2571768" cy="888241"/>
        </p:xfrm>
        <a:graphic>
          <a:graphicData uri="http://schemas.openxmlformats.org/presentationml/2006/ole">
            <p:oleObj spid="_x0000_s19462" name="Формула" r:id="rId7" imgW="787058" imgH="406224" progId="Equation.3">
              <p:embed/>
            </p:oleObj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5857884" y="3214686"/>
          <a:ext cx="2428892" cy="659178"/>
        </p:xfrm>
        <a:graphic>
          <a:graphicData uri="http://schemas.openxmlformats.org/presentationml/2006/ole">
            <p:oleObj spid="_x0000_s19461" name="Формула" r:id="rId8" imgW="838200" imgH="279400" progId="Equation.3">
              <p:embed/>
            </p:oleObj>
          </a:graphicData>
        </a:graphic>
      </p:graphicFrame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357158" y="142852"/>
            <a:ext cx="81439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45720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45720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45720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457200" y="1533525"/>
            <a:ext cx="4000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785786" y="285728"/>
            <a:ext cx="53292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28662" y="428604"/>
            <a:ext cx="73657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Выберите выражения , которые имеют смысл :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4282" y="1285860"/>
            <a:ext cx="6751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1).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5720" y="2643182"/>
            <a:ext cx="6751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2</a:t>
            </a:r>
            <a:r>
              <a:rPr lang="ru-RU" sz="3600" dirty="0" smtClean="0">
                <a:solidFill>
                  <a:srgbClr val="FFFF00"/>
                </a:solidFill>
              </a:rPr>
              <a:t>).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5720" y="3857628"/>
            <a:ext cx="6751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3</a:t>
            </a:r>
            <a:r>
              <a:rPr lang="ru-RU" sz="3600" dirty="0" smtClean="0">
                <a:solidFill>
                  <a:srgbClr val="FFFF00"/>
                </a:solidFill>
              </a:rPr>
              <a:t>).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4282" y="5286388"/>
            <a:ext cx="6751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4).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29190" y="1643050"/>
            <a:ext cx="6751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5).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00628" y="3286124"/>
            <a:ext cx="6751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6).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Лот №2:     </a:t>
            </a:r>
            <a:r>
              <a:rPr lang="ru-RU" b="1" dirty="0" smtClean="0">
                <a:solidFill>
                  <a:srgbClr val="FFFF00"/>
                </a:solidFill>
              </a:rPr>
              <a:t>Открытый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(стартовая цена 20 </a:t>
            </a:r>
            <a:r>
              <a:rPr lang="ru-RU" b="1" dirty="0" err="1" smtClean="0">
                <a:solidFill>
                  <a:srgbClr val="FFFF00"/>
                </a:solidFill>
              </a:rPr>
              <a:t>еланчиков</a:t>
            </a:r>
            <a:r>
              <a:rPr lang="ru-RU" b="1" dirty="0" smtClean="0">
                <a:solidFill>
                  <a:srgbClr val="FFFF00"/>
                </a:solidFill>
              </a:rPr>
              <a:t>)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Найти область определения логарифмической функции:</a:t>
            </a:r>
          </a:p>
          <a:p>
            <a:pPr algn="ctr">
              <a:buNone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2786058"/>
            <a:ext cx="442915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928794" y="30718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428596" y="2928934"/>
          <a:ext cx="3857652" cy="684692"/>
        </p:xfrm>
        <a:graphic>
          <a:graphicData uri="http://schemas.openxmlformats.org/presentationml/2006/ole">
            <p:oleObj spid="_x0000_s20484" name="Формула" r:id="rId3" imgW="977760" imgH="228600" progId="Equation.3">
              <p:embed/>
            </p:oleObj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14282" y="4071942"/>
            <a:ext cx="435771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285720" y="4143380"/>
          <a:ext cx="3429024" cy="791313"/>
        </p:xfrm>
        <a:graphic>
          <a:graphicData uri="http://schemas.openxmlformats.org/presentationml/2006/ole">
            <p:oleObj spid="_x0000_s20486" name="Формула" r:id="rId4" imgW="990360" imgH="228600" progId="Equation.3">
              <p:embed/>
            </p:oleObj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214282" y="5286388"/>
            <a:ext cx="4357718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357158" y="5429264"/>
          <a:ext cx="3214710" cy="990436"/>
        </p:xfrm>
        <a:graphic>
          <a:graphicData uri="http://schemas.openxmlformats.org/presentationml/2006/ole">
            <p:oleObj spid="_x0000_s20488" name="Формула" r:id="rId5" imgW="939600" imgH="393480" progId="Equation.3">
              <p:embed/>
            </p:oleObj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5286380" y="2857496"/>
            <a:ext cx="3714776" cy="9286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286380" y="4214818"/>
            <a:ext cx="3643338" cy="9286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357818" y="5429264"/>
            <a:ext cx="3643338" cy="107157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5643570" y="2928933"/>
          <a:ext cx="2857520" cy="706737"/>
        </p:xfrm>
        <a:graphic>
          <a:graphicData uri="http://schemas.openxmlformats.org/presentationml/2006/ole">
            <p:oleObj spid="_x0000_s20490" name="Формула" r:id="rId6" imgW="545760" imgH="215640" progId="Equation.3">
              <p:embed/>
            </p:oleObj>
          </a:graphicData>
        </a:graphic>
      </p:graphicFrame>
      <p:graphicFrame>
        <p:nvGraphicFramePr>
          <p:cNvPr id="20492" name="Object 12"/>
          <p:cNvGraphicFramePr>
            <a:graphicFrameLocks noChangeAspect="1"/>
          </p:cNvGraphicFramePr>
          <p:nvPr/>
        </p:nvGraphicFramePr>
        <p:xfrm>
          <a:off x="5475193" y="4310012"/>
          <a:ext cx="3383087" cy="762062"/>
        </p:xfrm>
        <a:graphic>
          <a:graphicData uri="http://schemas.openxmlformats.org/presentationml/2006/ole">
            <p:oleObj spid="_x0000_s20492" name="Формула" r:id="rId7" imgW="1104840" imgH="215640" progId="Equation.3">
              <p:embed/>
            </p:oleObj>
          </a:graphicData>
        </a:graphic>
      </p:graphicFrame>
      <p:graphicFrame>
        <p:nvGraphicFramePr>
          <p:cNvPr id="20493" name="Object 13"/>
          <p:cNvGraphicFramePr>
            <a:graphicFrameLocks noChangeAspect="1"/>
          </p:cNvGraphicFramePr>
          <p:nvPr/>
        </p:nvGraphicFramePr>
        <p:xfrm>
          <a:off x="5565026" y="5665084"/>
          <a:ext cx="3364692" cy="549998"/>
        </p:xfrm>
        <a:graphic>
          <a:graphicData uri="http://schemas.openxmlformats.org/presentationml/2006/ole">
            <p:oleObj spid="_x0000_s20493" name="Формула" r:id="rId8" imgW="13204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306</Words>
  <Application>Microsoft Office PowerPoint</Application>
  <PresentationFormat>Экран (4:3)</PresentationFormat>
  <Paragraphs>69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Microsoft Equation 3.0</vt:lpstr>
      <vt:lpstr>Слайд 1</vt:lpstr>
      <vt:lpstr>Слайд 2</vt:lpstr>
      <vt:lpstr>Цель урока:</vt:lpstr>
      <vt:lpstr>Правила игры:</vt:lpstr>
      <vt:lpstr>Слайд 5</vt:lpstr>
      <vt:lpstr>Лот №1: «Устный счет» (каждый может заработать дополнительно  до 20 еланчиков)</vt:lpstr>
      <vt:lpstr>Самопроверка:  </vt:lpstr>
      <vt:lpstr>Слайд 8</vt:lpstr>
      <vt:lpstr>Лот №2:     Открытый (стартовая цена 20 еланчиков)</vt:lpstr>
      <vt:lpstr>Лот №3:    Полузакрытый (стартовая цена 40 еланчиков) Сравнить:</vt:lpstr>
      <vt:lpstr>Лот №4: Закрытый (стартовая цена 60 еланчиков)</vt:lpstr>
      <vt:lpstr>Задание №1</vt:lpstr>
      <vt:lpstr>Задание №2</vt:lpstr>
      <vt:lpstr>Задание №3</vt:lpstr>
      <vt:lpstr>Лот №5:  Кот в мешке ( цена без торгов  80 еланчиков) </vt:lpstr>
      <vt:lpstr>Итог урока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33</cp:revision>
  <dcterms:created xsi:type="dcterms:W3CDTF">2011-01-23T18:06:36Z</dcterms:created>
  <dcterms:modified xsi:type="dcterms:W3CDTF">2011-01-24T17:50:55Z</dcterms:modified>
</cp:coreProperties>
</file>