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62" r:id="rId11"/>
    <p:sldId id="280" r:id="rId12"/>
    <p:sldId id="281" r:id="rId13"/>
    <p:sldId id="258" r:id="rId14"/>
    <p:sldId id="259" r:id="rId15"/>
    <p:sldId id="264" r:id="rId16"/>
    <p:sldId id="265" r:id="rId17"/>
    <p:sldId id="266" r:id="rId18"/>
    <p:sldId id="282" r:id="rId19"/>
    <p:sldId id="283" r:id="rId20"/>
    <p:sldId id="284" r:id="rId21"/>
    <p:sldId id="287" r:id="rId22"/>
    <p:sldId id="285" r:id="rId23"/>
    <p:sldId id="286" r:id="rId24"/>
    <p:sldId id="288" r:id="rId25"/>
    <p:sldId id="28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8" autoAdjust="0"/>
    <p:restoredTop sz="94660"/>
  </p:normalViewPr>
  <p:slideViewPr>
    <p:cSldViewPr>
      <p:cViewPr varScale="1">
        <p:scale>
          <a:sx n="103" d="100"/>
          <a:sy n="103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928802"/>
            <a:ext cx="87617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Повторение пройденного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1 полугодие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dirty="0"/>
              <a:t>                                      Помни о том</a:t>
            </a:r>
            <a:r>
              <a:rPr lang="ru-RU" dirty="0" smtClean="0"/>
              <a:t>, что</a:t>
            </a:r>
            <a:endParaRPr lang="ru-RU" dirty="0"/>
          </a:p>
          <a:p>
            <a:pPr algn="ctr">
              <a:buFontTx/>
              <a:buNone/>
            </a:pPr>
            <a:r>
              <a:rPr lang="ru-RU" dirty="0"/>
              <a:t>                                      без точного счета</a:t>
            </a:r>
          </a:p>
          <a:p>
            <a:pPr algn="ctr">
              <a:buFontTx/>
              <a:buNone/>
            </a:pPr>
            <a:r>
              <a:rPr lang="ru-RU" dirty="0"/>
              <a:t>                                      Не сдвинется с</a:t>
            </a:r>
          </a:p>
          <a:p>
            <a:pPr algn="ctr">
              <a:buFontTx/>
              <a:buNone/>
            </a:pPr>
            <a:r>
              <a:rPr lang="ru-RU" dirty="0"/>
              <a:t>                                      места любая </a:t>
            </a:r>
          </a:p>
          <a:p>
            <a:pPr algn="ctr">
              <a:buFontTx/>
              <a:buNone/>
            </a:pPr>
            <a:r>
              <a:rPr lang="ru-RU" dirty="0"/>
              <a:t>                                      работа.</a:t>
            </a:r>
          </a:p>
          <a:p>
            <a:pPr algn="ctr">
              <a:buFontTx/>
              <a:buNone/>
            </a:pPr>
            <a:r>
              <a:rPr lang="ru-RU" dirty="0"/>
              <a:t>                                      И в космос  не </a:t>
            </a:r>
          </a:p>
          <a:p>
            <a:pPr algn="ctr">
              <a:buFontTx/>
              <a:buNone/>
            </a:pPr>
            <a:r>
              <a:rPr lang="ru-RU" dirty="0"/>
              <a:t>                                      сможем взлететь.               </a:t>
            </a:r>
          </a:p>
        </p:txBody>
      </p:sp>
      <p:pic>
        <p:nvPicPr>
          <p:cNvPr id="7174" name="Picture 6" descr="MCj008325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4643438" cy="4370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1500174"/>
            <a:ext cx="75009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Кот </a:t>
            </a:r>
            <a:r>
              <a:rPr lang="ru-RU" sz="4800" dirty="0" err="1" smtClean="0"/>
              <a:t>Матроскин</a:t>
            </a:r>
            <a:r>
              <a:rPr lang="ru-RU" sz="4800" dirty="0" smtClean="0"/>
              <a:t> наловил 24 пескаря, а кот Леопольд в 4 раза меньше. Сколько всего пескарей наловили оба кота?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357166"/>
            <a:ext cx="67866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Решите задачу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357166"/>
            <a:ext cx="67866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Проверь</a:t>
            </a:r>
          </a:p>
          <a:p>
            <a:pPr algn="ctr"/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714488"/>
            <a:ext cx="75724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М – 24 п.</a:t>
            </a:r>
          </a:p>
          <a:p>
            <a:r>
              <a:rPr lang="ru-RU" sz="3600" dirty="0" smtClean="0"/>
              <a:t>Л - </a:t>
            </a:r>
            <a:r>
              <a:rPr lang="ru-RU" sz="3600" b="1" u="sng" dirty="0" smtClean="0"/>
              <a:t>?</a:t>
            </a:r>
            <a:r>
              <a:rPr lang="ru-RU" sz="3600" dirty="0" smtClean="0"/>
              <a:t> </a:t>
            </a:r>
            <a:r>
              <a:rPr lang="ru-RU" sz="3600" dirty="0" err="1" smtClean="0"/>
              <a:t>п</a:t>
            </a:r>
            <a:r>
              <a:rPr lang="ru-RU" sz="3600" dirty="0" smtClean="0"/>
              <a:t>, в 4 раза</a:t>
            </a:r>
            <a:r>
              <a:rPr lang="en-US" sz="3600" dirty="0" smtClean="0"/>
              <a:t> &lt;</a:t>
            </a:r>
            <a:endParaRPr lang="ru-RU" sz="3600" dirty="0" smtClean="0"/>
          </a:p>
          <a:p>
            <a:pPr marL="742950" indent="-742950">
              <a:buFont typeface="+mj-lt"/>
              <a:buAutoNum type="arabicParenR"/>
            </a:pPr>
            <a:r>
              <a:rPr lang="ru-RU" sz="3600" dirty="0" smtClean="0"/>
              <a:t>24 : 4 = 6 (</a:t>
            </a:r>
            <a:r>
              <a:rPr lang="ru-RU" sz="3600" dirty="0" err="1" smtClean="0"/>
              <a:t>п</a:t>
            </a:r>
            <a:r>
              <a:rPr lang="ru-RU" sz="3600" dirty="0" smtClean="0"/>
              <a:t>) – Леопольд</a:t>
            </a:r>
          </a:p>
          <a:p>
            <a:pPr marL="742950" indent="-742950">
              <a:buFont typeface="+mj-lt"/>
              <a:buAutoNum type="arabicParenR"/>
            </a:pPr>
            <a:r>
              <a:rPr lang="ru-RU" sz="3600" dirty="0" smtClean="0"/>
              <a:t>24 + 6 = 30 (</a:t>
            </a:r>
            <a:r>
              <a:rPr lang="ru-RU" sz="3600" dirty="0" err="1" smtClean="0"/>
              <a:t>п</a:t>
            </a:r>
            <a:r>
              <a:rPr lang="ru-RU" sz="3600" dirty="0" smtClean="0"/>
              <a:t>) – вместе</a:t>
            </a:r>
          </a:p>
          <a:p>
            <a:pPr marL="742950" indent="-742950"/>
            <a:r>
              <a:rPr lang="ru-RU" sz="3600" dirty="0" smtClean="0"/>
              <a:t>Ответ: 30 пескарей. </a:t>
            </a:r>
            <a:endParaRPr lang="ru-RU" sz="3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4071140" y="2357430"/>
            <a:ext cx="715174" cy="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>
            <a:off x="3000364" y="2000240"/>
            <a:ext cx="142876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авая фигурная скобка 10"/>
          <p:cNvSpPr/>
          <p:nvPr/>
        </p:nvSpPr>
        <p:spPr>
          <a:xfrm>
            <a:off x="4572000" y="1714488"/>
            <a:ext cx="428628" cy="1000132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072066" y="1857364"/>
            <a:ext cx="785818" cy="71438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? </a:t>
            </a:r>
            <a:r>
              <a:rPr lang="ru-RU" sz="2000" b="1" dirty="0" err="1" smtClean="0">
                <a:solidFill>
                  <a:schemeClr val="tx1"/>
                </a:solidFill>
              </a:rPr>
              <a:t>п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214290"/>
            <a:ext cx="628768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Найти значение 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выражений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3143248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4800" b="1" dirty="0" smtClean="0">
                <a:cs typeface="Arial" charset="0"/>
              </a:rPr>
              <a:t>35 : 5 ∙ 3 + 14 : 2 ∙ 5 – 8 ∙ 4 =  </a:t>
            </a:r>
            <a:endParaRPr lang="ru-RU" sz="4800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785926"/>
            <a:ext cx="78971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Физминутка</a:t>
            </a:r>
            <a:endParaRPr lang="ru-RU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323850" y="260350"/>
            <a:ext cx="1800225" cy="1706563"/>
          </a:xfrm>
          <a:prstGeom prst="ellipse">
            <a:avLst/>
          </a:pr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625 -0.02983 L 0.72848 -0.02983 " pathEditMode="relative" ptsTypes="AA">
                                      <p:cBhvr>
                                        <p:cTn id="11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2848 -0.02983 L 0.72848 0.6730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2848 0.67307 L -0.03541 0.67307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41 0.67306 L -0.03541 0.0226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89017E-7 L 0.73247 0.66058 " pathEditMode="relative" ptsTypes="AA">
                                      <p:cBhvr>
                                        <p:cTn id="23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0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2848 0.67306 L 0.72848 -0.00879 " pathEditMode="relative" ptsTypes="AA">
                                      <p:cBhvr>
                                        <p:cTn id="26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0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2848 -0.02983 L -0.03541 0.67306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3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0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41 0.67307 L -0.03541 0.01249 " pathEditMode="relative" ptsTypes="AA">
                                      <p:cBhvr>
                                        <p:cTn id="32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0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5.66474E-6 L 0.38577 0.31469 " pathEditMode="relative" ptsTypes="AA">
                                      <p:cBhvr>
                                        <p:cTn id="35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6" grpId="1" animBg="1"/>
      <p:bldP spid="16386" grpId="2" animBg="1"/>
      <p:bldP spid="16386" grpId="3" animBg="1"/>
      <p:bldP spid="16386" grpId="4" animBg="1"/>
      <p:bldP spid="16386" grpId="5" animBg="1"/>
      <p:bldP spid="16386" grpId="6" animBg="1"/>
      <p:bldP spid="16386" grpId="7" animBg="1"/>
      <p:bldP spid="16386" grpId="8" animBg="1"/>
      <p:bldP spid="16386" grpId="9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1908175" y="476250"/>
            <a:ext cx="6192838" cy="6096000"/>
          </a:xfrm>
          <a:prstGeom prst="ellipse">
            <a:avLst/>
          </a:prstGeom>
          <a:solidFill>
            <a:srgbClr val="B3A8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2916238" y="1412875"/>
            <a:ext cx="4032250" cy="4103688"/>
          </a:xfrm>
          <a:prstGeom prst="ellipse">
            <a:avLst/>
          </a:pr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3779838" y="2276475"/>
            <a:ext cx="2305050" cy="2447925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0" grpId="1" animBg="1"/>
      <p:bldP spid="17411" grpId="0" animBg="1"/>
      <p:bldP spid="17411" grpId="1" animBg="1"/>
      <p:bldP spid="17412" grpId="0" animBg="1"/>
      <p:bldP spid="1741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2339975" y="620713"/>
            <a:ext cx="5256213" cy="5040312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43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64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33526E-6 L 0.00399 -0.28301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23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6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843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0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1641 C 0.00052 0.00162 0.00208 0.00717 -0.00747 0.0185 C -0.01024 0.02867 -0.01528 0.03723 -0.01893 0.04671 C -0.02309 0.05827 -0.02361 0.07561 -0.02813 0.08648 C -0.03177 0.0955 -0.03559 0.10451 -0.03768 0.11445 C -0.04028 0.12532 -0.04219 0.13619 -0.04514 0.14706 C -0.04584 0.14937 -0.04896 0.14844 -0.05087 0.14937 C -0.05278 0.15099 -0.05434 0.15307 -0.05643 0.15422 C -0.05886 0.15538 -0.06181 0.15492 -0.06406 0.1563 C -0.06597 0.15792 -0.06632 0.16116 -0.06771 0.16324 C -0.08073 0.18289 -0.08802 0.20763 -0.09601 0.23099 C -0.10104 0.24532 -0.10347 0.26983 -0.11684 0.27538 C -0.12934 0.27445 -0.15608 0.27399 -0.17153 0.27052 C -0.18264 0.26844 -0.19219 0.26313 -0.20365 0.26151 C -0.25365 0.25526 -0.30434 0.25665 -0.35452 0.25457 C -0.36285 0.2518 -0.37101 0.24856 -0.37917 0.24509 C -0.38108 0.2444 -0.38281 0.2437 -0.38472 0.24278 C -0.38663 0.24162 -0.39045 0.24047 -0.39045 0.2407 C -0.39427 0.23723 -0.39792 0.23399 -0.40174 0.23099 C -0.40365 0.2296 -0.40747 0.22636 -0.40747 0.22659 C -0.41632 0.20948 -0.40521 0.22891 -0.41684 0.2148 C -0.4184 0.21272 -0.4191 0.20995 -0.42066 0.20787 C -0.43073 0.19538 -0.42188 0.21203 -0.43195 0.19561 C -0.43802 0.18636 -0.43993 0.17781 -0.44514 0.1681 C -0.44844 0.15191 -0.45209 0.1348 -0.45643 0.11908 C -0.46702 0.02821 -0.46788 0.03284 -0.45834 -0.12138 C -0.45799 -0.12647 -0.44705 -0.12578 -0.44705 -0.12555 C -0.43837 -0.13664 -0.43299 -0.15121 -0.42066 -0.15653 C -0.41424 -0.16832 -0.4125 -0.17179 -0.40938 -0.18427 C -0.40868 -0.19005 -0.40434 -0.22844 -0.40365 -0.23098 C -0.40295 -0.23375 -0.39983 -0.23422 -0.39792 -0.2356 C -0.39219 -0.24693 -0.38802 -0.25919 -0.38281 -0.27075 C -0.37847 -0.28046 -0.37153 -0.28901 -0.36771 -0.29872 C -0.36372 -0.3089 -0.35347 -0.32809 -0.34323 -0.32901 C -0.32691 -0.33063 -0.31059 -0.33063 -0.29427 -0.33133 C -0.28611 -0.33479 -0.27778 -0.33711 -0.26962 -0.34081 C -0.24271 -0.3637 -0.19931 -0.35976 -0.16962 -0.36161 C -0.15764 -0.36485 -0.14584 -0.3667 -0.13386 -0.36878 C -0.12622 -0.37017 -0.11111 -0.37341 -0.11111 -0.37318 C -0.10521 -0.37572 -0.10052 -0.3815 -0.09427 -0.38265 C -0.08785 -0.38404 -0.06146 -0.38682 -0.05643 -0.38751 C 0.03455 -0.38635 0.10278 -0.39028 0.18507 -0.37572 C 0.19496 -0.37133 0.18906 -0.37479 0.20208 -0.36416 C 0.20364 -0.36277 0.2059 -0.36277 0.20764 -0.36161 C 0.21163 -0.35907 0.2151 -0.3556 0.21892 -0.35237 C 0.22083 -0.35098 0.22465 -0.34774 0.22465 -0.34751 C 0.22587 -0.34543 0.22656 -0.34219 0.22847 -0.34081 C 0.23455 -0.33595 0.24444 -0.33364 0.25104 -0.32901 C 0.25503 -0.32647 0.25798 -0.32138 0.26232 -0.31976 C 0.28055 -0.31237 0.26753 -0.31768 0.27934 -0.3126 C 0.28125 -0.3119 0.28507 -0.31052 0.28507 -0.31028 C 0.29149 -0.30497 0.29427 -0.2978 0.30017 -0.29179 C 0.30903 -0.28231 0.30243 -0.29156 0.31337 -0.28231 C 0.31666 -0.27976 0.31944 -0.27583 0.32274 -0.27306 C 0.34236 -0.25687 0.32014 -0.27838 0.33594 -0.26381 C 0.34444 -0.25595 0.35451 -0.24924 0.36232 -0.24046 C 0.38351 -0.21711 0.3684 -0.23028 0.38125 -0.21919 C 0.40156 -0.14404 0.38489 -0.20855 0.38125 0.00463 C 0.3809 0.02035 0.37656 0.0363 0.37378 0.05156 C 0.36979 0.07307 0.3691 0.09526 0.36423 0.11677 C 0.35868 0.14058 0.34583 0.16509 0.33594 0.18659 C 0.32934 0.20116 0.32656 0.21758 0.31892 0.23099 C 0.31649 0.24093 0.31285 0.24648 0.30573 0.25203 C 0.30399 0.25919 0.29323 0.27723 0.28889 0.28255 C 0.28732 0.2844 0.28489 0.28509 0.28316 0.28717 C 0.26753 0.30382 0.27795 0.2985 0.26614 0.30336 C 0.25781 0.31399 0.25069 0.31469 0.23976 0.31769 C 0.22951 0.32602 0.22656 0.32787 0.21528 0.33156 C 0.20312 0.34104 0.19201 0.34359 0.17743 0.34521 C 0.14826 0.35815 0.11232 0.34636 0.08125 0.34313 C 0.0691 0.34035 0.05712 0.33827 0.04514 0.33388 C 0.03767 0.3274 0.02795 0.32347 0.01892 0.31954 C 0.01701 0.31746 0.01545 0.31469 0.01302 0.31284 C 0.00972 0.30937 0.00208 0.30336 0.00208 0.30359 C -0.00625 0.28833 -0.01597 0.27445 -0.02431 0.25919 C -0.02639 0.25573 -0.03247 0.23376 -0.03386 0.22891 C -0.03316 0.20879 -0.03299 0.18821 -0.03212 0.1681 C -0.0316 0.16255 -0.03056 0.157 -0.03004 0.15168 C -0.02882 0.1355 -0.03056 0.11839 -0.02639 0.10266 C -0.0217 0.08509 -0.01823 0.06706 -0.0132 0.04902 C -0.01163 0.04301 -0.01007 0.03052 -0.00747 0.02567 C 0.00191 0.00833 1.94444E-6 0.01735 1.94444E-6 -4.10405E-6 " pathEditMode="relative" rAng="0" ptsTypes="fffffffffffffffffffffffffffffffffffffffffffffffffffffffffffffffffffffffffffffffffA">
                                      <p:cBhvr>
                                        <p:cTn id="29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4" grpId="1" animBg="1"/>
      <p:bldP spid="18434" grpId="2" animBg="1"/>
      <p:bldP spid="18434" grpId="3" animBg="1"/>
      <p:bldP spid="18434" grpId="4" animBg="1"/>
      <p:bldP spid="18434" grpId="5" animBg="1"/>
      <p:bldP spid="18434" grpId="6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821537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Работа с геометрическими задачами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143116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Площадь прямоугольника 20 кв. см. Найдите ширину, если его длина 5 см.</a:t>
            </a:r>
            <a:endParaRPr lang="ru-RU" sz="4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357166"/>
            <a:ext cx="67866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Проверь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2910" y="1500174"/>
            <a:ext cx="79296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 – 5 </a:t>
            </a:r>
            <a:r>
              <a:rPr lang="ru-RU" sz="3600" b="1" dirty="0" smtClean="0"/>
              <a:t>см</a:t>
            </a:r>
          </a:p>
          <a:p>
            <a:r>
              <a:rPr lang="en-US" sz="3600" b="1" dirty="0" smtClean="0"/>
              <a:t>b - </a:t>
            </a:r>
            <a:r>
              <a:rPr lang="ru-RU" sz="3600" b="1" dirty="0" smtClean="0"/>
              <a:t>? см</a:t>
            </a:r>
          </a:p>
          <a:p>
            <a:r>
              <a:rPr lang="en-US" sz="3600" b="1" dirty="0" smtClean="0"/>
              <a:t>S – 20 </a:t>
            </a:r>
            <a:r>
              <a:rPr lang="ru-RU" sz="3600" b="1" dirty="0" smtClean="0"/>
              <a:t>кв.см</a:t>
            </a:r>
          </a:p>
          <a:p>
            <a:r>
              <a:rPr lang="en-US" sz="3600" b="1" dirty="0" smtClean="0"/>
              <a:t>S = a * b</a:t>
            </a:r>
          </a:p>
          <a:p>
            <a:r>
              <a:rPr lang="en-US" sz="3600" b="1" dirty="0" smtClean="0"/>
              <a:t>b = S : a</a:t>
            </a:r>
          </a:p>
          <a:p>
            <a:r>
              <a:rPr lang="en-US" sz="3600" b="1" dirty="0" smtClean="0"/>
              <a:t>b = 20 : 5 = 4 </a:t>
            </a:r>
            <a:r>
              <a:rPr lang="ru-RU" sz="3600" b="1" dirty="0" smtClean="0"/>
              <a:t>см</a:t>
            </a:r>
          </a:p>
          <a:p>
            <a:r>
              <a:rPr lang="ru-RU" sz="3600" b="1" dirty="0" smtClean="0"/>
              <a:t>Ответ: ширина 4 см</a:t>
            </a:r>
            <a:endParaRPr lang="en-US" sz="36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7200" dirty="0"/>
              <a:t>Цели урока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dirty="0" smtClean="0"/>
              <a:t>1. </a:t>
            </a:r>
            <a:r>
              <a:rPr lang="ru-RU" dirty="0"/>
              <a:t>Совершенствовать умение решать простые и составные задачи</a:t>
            </a:r>
            <a:r>
              <a:rPr lang="ru-RU" dirty="0" smtClean="0"/>
              <a:t>.</a:t>
            </a:r>
          </a:p>
          <a:p>
            <a:pPr>
              <a:buFontTx/>
              <a:buNone/>
            </a:pPr>
            <a:endParaRPr lang="ru-RU" dirty="0"/>
          </a:p>
          <a:p>
            <a:pPr>
              <a:buFontTx/>
              <a:buNone/>
            </a:pPr>
            <a:r>
              <a:rPr lang="ru-RU" dirty="0" smtClean="0"/>
              <a:t>2. </a:t>
            </a:r>
            <a:r>
              <a:rPr lang="ru-RU" dirty="0"/>
              <a:t>Развивать вычислительные навыки, умение преобразовывать линейные единицы</a:t>
            </a:r>
            <a:r>
              <a:rPr lang="ru-RU" dirty="0" smtClean="0"/>
              <a:t>.</a:t>
            </a:r>
          </a:p>
          <a:p>
            <a:pPr>
              <a:buFontTx/>
              <a:buNone/>
            </a:pPr>
            <a:endParaRPr lang="ru-RU" dirty="0"/>
          </a:p>
          <a:p>
            <a:pPr>
              <a:buFontTx/>
              <a:buNone/>
            </a:pPr>
            <a:r>
              <a:rPr lang="ru-RU" dirty="0" smtClean="0"/>
              <a:t>3. </a:t>
            </a:r>
            <a:r>
              <a:rPr lang="ru-RU" dirty="0"/>
              <a:t>Развивать умение размышлять, анализировать.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357166"/>
            <a:ext cx="67866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Решение уравнений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3000372"/>
            <a:ext cx="67866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Стр. 94 №36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самостоятельно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357166"/>
            <a:ext cx="67866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Ответы: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1285860"/>
            <a:ext cx="63579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sz="4800" b="1" dirty="0" smtClean="0"/>
              <a:t> Х = 22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4800" b="1" dirty="0" smtClean="0"/>
              <a:t> Х = 1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4800" b="1" dirty="0" smtClean="0"/>
              <a:t> Х = 68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4800" b="1" dirty="0" smtClean="0"/>
              <a:t> Х = 19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4800" b="1" dirty="0" smtClean="0"/>
              <a:t> Х = 62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4800" b="1" dirty="0" smtClean="0"/>
              <a:t> Х = 24</a:t>
            </a:r>
            <a:endParaRPr lang="ru-RU" sz="48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357166"/>
            <a:ext cx="67866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Решите столбиком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928802"/>
            <a:ext cx="67866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Стр. 94 №35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самостоятельно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357166"/>
            <a:ext cx="67866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Ответы: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1500174"/>
            <a:ext cx="70723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6000" b="1" dirty="0" smtClean="0"/>
              <a:t> 48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6000" b="1" dirty="0" smtClean="0"/>
              <a:t> 67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6000" b="1" dirty="0" smtClean="0"/>
              <a:t> 47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6000" b="1" dirty="0" smtClean="0"/>
              <a:t> 53</a:t>
            </a:r>
            <a:endParaRPr lang="ru-RU" sz="60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35824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Назови доли круга в порядке их увеличения, запиши буквы и прочитай слово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428596" y="2714620"/>
            <a:ext cx="1500198" cy="1428760"/>
            <a:chOff x="1725" y="1335"/>
            <a:chExt cx="4935" cy="4740"/>
          </a:xfrm>
        </p:grpSpPr>
        <p:sp>
          <p:nvSpPr>
            <p:cNvPr id="8198" name="Oval 6"/>
            <p:cNvSpPr>
              <a:spLocks noChangeArrowheads="1"/>
            </p:cNvSpPr>
            <p:nvPr/>
          </p:nvSpPr>
          <p:spPr bwMode="auto">
            <a:xfrm>
              <a:off x="1725" y="1335"/>
              <a:ext cx="4935" cy="47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199" name="AutoShape 7"/>
            <p:cNvCxnSpPr>
              <a:cxnSpLocks noChangeShapeType="1"/>
            </p:cNvCxnSpPr>
            <p:nvPr/>
          </p:nvCxnSpPr>
          <p:spPr bwMode="auto">
            <a:xfrm>
              <a:off x="4200" y="1335"/>
              <a:ext cx="0" cy="47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200" name="AutoShape 8"/>
            <p:cNvCxnSpPr>
              <a:cxnSpLocks noChangeShapeType="1"/>
            </p:cNvCxnSpPr>
            <p:nvPr/>
          </p:nvCxnSpPr>
          <p:spPr bwMode="auto">
            <a:xfrm>
              <a:off x="1725" y="3705"/>
              <a:ext cx="4935" cy="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4357686" y="2428868"/>
            <a:ext cx="1643074" cy="1571636"/>
            <a:chOff x="1725" y="1335"/>
            <a:chExt cx="4935" cy="4740"/>
          </a:xfrm>
        </p:grpSpPr>
        <p:sp>
          <p:nvSpPr>
            <p:cNvPr id="8202" name="Oval 10"/>
            <p:cNvSpPr>
              <a:spLocks noChangeArrowheads="1"/>
            </p:cNvSpPr>
            <p:nvPr/>
          </p:nvSpPr>
          <p:spPr bwMode="auto">
            <a:xfrm>
              <a:off x="1725" y="1335"/>
              <a:ext cx="4935" cy="47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8203" name="AutoShape 11"/>
            <p:cNvCxnSpPr>
              <a:cxnSpLocks noChangeShapeType="1"/>
            </p:cNvCxnSpPr>
            <p:nvPr/>
          </p:nvCxnSpPr>
          <p:spPr bwMode="auto">
            <a:xfrm>
              <a:off x="4200" y="1335"/>
              <a:ext cx="0" cy="47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204" name="AutoShape 12"/>
            <p:cNvCxnSpPr>
              <a:cxnSpLocks noChangeShapeType="1"/>
            </p:cNvCxnSpPr>
            <p:nvPr/>
          </p:nvCxnSpPr>
          <p:spPr bwMode="auto">
            <a:xfrm>
              <a:off x="2190" y="2340"/>
              <a:ext cx="4050" cy="26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205" name="AutoShape 13"/>
            <p:cNvCxnSpPr>
              <a:cxnSpLocks noChangeShapeType="1"/>
            </p:cNvCxnSpPr>
            <p:nvPr/>
          </p:nvCxnSpPr>
          <p:spPr bwMode="auto">
            <a:xfrm flipH="1">
              <a:off x="2190" y="2340"/>
              <a:ext cx="4050" cy="26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8206" name="Group 14"/>
          <p:cNvGrpSpPr>
            <a:grpSpLocks/>
          </p:cNvGrpSpPr>
          <p:nvPr/>
        </p:nvGrpSpPr>
        <p:grpSpPr bwMode="auto">
          <a:xfrm>
            <a:off x="6715140" y="2571744"/>
            <a:ext cx="1714512" cy="1571636"/>
            <a:chOff x="1200" y="2115"/>
            <a:chExt cx="4935" cy="4740"/>
          </a:xfrm>
        </p:grpSpPr>
        <p:sp>
          <p:nvSpPr>
            <p:cNvPr id="8207" name="Oval 15"/>
            <p:cNvSpPr>
              <a:spLocks noChangeArrowheads="1"/>
            </p:cNvSpPr>
            <p:nvPr/>
          </p:nvSpPr>
          <p:spPr bwMode="auto">
            <a:xfrm>
              <a:off x="1200" y="2115"/>
              <a:ext cx="4935" cy="47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8208" name="AutoShape 16"/>
            <p:cNvCxnSpPr>
              <a:cxnSpLocks noChangeShapeType="1"/>
            </p:cNvCxnSpPr>
            <p:nvPr/>
          </p:nvCxnSpPr>
          <p:spPr bwMode="auto">
            <a:xfrm>
              <a:off x="3675" y="2115"/>
              <a:ext cx="0" cy="47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209" name="AutoShape 17"/>
            <p:cNvCxnSpPr>
              <a:cxnSpLocks noChangeShapeType="1"/>
            </p:cNvCxnSpPr>
            <p:nvPr/>
          </p:nvCxnSpPr>
          <p:spPr bwMode="auto">
            <a:xfrm>
              <a:off x="1665" y="3120"/>
              <a:ext cx="4050" cy="26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210" name="AutoShape 18"/>
            <p:cNvCxnSpPr>
              <a:cxnSpLocks noChangeShapeType="1"/>
            </p:cNvCxnSpPr>
            <p:nvPr/>
          </p:nvCxnSpPr>
          <p:spPr bwMode="auto">
            <a:xfrm flipH="1">
              <a:off x="1665" y="3120"/>
              <a:ext cx="4050" cy="26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211" name="AutoShape 19"/>
            <p:cNvCxnSpPr>
              <a:cxnSpLocks noChangeShapeType="1"/>
            </p:cNvCxnSpPr>
            <p:nvPr/>
          </p:nvCxnSpPr>
          <p:spPr bwMode="auto">
            <a:xfrm>
              <a:off x="1200" y="4425"/>
              <a:ext cx="4935" cy="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212" name="AutoShape 20"/>
            <p:cNvCxnSpPr>
              <a:cxnSpLocks noChangeShapeType="1"/>
            </p:cNvCxnSpPr>
            <p:nvPr/>
          </p:nvCxnSpPr>
          <p:spPr bwMode="auto">
            <a:xfrm flipH="1">
              <a:off x="2520" y="2385"/>
              <a:ext cx="2265" cy="42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213" name="AutoShape 21"/>
            <p:cNvCxnSpPr>
              <a:cxnSpLocks noChangeShapeType="1"/>
            </p:cNvCxnSpPr>
            <p:nvPr/>
          </p:nvCxnSpPr>
          <p:spPr bwMode="auto">
            <a:xfrm>
              <a:off x="2520" y="2385"/>
              <a:ext cx="2370" cy="42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8214" name="Group 22"/>
          <p:cNvGrpSpPr>
            <a:grpSpLocks/>
          </p:cNvGrpSpPr>
          <p:nvPr/>
        </p:nvGrpSpPr>
        <p:grpSpPr bwMode="auto">
          <a:xfrm>
            <a:off x="428596" y="4857760"/>
            <a:ext cx="1714512" cy="1571636"/>
            <a:chOff x="1920" y="1020"/>
            <a:chExt cx="4935" cy="4740"/>
          </a:xfrm>
        </p:grpSpPr>
        <p:sp>
          <p:nvSpPr>
            <p:cNvPr id="8215" name="Oval 23"/>
            <p:cNvSpPr>
              <a:spLocks noChangeArrowheads="1"/>
            </p:cNvSpPr>
            <p:nvPr/>
          </p:nvSpPr>
          <p:spPr bwMode="auto">
            <a:xfrm>
              <a:off x="1920" y="1020"/>
              <a:ext cx="4935" cy="47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8216" name="AutoShape 24"/>
            <p:cNvCxnSpPr>
              <a:cxnSpLocks noChangeShapeType="1"/>
            </p:cNvCxnSpPr>
            <p:nvPr/>
          </p:nvCxnSpPr>
          <p:spPr bwMode="auto">
            <a:xfrm>
              <a:off x="4395" y="1020"/>
              <a:ext cx="0" cy="47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217" name="AutoShape 25"/>
            <p:cNvCxnSpPr>
              <a:cxnSpLocks noChangeShapeType="1"/>
            </p:cNvCxnSpPr>
            <p:nvPr/>
          </p:nvCxnSpPr>
          <p:spPr bwMode="auto">
            <a:xfrm>
              <a:off x="2610" y="1785"/>
              <a:ext cx="3645" cy="32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218" name="AutoShape 26"/>
            <p:cNvCxnSpPr>
              <a:cxnSpLocks noChangeShapeType="1"/>
            </p:cNvCxnSpPr>
            <p:nvPr/>
          </p:nvCxnSpPr>
          <p:spPr bwMode="auto">
            <a:xfrm flipH="1">
              <a:off x="2610" y="1665"/>
              <a:ext cx="3510" cy="34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219" name="AutoShape 27"/>
            <p:cNvCxnSpPr>
              <a:cxnSpLocks noChangeShapeType="1"/>
            </p:cNvCxnSpPr>
            <p:nvPr/>
          </p:nvCxnSpPr>
          <p:spPr bwMode="auto">
            <a:xfrm>
              <a:off x="1920" y="3330"/>
              <a:ext cx="4935" cy="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8220" name="Group 28"/>
          <p:cNvGrpSpPr>
            <a:grpSpLocks/>
          </p:cNvGrpSpPr>
          <p:nvPr/>
        </p:nvGrpSpPr>
        <p:grpSpPr bwMode="auto">
          <a:xfrm>
            <a:off x="6429388" y="4643446"/>
            <a:ext cx="2000264" cy="1785950"/>
            <a:chOff x="1920" y="1020"/>
            <a:chExt cx="4935" cy="4740"/>
          </a:xfrm>
        </p:grpSpPr>
        <p:sp>
          <p:nvSpPr>
            <p:cNvPr id="8221" name="Oval 29"/>
            <p:cNvSpPr>
              <a:spLocks noChangeArrowheads="1"/>
            </p:cNvSpPr>
            <p:nvPr/>
          </p:nvSpPr>
          <p:spPr bwMode="auto">
            <a:xfrm>
              <a:off x="1920" y="1020"/>
              <a:ext cx="4935" cy="47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8222" name="AutoShape 30"/>
            <p:cNvCxnSpPr>
              <a:cxnSpLocks noChangeShapeType="1"/>
            </p:cNvCxnSpPr>
            <p:nvPr/>
          </p:nvCxnSpPr>
          <p:spPr bwMode="auto">
            <a:xfrm>
              <a:off x="4395" y="1020"/>
              <a:ext cx="0" cy="47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223" name="AutoShape 31"/>
            <p:cNvCxnSpPr>
              <a:cxnSpLocks noChangeShapeType="1"/>
            </p:cNvCxnSpPr>
            <p:nvPr/>
          </p:nvCxnSpPr>
          <p:spPr bwMode="auto">
            <a:xfrm>
              <a:off x="2610" y="1785"/>
              <a:ext cx="3645" cy="31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224" name="AutoShape 32"/>
            <p:cNvCxnSpPr>
              <a:cxnSpLocks noChangeShapeType="1"/>
            </p:cNvCxnSpPr>
            <p:nvPr/>
          </p:nvCxnSpPr>
          <p:spPr bwMode="auto">
            <a:xfrm flipH="1">
              <a:off x="2610" y="1665"/>
              <a:ext cx="3510" cy="34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225" name="AutoShape 33"/>
            <p:cNvCxnSpPr>
              <a:cxnSpLocks noChangeShapeType="1"/>
            </p:cNvCxnSpPr>
            <p:nvPr/>
          </p:nvCxnSpPr>
          <p:spPr bwMode="auto">
            <a:xfrm>
              <a:off x="1920" y="3330"/>
              <a:ext cx="4935" cy="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226" name="AutoShape 34"/>
            <p:cNvCxnSpPr>
              <a:cxnSpLocks noChangeShapeType="1"/>
            </p:cNvCxnSpPr>
            <p:nvPr/>
          </p:nvCxnSpPr>
          <p:spPr bwMode="auto">
            <a:xfrm>
              <a:off x="3405" y="1200"/>
              <a:ext cx="2055" cy="43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227" name="AutoShape 35"/>
            <p:cNvCxnSpPr>
              <a:cxnSpLocks noChangeShapeType="1"/>
            </p:cNvCxnSpPr>
            <p:nvPr/>
          </p:nvCxnSpPr>
          <p:spPr bwMode="auto">
            <a:xfrm flipH="1">
              <a:off x="3405" y="1200"/>
              <a:ext cx="1965" cy="43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228" name="AutoShape 36"/>
            <p:cNvCxnSpPr>
              <a:cxnSpLocks noChangeShapeType="1"/>
            </p:cNvCxnSpPr>
            <p:nvPr/>
          </p:nvCxnSpPr>
          <p:spPr bwMode="auto">
            <a:xfrm flipV="1">
              <a:off x="2085" y="2460"/>
              <a:ext cx="4575" cy="18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229" name="AutoShape 37"/>
            <p:cNvCxnSpPr>
              <a:cxnSpLocks noChangeShapeType="1"/>
            </p:cNvCxnSpPr>
            <p:nvPr/>
          </p:nvCxnSpPr>
          <p:spPr bwMode="auto">
            <a:xfrm>
              <a:off x="2085" y="2460"/>
              <a:ext cx="4575" cy="17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8230" name="Group 38"/>
          <p:cNvGrpSpPr>
            <a:grpSpLocks/>
          </p:cNvGrpSpPr>
          <p:nvPr/>
        </p:nvGrpSpPr>
        <p:grpSpPr bwMode="auto">
          <a:xfrm>
            <a:off x="4000496" y="4929198"/>
            <a:ext cx="1714512" cy="1643074"/>
            <a:chOff x="1920" y="1020"/>
            <a:chExt cx="4935" cy="4740"/>
          </a:xfrm>
        </p:grpSpPr>
        <p:sp>
          <p:nvSpPr>
            <p:cNvPr id="8231" name="Oval 39"/>
            <p:cNvSpPr>
              <a:spLocks noChangeArrowheads="1"/>
            </p:cNvSpPr>
            <p:nvPr/>
          </p:nvSpPr>
          <p:spPr bwMode="auto">
            <a:xfrm>
              <a:off x="1920" y="1020"/>
              <a:ext cx="4935" cy="47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8232" name="AutoShape 40"/>
            <p:cNvCxnSpPr>
              <a:cxnSpLocks noChangeShapeType="1"/>
            </p:cNvCxnSpPr>
            <p:nvPr/>
          </p:nvCxnSpPr>
          <p:spPr bwMode="auto">
            <a:xfrm>
              <a:off x="4395" y="1020"/>
              <a:ext cx="0" cy="47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8233" name="Group 41"/>
          <p:cNvGrpSpPr>
            <a:grpSpLocks/>
          </p:cNvGrpSpPr>
          <p:nvPr/>
        </p:nvGrpSpPr>
        <p:grpSpPr bwMode="auto">
          <a:xfrm>
            <a:off x="2357422" y="3357562"/>
            <a:ext cx="1785950" cy="1714512"/>
            <a:chOff x="1920" y="1020"/>
            <a:chExt cx="4935" cy="4740"/>
          </a:xfrm>
        </p:grpSpPr>
        <p:sp>
          <p:nvSpPr>
            <p:cNvPr id="8234" name="Oval 42"/>
            <p:cNvSpPr>
              <a:spLocks noChangeArrowheads="1"/>
            </p:cNvSpPr>
            <p:nvPr/>
          </p:nvSpPr>
          <p:spPr bwMode="auto">
            <a:xfrm>
              <a:off x="1920" y="1020"/>
              <a:ext cx="4935" cy="47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8235" name="AutoShape 43"/>
            <p:cNvCxnSpPr>
              <a:cxnSpLocks noChangeShapeType="1"/>
            </p:cNvCxnSpPr>
            <p:nvPr/>
          </p:nvCxnSpPr>
          <p:spPr bwMode="auto">
            <a:xfrm>
              <a:off x="4335" y="1020"/>
              <a:ext cx="0" cy="25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236" name="AutoShape 44"/>
            <p:cNvCxnSpPr>
              <a:cxnSpLocks noChangeShapeType="1"/>
            </p:cNvCxnSpPr>
            <p:nvPr/>
          </p:nvCxnSpPr>
          <p:spPr bwMode="auto">
            <a:xfrm flipH="1">
              <a:off x="2385" y="3570"/>
              <a:ext cx="1950" cy="11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237" name="AutoShape 45"/>
            <p:cNvCxnSpPr>
              <a:cxnSpLocks noChangeShapeType="1"/>
            </p:cNvCxnSpPr>
            <p:nvPr/>
          </p:nvCxnSpPr>
          <p:spPr bwMode="auto">
            <a:xfrm>
              <a:off x="4335" y="3570"/>
              <a:ext cx="2130" cy="11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47" name="TextBox 46"/>
          <p:cNvSpPr txBox="1"/>
          <p:nvPr/>
        </p:nvSpPr>
        <p:spPr>
          <a:xfrm>
            <a:off x="1714480" y="228599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/>
              <a:t>д</a:t>
            </a:r>
            <a:endParaRPr lang="ru-RU" sz="36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072066" y="435769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ц</a:t>
            </a:r>
            <a:endParaRPr lang="ru-RU" sz="36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2928926" y="278605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/>
              <a:t>ы</a:t>
            </a:r>
            <a:endParaRPr lang="ru-RU" sz="36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6500826" y="221455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о</a:t>
            </a:r>
            <a:endParaRPr lang="ru-RU" sz="36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1428728" y="435769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л</a:t>
            </a:r>
            <a:endParaRPr lang="ru-RU" sz="36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071934" y="228599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о</a:t>
            </a:r>
            <a:endParaRPr lang="ru-RU" sz="36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7929586" y="421481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м</a:t>
            </a:r>
            <a:endParaRPr lang="ru-RU" sz="36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785926"/>
            <a:ext cx="70334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Молодцы!!!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357166"/>
            <a:ext cx="678661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М.В. Ломоносов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D:\мама картинки\iCA13D3F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00240"/>
            <a:ext cx="2928958" cy="3986637"/>
          </a:xfrm>
          <a:prstGeom prst="rect">
            <a:avLst/>
          </a:prstGeom>
          <a:noFill/>
        </p:spPr>
      </p:pic>
      <p:pic>
        <p:nvPicPr>
          <p:cNvPr id="1027" name="Picture 3" descr="D:\мама картинки\iCAZXNGU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928802"/>
            <a:ext cx="3074750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357166"/>
            <a:ext cx="67866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«Арифметика» 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Магницкого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 descr="D:\мама картинки\iCAPL7DV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71678"/>
            <a:ext cx="2571768" cy="3964808"/>
          </a:xfrm>
          <a:prstGeom prst="rect">
            <a:avLst/>
          </a:prstGeom>
          <a:noFill/>
        </p:spPr>
      </p:pic>
      <p:pic>
        <p:nvPicPr>
          <p:cNvPr id="2051" name="Picture 3" descr="D:\мама картинки\iCAM5HY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2143116"/>
            <a:ext cx="2157425" cy="3885209"/>
          </a:xfrm>
          <a:prstGeom prst="rect">
            <a:avLst/>
          </a:prstGeom>
          <a:noFill/>
        </p:spPr>
      </p:pic>
      <p:pic>
        <p:nvPicPr>
          <p:cNvPr id="2052" name="Picture 4" descr="D:\мама картинки\iCAW86ZE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3" y="2643182"/>
            <a:ext cx="3401003" cy="26083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357166"/>
            <a:ext cx="678661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Ю.А. Гагарин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4" name="Picture 2" descr="D:\мама картинки\iCAW4MF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928802"/>
            <a:ext cx="2643206" cy="3925553"/>
          </a:xfrm>
          <a:prstGeom prst="rect">
            <a:avLst/>
          </a:prstGeom>
          <a:noFill/>
        </p:spPr>
      </p:pic>
      <p:pic>
        <p:nvPicPr>
          <p:cNvPr id="3075" name="Picture 3" descr="D:\мама картинки\i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785926"/>
            <a:ext cx="2268276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357166"/>
            <a:ext cx="678661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Алексей Леонов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8" name="Picture 2" descr="D:\мама картинки\iCAZ6NP3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3000396" cy="4018879"/>
          </a:xfrm>
          <a:prstGeom prst="rect">
            <a:avLst/>
          </a:prstGeom>
          <a:noFill/>
        </p:spPr>
      </p:pic>
      <p:pic>
        <p:nvPicPr>
          <p:cNvPr id="4099" name="Picture 3" descr="D:\мама картинки\iCAXNCY8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571612"/>
            <a:ext cx="2857520" cy="41589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357166"/>
            <a:ext cx="678661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А.Н. Туполев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2" name="Picture 2" descr="D:\мама картинки\iCAYVB5O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7"/>
            <a:ext cx="3143272" cy="3864679"/>
          </a:xfrm>
          <a:prstGeom prst="rect">
            <a:avLst/>
          </a:prstGeom>
          <a:noFill/>
        </p:spPr>
      </p:pic>
      <p:pic>
        <p:nvPicPr>
          <p:cNvPr id="5123" name="Picture 3" descr="D:\мама картинки\iCAWFKYX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000240"/>
            <a:ext cx="4429156" cy="3454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357166"/>
            <a:ext cx="678661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Самолеты Ту-…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146" name="Picture 2" descr="D:\мама картинки\iCALB93Z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1678280"/>
            <a:ext cx="2418500" cy="1822158"/>
          </a:xfrm>
          <a:prstGeom prst="rect">
            <a:avLst/>
          </a:prstGeom>
          <a:noFill/>
        </p:spPr>
      </p:pic>
      <p:pic>
        <p:nvPicPr>
          <p:cNvPr id="6147" name="Picture 3" descr="D:\мама картинки\iCA0GK9L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428736"/>
            <a:ext cx="2184754" cy="1500198"/>
          </a:xfrm>
          <a:prstGeom prst="rect">
            <a:avLst/>
          </a:prstGeom>
          <a:noFill/>
        </p:spPr>
      </p:pic>
      <p:pic>
        <p:nvPicPr>
          <p:cNvPr id="6150" name="Picture 6" descr="D:\мама картинки\iCAVSGKJQ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1714488"/>
            <a:ext cx="2813423" cy="1571636"/>
          </a:xfrm>
          <a:prstGeom prst="rect">
            <a:avLst/>
          </a:prstGeom>
          <a:noFill/>
        </p:spPr>
      </p:pic>
      <p:pic>
        <p:nvPicPr>
          <p:cNvPr id="6151" name="Picture 7" descr="D:\мама картинки\iCAZFOK9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5000636"/>
            <a:ext cx="2786082" cy="1554141"/>
          </a:xfrm>
          <a:prstGeom prst="rect">
            <a:avLst/>
          </a:prstGeom>
          <a:noFill/>
        </p:spPr>
      </p:pic>
      <p:pic>
        <p:nvPicPr>
          <p:cNvPr id="6152" name="Picture 8" descr="D:\мама картинки\iCAHEFOJ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3857628"/>
            <a:ext cx="2382269" cy="1571636"/>
          </a:xfrm>
          <a:prstGeom prst="rect">
            <a:avLst/>
          </a:prstGeom>
          <a:noFill/>
        </p:spPr>
      </p:pic>
      <p:pic>
        <p:nvPicPr>
          <p:cNvPr id="6153" name="Picture 9" descr="D:\мама картинки\iCAMRBDET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57884" y="3643314"/>
            <a:ext cx="2571768" cy="1819483"/>
          </a:xfrm>
          <a:prstGeom prst="rect">
            <a:avLst/>
          </a:prstGeom>
          <a:noFill/>
        </p:spPr>
      </p:pic>
      <p:pic>
        <p:nvPicPr>
          <p:cNvPr id="6156" name="Picture 12" descr="D:\мама картинки\iCAPE5SB2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43240" y="3286124"/>
            <a:ext cx="2406334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357166"/>
            <a:ext cx="67866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Анатолий Карпов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170" name="Picture 2" descr="D:\мама картинки\iCAHZN7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806" y="1643050"/>
            <a:ext cx="3116608" cy="4214842"/>
          </a:xfrm>
          <a:prstGeom prst="rect">
            <a:avLst/>
          </a:prstGeom>
          <a:noFill/>
        </p:spPr>
      </p:pic>
      <p:pic>
        <p:nvPicPr>
          <p:cNvPr id="7171" name="Picture 3" descr="D:\мама картинки\iCA8YRYW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782133"/>
            <a:ext cx="3643338" cy="38367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260</TotalTime>
  <Words>300</Words>
  <PresentationFormat>Экран (4:3)</PresentationFormat>
  <Paragraphs>73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Литейная</vt:lpstr>
      <vt:lpstr>Слайд 1</vt:lpstr>
      <vt:lpstr>Цели урока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Инна</dc:creator>
  <cp:lastModifiedBy>Инна</cp:lastModifiedBy>
  <cp:revision>28</cp:revision>
  <dcterms:created xsi:type="dcterms:W3CDTF">2010-12-07T11:58:00Z</dcterms:created>
  <dcterms:modified xsi:type="dcterms:W3CDTF">2011-01-30T15:44:02Z</dcterms:modified>
</cp:coreProperties>
</file>