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897" autoAdjust="0"/>
    <p:restoredTop sz="96303" autoAdjust="0"/>
  </p:normalViewPr>
  <p:slideViewPr>
    <p:cSldViewPr>
      <p:cViewPr varScale="1">
        <p:scale>
          <a:sx n="75" d="100"/>
          <a:sy n="75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5044B-1958-4AE1-9F38-9419946874E8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7625-4528-4420-B3D0-C1AA9F6A7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27625-4528-4420-B3D0-C1AA9F6A75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иим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27625-4528-4420-B3D0-C1AA9F6A75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27625-4528-4420-B3D0-C1AA9F6A755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27625-4528-4420-B3D0-C1AA9F6A755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9CD41D-FF2F-4074-9269-8AA038238E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FF2822-5F39-4B7E-91AA-1A5A8C2CB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214578"/>
          </a:xfrm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создания Заводского района</a:t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Новокузнецк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Благодарю, земля, благодарю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За то, что видел озеро, зарю,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За всё вокруг, что знаю, слышу, вижу,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И эти дали светлые твои,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Пока мне хватит крови и любви,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Ни словом, ни поступком не обижу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   в 1959 г. было: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Около 20 тыс. населения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4 тыс. избирателей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1 детсад и 1 ясли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2магазина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1 школа неполная средняя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1 кинотеатр (150)</a:t>
            </a:r>
            <a:endParaRPr lang="ru-RU" sz="1600" dirty="0"/>
          </a:p>
        </p:txBody>
      </p:sp>
      <p:pic>
        <p:nvPicPr>
          <p:cNvPr id="4" name="Содержимое 3" descr="C:\Users\Валечка\Desktop\дом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572296" cy="371477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алечка\Desktop\школ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7"/>
            <a:ext cx="7000924" cy="4714907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Рост детского населения: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1959г. – 206 детей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1962 – 835 детей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 1964 – 2 201 ребёнок</a:t>
            </a:r>
            <a:endParaRPr lang="ru-RU" sz="1400" dirty="0"/>
          </a:p>
        </p:txBody>
      </p:sp>
      <p:pic>
        <p:nvPicPr>
          <p:cNvPr id="4" name="Содержимое 3" descr="C:\Users\Валечка\Desktop\сад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71670" y="1214422"/>
            <a:ext cx="4857784" cy="350046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Молодёжь стройки была лидером в городских спартакиадах и соревнованиях по лыжам, волейболу, футболу, боксу. Успешно выступали штангисты и велосипедисты.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Валечка\Desktop\бокс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572296" cy="4143404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В 1970г. началось строительство спорткомплекса, в который входит </a:t>
            </a:r>
            <a:r>
              <a:rPr lang="ru-RU" sz="1400" dirty="0" err="1" smtClean="0">
                <a:solidFill>
                  <a:schemeClr val="tx1"/>
                </a:solidFill>
              </a:rPr>
              <a:t>четырёхзальный</a:t>
            </a:r>
            <a:r>
              <a:rPr lang="ru-RU" sz="1400" dirty="0" smtClean="0">
                <a:solidFill>
                  <a:schemeClr val="tx1"/>
                </a:solidFill>
              </a:rPr>
              <a:t> Дворец спорта «Богатырь», стадион на 5 тыс. зрителей, плавательный бассейн, который считается лучшим а Сибири и на Дальнем Востоке. В настоящее время в спортклубе «</a:t>
            </a:r>
            <a:r>
              <a:rPr lang="ru-RU" sz="1400" dirty="0" err="1" smtClean="0">
                <a:solidFill>
                  <a:schemeClr val="tx1"/>
                </a:solidFill>
              </a:rPr>
              <a:t>Запсибовец</a:t>
            </a:r>
            <a:r>
              <a:rPr lang="ru-RU" sz="1400" dirty="0" smtClean="0">
                <a:solidFill>
                  <a:schemeClr val="tx1"/>
                </a:solidFill>
              </a:rPr>
              <a:t>» 2 000 человек занимаются 15-ю видами спорта. Здесь работают 3 детские спортивные школы, 2 из них – олимпийского резерва.</a:t>
            </a:r>
            <a:endParaRPr lang="ru-RU" sz="1400" dirty="0"/>
          </a:p>
        </p:txBody>
      </p:sp>
      <p:pic>
        <p:nvPicPr>
          <p:cNvPr id="4" name="Содержимое 3" descr="C:\Users\Валечка\Desktop\басс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714356"/>
            <a:ext cx="6786609" cy="392908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 В 1972 г. открылся главный корпус больницы №29, который оснащён самым современным оборудованием. В настоящее время больница лицензирована по высшей категории, 60% врачей имеют высшую и первую категории.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Валечка\Desktop\полик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9"/>
            <a:ext cx="6643734" cy="435771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Большую роль в оздоровлении трудящихся играет профилакторий «Озёрный», который был введён в строй 9 декабря 1982г. и рассчитан на 300 мест. Газеты известили о нём так: не имеет себе равных в Кузбассе.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Валечка\Desktop\санот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286544" cy="4429156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74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  Основные улицы района: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      </a:t>
            </a:r>
            <a:r>
              <a:rPr lang="ru-RU" sz="1400" dirty="0" err="1" smtClean="0">
                <a:solidFill>
                  <a:schemeClr val="tx1"/>
                </a:solidFill>
              </a:rPr>
              <a:t>Климасенко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Клименко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М. Тореза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13-й микрорайон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40 лет ВЛКСМ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Ярославская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Горьковская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пр. Советской Армии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G:\тореза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51006" y="530225"/>
            <a:ext cx="6288026" cy="3756031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Тишина нужна людям после сложного трудового дня. Есть уголки, окраины, заросшие тополями, травой, густым кустарником. Парк перед Чёрным озером был разбит и облагорожен в 1967г. всего за месяц, чтобы ко Дню металлурга устроить здесь гуляние.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G:\запсиб карьеры.jpg"/>
          <p:cNvPicPr>
            <a:picLocks noGrp="1"/>
          </p:cNvPicPr>
          <p:nvPr>
            <p:ph idx="1"/>
          </p:nvPr>
        </p:nvPicPr>
        <p:blipFill>
          <a:blip r:embed="rId2"/>
          <a:srcRect t="4800" b="6933"/>
          <a:stretch>
            <a:fillRect/>
          </a:stretch>
        </p:blipFill>
        <p:spPr bwMode="auto">
          <a:xfrm>
            <a:off x="1000100" y="530225"/>
            <a:ext cx="7072362" cy="439897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 центре посёлка стоит на площадке, выложенной квадратными плитами, гранитный монумент воинам-сибирякам, погибшим на полях второй мировой войны.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G:\солдат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3"/>
            <a:ext cx="6715171" cy="464346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463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   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                  </a:t>
            </a:r>
            <a:r>
              <a:rPr lang="ru-RU" sz="1300" dirty="0" smtClean="0">
                <a:latin typeface="Batang" pitchFamily="18" charset="-127"/>
                <a:ea typeface="Batang" pitchFamily="18" charset="-127"/>
              </a:rPr>
              <a:t>Вид на </a:t>
            </a:r>
            <a:r>
              <a:rPr lang="ru-RU" sz="1300" dirty="0" err="1" smtClean="0">
                <a:latin typeface="Batang" pitchFamily="18" charset="-127"/>
                <a:ea typeface="Batang" pitchFamily="18" charset="-127"/>
              </a:rPr>
              <a:t>Запсиб</a:t>
            </a:r>
            <a:r>
              <a:rPr lang="ru-RU" sz="13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300" dirty="0" smtClean="0">
                <a:latin typeface="Batang" pitchFamily="18" charset="-127"/>
                <a:ea typeface="Batang" pitchFamily="18" charset="-127"/>
              </a:rPr>
            </a:br>
            <a:r>
              <a:rPr lang="ru-RU" sz="13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300" dirty="0" smtClean="0">
                <a:latin typeface="Batang" pitchFamily="18" charset="-127"/>
                <a:ea typeface="Batang" pitchFamily="18" charset="-127"/>
              </a:rPr>
            </a:br>
            <a:r>
              <a:rPr lang="ru-RU" sz="13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300" dirty="0" smtClean="0">
                <a:latin typeface="Batang" pitchFamily="18" charset="-127"/>
                <a:ea typeface="Batang" pitchFamily="18" charset="-127"/>
              </a:rPr>
            </a:br>
            <a:r>
              <a:rPr lang="ru-RU" sz="13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300" dirty="0" smtClean="0">
                <a:latin typeface="Batang" pitchFamily="18" charset="-127"/>
                <a:ea typeface="Batang" pitchFamily="18" charset="-127"/>
              </a:rPr>
            </a:br>
            <a:r>
              <a:rPr lang="ru-RU" sz="1300" dirty="0" smtClean="0">
                <a:latin typeface="Batang" pitchFamily="18" charset="-127"/>
                <a:ea typeface="Batang" pitchFamily="18" charset="-127"/>
              </a:rPr>
              <a:t>                                                                                                                              </a:t>
            </a:r>
            <a:r>
              <a:rPr lang="ru-RU" sz="13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ВИД НА ЗАПСИБ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Год основания: </a:t>
            </a:r>
            <a:r>
              <a:rPr lang="ru-RU" sz="1300" dirty="0" smtClean="0">
                <a:solidFill>
                  <a:srgbClr val="FF0000"/>
                </a:solidFill>
              </a:rPr>
              <a:t>1963г.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                                            Первое упоминание: </a:t>
            </a:r>
            <a:r>
              <a:rPr lang="ru-RU" sz="1300" dirty="0" smtClean="0">
                <a:solidFill>
                  <a:srgbClr val="FF0000"/>
                </a:solidFill>
              </a:rPr>
              <a:t>1958г.</a:t>
            </a:r>
            <a:br>
              <a:rPr lang="ru-RU" sz="1300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ru-RU" sz="1300" dirty="0" smtClean="0">
                <a:solidFill>
                  <a:schemeClr val="tx1"/>
                </a:solidFill>
              </a:rPr>
              <a:t>Прежний статус: </a:t>
            </a:r>
            <a:r>
              <a:rPr lang="ru-RU" sz="1300" dirty="0" smtClean="0">
                <a:solidFill>
                  <a:srgbClr val="FF0000"/>
                </a:solidFill>
              </a:rPr>
              <a:t>рабочий </a:t>
            </a:r>
            <a:r>
              <a:rPr lang="ru-RU" sz="1300" dirty="0" err="1" smtClean="0">
                <a:solidFill>
                  <a:srgbClr val="FF0000"/>
                </a:solidFill>
              </a:rPr>
              <a:t>посёл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Заводской район – крупнейший административный район Новокузнецка, расположен на правом берегу реки Томь. Название района связано с расположением металлургического комбината. Также у района есть неофициальное название – </a:t>
            </a:r>
            <a:r>
              <a:rPr lang="ru-RU" sz="1600" dirty="0" err="1" smtClean="0">
                <a:solidFill>
                  <a:schemeClr val="tx1"/>
                </a:solidFill>
              </a:rPr>
              <a:t>Запсиб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            </a:t>
            </a:r>
            <a:endParaRPr lang="ru-RU" sz="1600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" name="Содержимое 11" descr="G:\вид на запсиб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500042"/>
            <a:ext cx="5554947" cy="3357586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К 40-летию комбината была установлена памятная стела у кинотеатра «Берёзка».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71480"/>
            <a:ext cx="3378815" cy="471490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4591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Человек неординарный и яркий, Л.С. </a:t>
            </a:r>
            <a:r>
              <a:rPr lang="ru-RU" sz="1200" dirty="0" err="1" smtClean="0">
                <a:solidFill>
                  <a:schemeClr val="tx1"/>
                </a:solidFill>
              </a:rPr>
              <a:t>Климасенко</a:t>
            </a:r>
            <a:r>
              <a:rPr lang="ru-RU" sz="1200" dirty="0" smtClean="0">
                <a:solidFill>
                  <a:schemeClr val="tx1"/>
                </a:solidFill>
              </a:rPr>
              <a:t> внес большой вклад не только в историю комбината, но и в судьбы тысяч </a:t>
            </a:r>
            <a:r>
              <a:rPr lang="ru-RU" sz="1200" dirty="0" err="1" smtClean="0">
                <a:solidFill>
                  <a:schemeClr val="tx1"/>
                </a:solidFill>
              </a:rPr>
              <a:t>запсибовцев</a:t>
            </a:r>
            <a:r>
              <a:rPr lang="ru-RU" sz="1200" dirty="0" smtClean="0">
                <a:solidFill>
                  <a:schemeClr val="tx1"/>
                </a:solidFill>
              </a:rPr>
              <a:t>. Леонид Сергеевич был удостоен почетного звания Герой Социалистического труда, награжден тремя орденами Ленина, орденами Октябрьской Революции, Красной Звезды, Отечественной войны II степени, «Знаком Почета» и многими медалями. Его именем названа одна из улиц в Заводском районе Новокузнецка, а на аллее перед Кузнецким индустриальным техникумом установлен бюст легендарному директору </a:t>
            </a:r>
            <a:r>
              <a:rPr lang="ru-RU" sz="1200" dirty="0" err="1" smtClean="0">
                <a:solidFill>
                  <a:schemeClr val="tx1"/>
                </a:solidFill>
              </a:rPr>
              <a:t>Запсиба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:\DCIM\203CANON\IMG_1775.JPG"/>
          <p:cNvPicPr>
            <a:picLocks noGrp="1"/>
          </p:cNvPicPr>
          <p:nvPr>
            <p:ph idx="1"/>
          </p:nvPr>
        </p:nvPicPr>
        <p:blipFill>
          <a:blip r:embed="rId2" cstate="print"/>
          <a:srcRect l="37407" t="3579" r="7153"/>
          <a:stretch>
            <a:fillRect/>
          </a:stretch>
        </p:blipFill>
        <p:spPr bwMode="auto">
          <a:xfrm>
            <a:off x="2357422" y="571480"/>
            <a:ext cx="3843566" cy="421484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Западно</a:t>
            </a:r>
            <a:r>
              <a:rPr lang="ru-RU" sz="1400" dirty="0" smtClean="0">
                <a:solidFill>
                  <a:schemeClr val="tx1"/>
                </a:solidFill>
              </a:rPr>
              <a:t> –Сибирский металлургический комбинат не только одно из крупнейших, но и одно из самых прославленных предприятий Советского Союза и постсоветской России. История комбината – не «седая старина», а яркий пример того, что могут сделать наши современники – талантливые, неравнодушные и трудолюбивые люди.</a:t>
            </a:r>
            <a:endParaRPr lang="ru-RU" sz="1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3238" y="568846"/>
            <a:ext cx="8183562" cy="428891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0304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Множество наград  было получено </a:t>
            </a:r>
            <a:r>
              <a:rPr lang="ru-RU" sz="1400" dirty="0" err="1" smtClean="0">
                <a:solidFill>
                  <a:schemeClr val="tx1"/>
                </a:solidFill>
              </a:rPr>
              <a:t>запсибовцами</a:t>
            </a:r>
            <a:r>
              <a:rPr lang="ru-RU" sz="1400" dirty="0" smtClean="0">
                <a:solidFill>
                  <a:schemeClr val="tx1"/>
                </a:solidFill>
              </a:rPr>
              <a:t>  за время существования завода. С началом нового времени  комбинат удостоился целого ряда новых знаков отличия – международных престижных премий, символических знаков, отмечающих предприятие, как одного из лидеров металлургии. 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:\DCIM\203CANON\IMG_177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571480"/>
            <a:ext cx="4116882" cy="471490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17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     школа №46</a:t>
            </a:r>
            <a:b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300" dirty="0" smtClean="0">
                <a:solidFill>
                  <a:schemeClr val="tx1"/>
                </a:solidFill>
              </a:rPr>
              <a:t>Особенностью нашего времени является то, что темпы строительства в районе заметно сократились, улицы района надлежаще не убираются, остро стоит проблема и по расширению очистных сооружений. Это обидно и больно, но эти досадные факты говорят о том, нам всем надо начинать с себя. Кто же, если не мы? Это забота всеобщая, мы   получили богатейшее наследие от своих предшественников, в благоустройстве родного района должны участвовать всё население – от школьников до ветеранов.  Ведь это наша земля, земля, которую мы любим…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sz="1300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Содержимое 3" descr="G:\шк 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30225"/>
            <a:ext cx="6524618" cy="4327535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128588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     </a:t>
            </a:r>
            <a:r>
              <a:rPr lang="ru-RU" sz="18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школа №18</a:t>
            </a:r>
            <a:r>
              <a:rPr lang="ru-RU" sz="1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ru-RU" sz="1200" dirty="0" smtClean="0">
                <a:solidFill>
                  <a:schemeClr val="tx1"/>
                </a:solidFill>
              </a:rPr>
              <a:t> Благодарю, земля, благодарю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За то, что видел озеро, зарю,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За всё вокруг, что знаю, слышу, вижу,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И эти дали светлые твои,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Пока мне хватит крови и любви,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Ни словом, ни поступком не обижу.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</a:rPr>
              <a:t>(новокузнецкий поэт  И.Киселёв)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Содержимое 3" descr="G:\школа №18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03135" y="530225"/>
            <a:ext cx="5583767" cy="4184659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/>
          </a:p>
        </p:txBody>
      </p:sp>
      <p:pic>
        <p:nvPicPr>
          <p:cNvPr id="4" name="Содержимое 3" descr="C:\Users\Валечка\Desktop\котл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071670" y="785794"/>
            <a:ext cx="5072098" cy="400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4500570"/>
            <a:ext cx="815221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sz="1400" dirty="0" smtClean="0">
                <a:latin typeface="Arial Black" pitchFamily="34" charset="0"/>
                <a:cs typeface="Aharoni" pitchFamily="2" charset="-79"/>
              </a:rPr>
              <a:t>Весенним днём 1957г. по совхозному полю, в низкой пойме </a:t>
            </a:r>
          </a:p>
          <a:p>
            <a:pPr algn="ctr"/>
            <a:r>
              <a:rPr lang="ru-RU" sz="1400" dirty="0" smtClean="0">
                <a:latin typeface="Arial Black" pitchFamily="34" charset="0"/>
                <a:cs typeface="Aharoni" pitchFamily="2" charset="-79"/>
              </a:rPr>
              <a:t>по правому берегу Томи, ползал трактор с плугом. А правее и</a:t>
            </a:r>
          </a:p>
          <a:p>
            <a:pPr algn="ctr"/>
            <a:r>
              <a:rPr lang="ru-RU" sz="1400" dirty="0" smtClean="0">
                <a:latin typeface="Arial Black" pitchFamily="34" charset="0"/>
                <a:cs typeface="Aharoni" pitchFamily="2" charset="-79"/>
              </a:rPr>
              <a:t>выше бульдозер расчищал площадку для палаточного город-</a:t>
            </a:r>
          </a:p>
          <a:p>
            <a:pPr algn="ctr"/>
            <a:r>
              <a:rPr lang="ru-RU" sz="1400" dirty="0" err="1" smtClean="0">
                <a:latin typeface="Arial Black" pitchFamily="34" charset="0"/>
                <a:cs typeface="Aharoni" pitchFamily="2" charset="-79"/>
              </a:rPr>
              <a:t>ка</a:t>
            </a:r>
            <a:r>
              <a:rPr lang="ru-RU" sz="1400" dirty="0" smtClean="0">
                <a:latin typeface="Arial Black" pitchFamily="34" charset="0"/>
                <a:cs typeface="Aharoni" pitchFamily="2" charset="-79"/>
              </a:rPr>
              <a:t>. Вот в этот добрый час был вогнан первый колышек на Антоновской площадке и в дальнейшем положено начало Заводскому району. </a:t>
            </a:r>
          </a:p>
          <a:p>
            <a:endParaRPr lang="ru-RU" sz="1400" dirty="0" smtClean="0">
              <a:cs typeface="Aharoni" pitchFamily="2" charset="-79"/>
            </a:endParaRPr>
          </a:p>
          <a:p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88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Валечка\Desktop\клин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642918"/>
            <a:ext cx="3857652" cy="4500594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5500702"/>
            <a:ext cx="821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Важные задачи решал комсомольский оперативный отряд. Первым секретарём Заводского райкома комсомола в 1963г. был избран Виктор </a:t>
            </a:r>
            <a:r>
              <a:rPr lang="ru-RU" sz="1400" dirty="0" err="1" smtClean="0">
                <a:latin typeface="Arial Black" pitchFamily="34" charset="0"/>
              </a:rPr>
              <a:t>Клинов</a:t>
            </a:r>
            <a:r>
              <a:rPr lang="ru-RU" sz="1400" dirty="0" smtClean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8183880" cy="10515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К 1963г. Численность комсомольцев составила 13 048 человек, в том числе от Московской области – 143, Горьковской – 700, рязанской – 376, Кемеровской – 644.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Валечка\Desktop\комс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429552" cy="435771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Макет палаточного городка,</a:t>
            </a:r>
            <a:b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     авт. Приходько С.</a:t>
            </a:r>
            <a:br>
              <a:rPr lang="ru-RU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4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ea typeface="Batang" pitchFamily="18" charset="-127"/>
              </a:rPr>
              <a:t>А время, как поезд, рвануло вперёд,</a:t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ea typeface="Batang" pitchFamily="18" charset="-127"/>
              </a:rPr>
              <a:t>    Не знали ни парни тогда, ни девчата, </a:t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ea typeface="Batang" pitchFamily="18" charset="-127"/>
              </a:rPr>
              <a:t>    Какой  предстоит небывалый полёт</a:t>
            </a:r>
            <a:br>
              <a:rPr lang="ru-RU" sz="1600" dirty="0" smtClean="0">
                <a:solidFill>
                  <a:schemeClr val="tx1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ea typeface="Batang" pitchFamily="18" charset="-127"/>
              </a:rPr>
              <a:t>  Брезентовым крыльям продрогших палаток.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ea typeface="Batang" pitchFamily="18" charset="-127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Arial Black" pitchFamily="34" charset="0"/>
                <a:ea typeface="Batang" pitchFamily="18" charset="-127"/>
              </a:rPr>
            </a:b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  <a:ea typeface="Batang" pitchFamily="18" charset="-127"/>
              </a:rPr>
              <a:t> </a:t>
            </a:r>
            <a:endParaRPr lang="ru-RU" sz="1600" dirty="0">
              <a:solidFill>
                <a:srgbClr val="7030A0"/>
              </a:solidFill>
              <a:latin typeface="Arial Black" pitchFamily="34" charset="0"/>
              <a:ea typeface="Batang" pitchFamily="18" charset="-127"/>
            </a:endParaRPr>
          </a:p>
        </p:txBody>
      </p:sp>
      <p:pic>
        <p:nvPicPr>
          <p:cNvPr id="4" name="Содержимое 3" descr="H:\DCIM\203CANON\IMG_1814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2910" y="642918"/>
            <a:ext cx="7786742" cy="364333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89152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Это было нелёгкое время. Дорога от Новокузнецка до </a:t>
            </a:r>
            <a:r>
              <a:rPr lang="ru-RU" sz="1400" dirty="0" err="1" smtClean="0">
                <a:solidFill>
                  <a:schemeClr val="tx1"/>
                </a:solidFill>
              </a:rPr>
              <a:t>Запсиба</a:t>
            </a:r>
            <a:r>
              <a:rPr lang="ru-RU" sz="1400" dirty="0" smtClean="0">
                <a:solidFill>
                  <a:schemeClr val="tx1"/>
                </a:solidFill>
              </a:rPr>
              <a:t> была глиняной и липкой. Молодёжь на грузовиках ездила в городскую баню, потому что своей ещё не было. Но всё-таки делались редкие вылазки в кино, сажались деревца, строился клуб «Комсомолец», проект которого был создан чуть ли не за одну ночь, принимали знамя «</a:t>
            </a:r>
            <a:r>
              <a:rPr lang="ru-RU" sz="1400" dirty="0" err="1" smtClean="0">
                <a:solidFill>
                  <a:schemeClr val="tx1"/>
                </a:solidFill>
              </a:rPr>
              <a:t>Кузнецкстроя</a:t>
            </a:r>
            <a:r>
              <a:rPr lang="ru-RU" sz="1400" dirty="0" smtClean="0">
                <a:solidFill>
                  <a:schemeClr val="tx1"/>
                </a:solidFill>
              </a:rPr>
              <a:t>» в столовой, потому что больше было негде принимать гостей, слушали академика Бардина.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Валечка\Desktop\палат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643733" cy="400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1964-й год стал годом рождения коллектива физкультуры </a:t>
            </a:r>
            <a:r>
              <a:rPr lang="ru-RU" sz="1400" dirty="0" err="1" smtClean="0">
                <a:solidFill>
                  <a:schemeClr val="tx1"/>
                </a:solidFill>
              </a:rPr>
              <a:t>Заподно-Сибирского</a:t>
            </a:r>
            <a:r>
              <a:rPr lang="ru-RU" sz="1400" dirty="0" smtClean="0">
                <a:solidFill>
                  <a:schemeClr val="tx1"/>
                </a:solidFill>
              </a:rPr>
              <a:t> металлургического завода, который уже к концу года насчитывал 793 члена ДСО, 750 физкультурников.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Валечка\Desktop\спорт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89976"/>
            <a:ext cx="6715172" cy="398209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 Посёлок всё разрастался. Были сданы в эксплуатацию первая котельная, столовая, почта, школа, фельдшерский пункт, библиотека, справлялись новоселья в двухэтажных домах.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Валечка\Desktop\общ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858048" cy="421484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319</TotalTime>
  <Words>730</Words>
  <Application>Microsoft Office PowerPoint</Application>
  <PresentationFormat>Экран (4:3)</PresentationFormat>
  <Paragraphs>41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История создания Заводского района Города Новокузнецк</vt:lpstr>
      <vt:lpstr>                                     Вид на Запсиб                                                                                                                                    ВИД НА ЗАПСИБ                                                  Год основания: 1963г.                                             Первое упоминание: 1958г.                                           Прежний статус: рабочий посёл   Заводской район – крупнейший административный район Новокузнецка, расположен на правом берегу реки Томь. Название района связано с расположением металлургического комбината. Также у района есть неофициальное название – Запсиб.             </vt:lpstr>
      <vt:lpstr>                                                 </vt:lpstr>
      <vt:lpstr>Слайд 4</vt:lpstr>
      <vt:lpstr>К 1963г. Численность комсомольцев составила 13 048 человек, в том числе от Московской области – 143, Горьковской – 700, рязанской – 376, Кемеровской – 644.</vt:lpstr>
      <vt:lpstr>             Макет палаточного городка,         авт. Приходько С.          А время, как поезд, рвануло вперёд,     Не знали ни парни тогда, ни девчата,      Какой  предстоит небывалый полёт   Брезентовым крыльям продрогших палаток.  </vt:lpstr>
      <vt:lpstr>Это было нелёгкое время. Дорога от Новокузнецка до Запсиба была глиняной и липкой. Молодёжь на грузовиках ездила в городскую баню, потому что своей ещё не было. Но всё-таки делались редкие вылазки в кино, сажались деревца, строился клуб «Комсомолец», проект которого был создан чуть ли не за одну ночь, принимали знамя «Кузнецкстроя» в столовой, потому что больше было негде принимать гостей, слушали академика Бардина.</vt:lpstr>
      <vt:lpstr>1964-й год стал годом рождения коллектива физкультуры Заподно-Сибирского металлургического завода, который уже к концу года насчитывал 793 члена ДСО, 750 физкультурников.</vt:lpstr>
      <vt:lpstr> Посёлок всё разрастался. Были сданы в эксплуатацию первая котельная, столовая, почта, школа, фельдшерский пункт, библиотека, справлялись новоселья в двухэтажных домах.</vt:lpstr>
      <vt:lpstr>   в 1959 г. было:  Около 20 тыс. населения   4 тыс. избирателей   1 детсад и 1 ясли  2магазина   1 школа неполная средняя   1 кинотеатр (150)</vt:lpstr>
      <vt:lpstr>Слайд 11</vt:lpstr>
      <vt:lpstr>Рост детского населения:   1959г. – 206 детей   1962 – 835 детей    1964 – 2 201 ребёнок</vt:lpstr>
      <vt:lpstr>Молодёжь стройки была лидером в городских спартакиадах и соревнованиях по лыжам, волейболу, футболу, боксу. Успешно выступали штангисты и велосипедисты.</vt:lpstr>
      <vt:lpstr> В 1970г. началось строительство спорткомплекса, в который входит четырёхзальный Дворец спорта «Богатырь», стадион на 5 тыс. зрителей, плавательный бассейн, который считается лучшим а Сибири и на Дальнем Востоке. В настоящее время в спортклубе «Запсибовец» 2 000 человек занимаются 15-ю видами спорта. Здесь работают 3 детские спортивные школы, 2 из них – олимпийского резерва.</vt:lpstr>
      <vt:lpstr> В 1972 г. открылся главный корпус больницы №29, который оснащён самым современным оборудованием. В настоящее время больница лицензирована по высшей категории, 60% врачей имеют высшую и первую категории.</vt:lpstr>
      <vt:lpstr>Большую роль в оздоровлении трудящихся играет профилакторий «Озёрный», который был введён в строй 9 декабря 1982г. и рассчитан на 300 мест. Газеты известили о нём так: не имеет себе равных в Кузбассе.</vt:lpstr>
      <vt:lpstr>  Основные улицы района:         Климасенко  Клименко   М. Тореза   13-й микрорайон 40 лет ВЛКСМ   Ярославская  Горьковская  пр. Советской Армии </vt:lpstr>
      <vt:lpstr>Тишина нужна людям после сложного трудового дня. Есть уголки, окраины, заросшие тополями, травой, густым кустарником. Парк перед Чёрным озером был разбит и облагорожен в 1967г. всего за месяц, чтобы ко Дню металлурга устроить здесь гуляние.</vt:lpstr>
      <vt:lpstr>В центре посёлка стоит на площадке, выложенной квадратными плитами, гранитный монумент воинам-сибирякам, погибшим на полях второй мировой войны.</vt:lpstr>
      <vt:lpstr>К 40-летию комбината была установлена памятная стела у кинотеатра «Берёзка».</vt:lpstr>
      <vt:lpstr>Человек неординарный и яркий, Л.С. Климасенко внес большой вклад не только в историю комбината, но и в судьбы тысяч запсибовцев. Леонид Сергеевич был удостоен почетного звания Герой Социалистического труда, награжден тремя орденами Ленина, орденами Октябрьской Революции, Красной Звезды, Отечественной войны II степени, «Знаком Почета» и многими медалями. Его именем названа одна из улиц в Заводском районе Новокузнецка, а на аллее перед Кузнецким индустриальным техникумом установлен бюст легендарному директору Запсиба. </vt:lpstr>
      <vt:lpstr>Западно –Сибирский металлургический комбинат не только одно из крупнейших, но и одно из самых прославленных предприятий Советского Союза и постсоветской России. История комбината – не «седая старина», а яркий пример того, что могут сделать наши современники – талантливые, неравнодушные и трудолюбивые люди.</vt:lpstr>
      <vt:lpstr>Множество наград  было получено запсибовцами  за время существования завода. С началом нового времени  комбинат удостоился целого ряда новых знаков отличия – международных престижных премий, символических знаков, отмечающих предприятие, как одного из лидеров металлургии.  </vt:lpstr>
      <vt:lpstr>      школа №46 Особенностью нашего времени является то, что темпы строительства в районе заметно сократились, улицы района надлежаще не убираются, остро стоит проблема и по расширению очистных сооружений. Это обидно и больно, но эти досадные факты говорят о том, нам всем надо начинать с себя. Кто же, если не мы? Это забота всеобщая, мы   получили богатейшее наследие от своих предшественников, в благоустройстве родного района должны участвовать всё население – от школьников до ветеранов.  Ведь это наша земля, земля, которую мы любим…  </vt:lpstr>
      <vt:lpstr>     школа №18     Благодарю, земля, благодарю  За то, что видел озеро, зарю,  За всё вокруг, что знаю, слышу, вижу,  И эти дали светлые твои,   Пока мне хватит крови и любви,   Ни словом, ни поступком не обижу.                                                   (новокузнецкий поэт  И.Киселёв)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Заводского района</dc:title>
  <dc:creator>Валечка</dc:creator>
  <cp:lastModifiedBy>Валечка</cp:lastModifiedBy>
  <cp:revision>38</cp:revision>
  <dcterms:created xsi:type="dcterms:W3CDTF">2010-11-14T13:43:01Z</dcterms:created>
  <dcterms:modified xsi:type="dcterms:W3CDTF">2011-01-28T05:22:14Z</dcterms:modified>
</cp:coreProperties>
</file>