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92" r:id="rId3"/>
    <p:sldId id="293" r:id="rId4"/>
    <p:sldId id="28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1" r:id="rId15"/>
    <p:sldId id="275" r:id="rId16"/>
    <p:sldId id="278" r:id="rId17"/>
    <p:sldId id="267" r:id="rId18"/>
    <p:sldId id="273" r:id="rId19"/>
    <p:sldId id="268" r:id="rId20"/>
    <p:sldId id="269" r:id="rId21"/>
    <p:sldId id="270" r:id="rId22"/>
    <p:sldId id="280" r:id="rId23"/>
    <p:sldId id="279" r:id="rId24"/>
    <p:sldId id="281" r:id="rId25"/>
    <p:sldId id="271" r:id="rId26"/>
    <p:sldId id="283" r:id="rId27"/>
    <p:sldId id="282" r:id="rId28"/>
    <p:sldId id="27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66FF"/>
    <a:srgbClr val="FF99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 varScale="1">
        <p:scale>
          <a:sx n="97" d="100"/>
          <a:sy n="97" d="100"/>
        </p:scale>
        <p:origin x="-3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87C7D2-5AF2-49A5-A8EB-115EAAE8E617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B0C122-5D47-4B6D-BF85-6F9EE1F2BD9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4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2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.gif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214422"/>
            <a:ext cx="5357850" cy="2071702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perspectiveLef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r>
              <a:rPr lang="ru-RU" sz="5400" b="1" dirty="0"/>
              <a:t>Донских степей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5400" b="1" dirty="0" smtClean="0"/>
              <a:t>неяркая </a:t>
            </a:r>
            <a:r>
              <a:rPr lang="ru-RU" sz="5400" b="1" dirty="0"/>
              <a:t>краса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27" name="Picture 3" descr="about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643183"/>
            <a:ext cx="4882508" cy="338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аша\Мои документы\prom2(5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892193" cy="259796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0" y="3500438"/>
            <a:ext cx="3929058" cy="227754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b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Мастер-класс </a:t>
            </a:r>
          </a:p>
          <a:p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по изобразительному искусству</a:t>
            </a:r>
            <a:endParaRPr lang="ru-RU" sz="20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Учитель </a:t>
            </a:r>
          </a:p>
          <a:p>
            <a:pPr algn="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МОУ Вишневской СОШ №2 </a:t>
            </a:r>
            <a:r>
              <a:rPr lang="ru-RU" sz="2400" b="1" i="1" u="sng" dirty="0" smtClean="0">
                <a:solidFill>
                  <a:schemeClr val="tx1"/>
                </a:solidFill>
              </a:rPr>
              <a:t>Марченко </a:t>
            </a:r>
          </a:p>
          <a:p>
            <a:pPr algn="r"/>
            <a:r>
              <a:rPr lang="ru-RU" sz="2400" b="1" i="1" u="sng" dirty="0" smtClean="0">
                <a:solidFill>
                  <a:schemeClr val="tx1"/>
                </a:solidFill>
              </a:rPr>
              <a:t>Марина Борисовна</a:t>
            </a:r>
            <a:endParaRPr lang="ru-RU" sz="2000" b="1" i="1" u="sng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5857892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2011  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год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 descr="http://malex.com.ru/portfolio/imgs/aksinia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214554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072462" y="5347127"/>
            <a:ext cx="714348" cy="607364"/>
          </a:xfrm>
          <a:prstGeom prst="rect">
            <a:avLst/>
          </a:prstGeom>
          <a:noFill/>
        </p:spPr>
      </p:pic>
      <p:pic>
        <p:nvPicPr>
          <p:cNvPr id="3" name="Picture 2" descr="C:\Users\САША\Desktop\Новая папка (6)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869160"/>
            <a:ext cx="462365" cy="6823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 descr="G:\Семикаракоры\shtof__vinodel__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0"/>
            <a:ext cx="2699965" cy="4076717"/>
          </a:xfrm>
          <a:prstGeom prst="rect">
            <a:avLst/>
          </a:prstGeom>
          <a:noFill/>
        </p:spPr>
      </p:pic>
      <p:pic>
        <p:nvPicPr>
          <p:cNvPr id="25605" name="Picture 5" descr="G:\Семикаракоры\suvenir__kazachiy_jban__variant__privet_s_dona__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729906"/>
            <a:ext cx="2071702" cy="3128094"/>
          </a:xfrm>
          <a:prstGeom prst="rect">
            <a:avLst/>
          </a:prstGeom>
          <a:noFill/>
        </p:spPr>
      </p:pic>
      <p:pic>
        <p:nvPicPr>
          <p:cNvPr id="25606" name="Picture 6" descr="G:\Семикаракоры\suvenir__podarok_s_dona__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2081739" cy="3143248"/>
          </a:xfrm>
          <a:prstGeom prst="rect">
            <a:avLst/>
          </a:prstGeom>
          <a:noFill/>
        </p:spPr>
      </p:pic>
      <p:pic>
        <p:nvPicPr>
          <p:cNvPr id="6146" name="Picture 2" descr="C:\Documents and Settings\Саша\Рабочий стол\1 СССОООШШШ №2\семикаракоры\P1030137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214818"/>
            <a:ext cx="3475791" cy="2607550"/>
          </a:xfrm>
          <a:prstGeom prst="rect">
            <a:avLst/>
          </a:prstGeom>
          <a:noFill/>
        </p:spPr>
      </p:pic>
      <p:pic>
        <p:nvPicPr>
          <p:cNvPr id="25602" name="Picture 2" descr="G:\Семикаракоры\shtof_-_suvenir__duplet__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820" y="0"/>
            <a:ext cx="2650074" cy="4000504"/>
          </a:xfrm>
          <a:prstGeom prst="rect">
            <a:avLst/>
          </a:prstGeom>
          <a:noFill/>
        </p:spPr>
      </p:pic>
      <p:pic>
        <p:nvPicPr>
          <p:cNvPr id="25604" name="Picture 4" descr="G:\Семикаракоры\shtof__za_derjavu__5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0"/>
            <a:ext cx="2744115" cy="4143380"/>
          </a:xfrm>
          <a:prstGeom prst="rect">
            <a:avLst/>
          </a:prstGeom>
          <a:noFill/>
        </p:spPr>
      </p:pic>
      <p:pic>
        <p:nvPicPr>
          <p:cNvPr id="9" name="Рисунок 8" descr="http://malex.com.ru/portfolio/imgs/aksinia_logo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3857628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G:\Семикаракоры\perechnica__krutie_perci__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902217" cy="3247719"/>
          </a:xfrm>
          <a:prstGeom prst="rect">
            <a:avLst/>
          </a:prstGeom>
          <a:noFill/>
        </p:spPr>
      </p:pic>
      <p:pic>
        <p:nvPicPr>
          <p:cNvPr id="22531" name="Picture 3" descr="G:\Семикаракоры\salfetnica__petushok__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434534"/>
            <a:ext cx="2790821" cy="4213903"/>
          </a:xfrm>
          <a:prstGeom prst="rect">
            <a:avLst/>
          </a:prstGeom>
          <a:noFill/>
        </p:spPr>
      </p:pic>
      <p:pic>
        <p:nvPicPr>
          <p:cNvPr id="22532" name="Picture 4" descr="G:\Семикаракоры\shkatulka__domik__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430612" cy="2935280"/>
          </a:xfrm>
          <a:prstGeom prst="rect">
            <a:avLst/>
          </a:prstGeom>
          <a:noFill/>
        </p:spPr>
      </p:pic>
      <p:pic>
        <p:nvPicPr>
          <p:cNvPr id="22533" name="Picture 5" descr="G:\Семикаракоры\skulpturka__na_lavochke__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500042"/>
            <a:ext cx="2143140" cy="3039243"/>
          </a:xfrm>
          <a:prstGeom prst="rect">
            <a:avLst/>
          </a:prstGeom>
          <a:noFill/>
        </p:spPr>
      </p:pic>
      <p:pic>
        <p:nvPicPr>
          <p:cNvPr id="22534" name="Picture 6" descr="G:\Семикаракоры\skulpturka__na_lavochke_2__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5243" y="3000372"/>
            <a:ext cx="2422395" cy="3657611"/>
          </a:xfrm>
          <a:prstGeom prst="rect">
            <a:avLst/>
          </a:prstGeom>
          <a:noFill/>
        </p:spPr>
      </p:pic>
      <p:pic>
        <p:nvPicPr>
          <p:cNvPr id="22535" name="Picture 7" descr="G:\Семикаракоры\skulpturka__na_lavochke_3__5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497210"/>
            <a:ext cx="2046817" cy="3090518"/>
          </a:xfrm>
          <a:prstGeom prst="rect">
            <a:avLst/>
          </a:prstGeom>
          <a:noFill/>
        </p:spPr>
      </p:pic>
      <p:pic>
        <p:nvPicPr>
          <p:cNvPr id="10" name="Рисунок 9" descr="http://malex.com.ru/portfolio/imgs/aksinia_logo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3071810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44" name="Picture 8" descr="G:\Семикаракоры\doska__yunost__(varirovanaya)_frukti_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786058"/>
            <a:ext cx="2500298" cy="4071942"/>
          </a:xfrm>
          <a:prstGeom prst="rect">
            <a:avLst/>
          </a:prstGeom>
          <a:noFill/>
        </p:spPr>
      </p:pic>
      <p:pic>
        <p:nvPicPr>
          <p:cNvPr id="14339" name="Picture 3" descr="G:\Семикаракоры\blyudo__kray_donskoy___varirovanoe_(riba)_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857365"/>
            <a:ext cx="3362325" cy="5000636"/>
          </a:xfrm>
          <a:prstGeom prst="rect">
            <a:avLst/>
          </a:prstGeom>
          <a:noFill/>
        </p:spPr>
      </p:pic>
      <p:pic>
        <p:nvPicPr>
          <p:cNvPr id="14340" name="Picture 4" descr="G:\Семикаракоры\buterbrodnica__tyulpan__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41925"/>
            <a:ext cx="3357554" cy="1616075"/>
          </a:xfrm>
          <a:prstGeom prst="rect">
            <a:avLst/>
          </a:prstGeom>
          <a:noFill/>
        </p:spPr>
      </p:pic>
      <p:pic>
        <p:nvPicPr>
          <p:cNvPr id="14342" name="Picture 6" descr="G:\Семикаракоры\chaynaya_para__vinograd__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0"/>
            <a:ext cx="4494275" cy="2714644"/>
          </a:xfrm>
          <a:prstGeom prst="rect">
            <a:avLst/>
          </a:prstGeom>
          <a:noFill/>
        </p:spPr>
      </p:pic>
      <p:pic>
        <p:nvPicPr>
          <p:cNvPr id="14343" name="Picture 7" descr="G:\Семикаракоры\doska__yunost__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0"/>
            <a:ext cx="2500298" cy="3911622"/>
          </a:xfrm>
          <a:prstGeom prst="rect">
            <a:avLst/>
          </a:prstGeom>
          <a:noFill/>
        </p:spPr>
      </p:pic>
      <p:pic>
        <p:nvPicPr>
          <p:cNvPr id="14338" name="Picture 2" descr="G:\Семикаракоры\blyudo__kray_donskoy___varirovanoe_(frukti)_4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85794"/>
            <a:ext cx="3362325" cy="4576784"/>
          </a:xfrm>
          <a:prstGeom prst="rect">
            <a:avLst/>
          </a:prstGeom>
          <a:noFill/>
        </p:spPr>
      </p:pic>
      <p:pic>
        <p:nvPicPr>
          <p:cNvPr id="14341" name="Picture 5" descr="G:\Семикаракоры\buterbrodnica__yablochniy_spas__3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357554" cy="1658926"/>
          </a:xfrm>
          <a:prstGeom prst="rect">
            <a:avLst/>
          </a:prstGeom>
          <a:noFill/>
        </p:spPr>
      </p:pic>
      <p:pic>
        <p:nvPicPr>
          <p:cNvPr id="11" name="Рисунок 10" descr="http://malex.com.ru/portfolio/imgs/aksinia_logo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14290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5072074"/>
            <a:ext cx="714379" cy="6349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G:\Семикаракоры\plaketka__don_ti__volniy__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1175"/>
            <a:ext cx="3362325" cy="5076825"/>
          </a:xfrm>
          <a:prstGeom prst="rect">
            <a:avLst/>
          </a:prstGeom>
          <a:noFill/>
        </p:spPr>
      </p:pic>
      <p:pic>
        <p:nvPicPr>
          <p:cNvPr id="23556" name="Picture 4" descr="G:\Семикаракоры\plaketka__donskie_kazaki__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438" y="2071678"/>
            <a:ext cx="3230562" cy="4786322"/>
          </a:xfrm>
          <a:prstGeom prst="rect">
            <a:avLst/>
          </a:prstGeom>
          <a:noFill/>
        </p:spPr>
      </p:pic>
      <p:pic>
        <p:nvPicPr>
          <p:cNvPr id="4099" name="Picture 3" descr="C:\Documents and Settings\Саша\Рабочий стол\1 СССОООШШШ №2\семикаракоры\P1020145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5619" y="0"/>
            <a:ext cx="2988381" cy="2890684"/>
          </a:xfrm>
          <a:prstGeom prst="rect">
            <a:avLst/>
          </a:prstGeom>
          <a:noFill/>
        </p:spPr>
      </p:pic>
      <p:pic>
        <p:nvPicPr>
          <p:cNvPr id="4100" name="Picture 4" descr="C:\Documents and Settings\Саша\Рабочий стол\1 СССОООШШШ №2\семикаракоры\P1020149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71802" cy="3042208"/>
          </a:xfrm>
          <a:prstGeom prst="rect">
            <a:avLst/>
          </a:prstGeom>
          <a:noFill/>
        </p:spPr>
      </p:pic>
      <p:pic>
        <p:nvPicPr>
          <p:cNvPr id="23554" name="Picture 2" descr="G:\Семикаракоры\plaketka___hrami_rossii__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0"/>
            <a:ext cx="3230563" cy="4448173"/>
          </a:xfrm>
          <a:prstGeom prst="rect">
            <a:avLst/>
          </a:prstGeom>
          <a:noFill/>
        </p:spPr>
      </p:pic>
      <p:pic>
        <p:nvPicPr>
          <p:cNvPr id="4098" name="Picture 2" descr="C:\Documents and Settings\Саша\Рабочий стол\1 СССОООШШШ №2\семикаракоры\P1020196_en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640872"/>
            <a:ext cx="3189864" cy="3217128"/>
          </a:xfrm>
          <a:prstGeom prst="rect">
            <a:avLst/>
          </a:prstGeom>
          <a:noFill/>
        </p:spPr>
      </p:pic>
      <p:pic>
        <p:nvPicPr>
          <p:cNvPr id="8" name="Рисунок 7" descr="http://malex.com.ru/portfolio/imgs/aksinia_logo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0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Саша\Рабочий стол\1 СССОООШШШ №2\семикаракоры\P1020083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29322" cy="3759200"/>
          </a:xfrm>
          <a:prstGeom prst="rect">
            <a:avLst/>
          </a:prstGeom>
          <a:noFill/>
        </p:spPr>
      </p:pic>
      <p:pic>
        <p:nvPicPr>
          <p:cNvPr id="5123" name="Picture 3" descr="C:\Documents and Settings\Саша\Рабочий стол\1 СССОООШШШ №2\семикаракоры\P1020189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5894"/>
            <a:ext cx="5929322" cy="3392106"/>
          </a:xfrm>
          <a:prstGeom prst="rect">
            <a:avLst/>
          </a:prstGeom>
          <a:noFill/>
        </p:spPr>
      </p:pic>
      <p:pic>
        <p:nvPicPr>
          <p:cNvPr id="5124" name="Picture 4" descr="C:\Documents and Settings\Саша\Рабочий стол\1 СССОООШШШ №2\семикаракоры\P1030358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098227" y="1812227"/>
            <a:ext cx="6858000" cy="3233546"/>
          </a:xfrm>
          <a:prstGeom prst="rect">
            <a:avLst/>
          </a:prstGeom>
          <a:noFill/>
        </p:spPr>
      </p:pic>
      <p:pic>
        <p:nvPicPr>
          <p:cNvPr id="8" name="Рисунок 7" descr="http://malex.com.ru/portfolio/imgs/aksinia_logo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928934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1571612"/>
            <a:ext cx="5114932" cy="714380"/>
          </a:xfrm>
        </p:spPr>
        <p:txBody>
          <a:bodyPr>
            <a:noAutofit/>
          </a:bodyPr>
          <a:lstStyle/>
          <a:p>
            <a:r>
              <a:rPr lang="ru-RU" sz="6600" i="1" dirty="0" smtClean="0"/>
              <a:t>Колокольчики</a:t>
            </a:r>
            <a:endParaRPr lang="ru-RU" sz="6600" i="1" dirty="0"/>
          </a:p>
        </p:txBody>
      </p:sp>
      <p:pic>
        <p:nvPicPr>
          <p:cNvPr id="8" name="Содержимое 7" descr="http://malex.com.ru/portfolio/imgs/aksinia_logo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285992"/>
            <a:ext cx="1047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Саша\Рабочий стол\1 СССОООШШШ №2\семикаракоры\sf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429000"/>
            <a:ext cx="4286280" cy="2881959"/>
          </a:xfrm>
          <a:prstGeom prst="rect">
            <a:avLst/>
          </a:prstGeom>
          <a:noFill/>
        </p:spPr>
      </p:pic>
      <p:pic>
        <p:nvPicPr>
          <p:cNvPr id="2051" name="Picture 3" descr="C:\Documents and Settings\Саша\Рабочий стол\1 СССОООШШШ №2\семикаракоры\sf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714356"/>
            <a:ext cx="2000264" cy="2667019"/>
          </a:xfrm>
          <a:prstGeom prst="rect">
            <a:avLst/>
          </a:prstGeom>
          <a:noFill/>
        </p:spPr>
      </p:pic>
      <p:pic>
        <p:nvPicPr>
          <p:cNvPr id="2052" name="Picture 4" descr="C:\Documents and Settings\Саша\Рабочий стол\1 СССОООШШШ №2\семикаракоры\sn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2826" y="3429000"/>
            <a:ext cx="2188111" cy="2898058"/>
          </a:xfrm>
          <a:prstGeom prst="rect">
            <a:avLst/>
          </a:prstGeom>
          <a:noFill/>
        </p:spPr>
      </p:pic>
      <p:pic>
        <p:nvPicPr>
          <p:cNvPr id="2053" name="Picture 5" descr="C:\Documents and Settings\Саша\Рабочий стол\1 СССОООШШШ №2\семикаракоры\sn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429000"/>
            <a:ext cx="2107978" cy="2896790"/>
          </a:xfrm>
          <a:prstGeom prst="rect">
            <a:avLst/>
          </a:prstGeom>
          <a:noFill/>
        </p:spPr>
      </p:pic>
      <p:pic>
        <p:nvPicPr>
          <p:cNvPr id="9" name="Содержимое 7" descr="http://malex.com.ru/portfolio/imgs/aksinia_logo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285992"/>
            <a:ext cx="1047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7" descr="http://malex.com.ru/portfolio/imgs/aksinia_logo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285992"/>
            <a:ext cx="1047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785794"/>
            <a:ext cx="857256" cy="72884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G:\Семикаракоры\plaketka__hrami_rossii__varirovannaya_2_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500174"/>
            <a:ext cx="3357586" cy="5076825"/>
          </a:xfrm>
          <a:prstGeom prst="rect">
            <a:avLst/>
          </a:prstGeom>
          <a:noFill/>
        </p:spPr>
      </p:pic>
      <p:pic>
        <p:nvPicPr>
          <p:cNvPr id="9" name="Рисунок 8" descr="http://malex.com.ru/portfolio/imgs/aksinia_logo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66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G:\Семикаракоры\tarelka__donskoy_syujet__2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22090"/>
            <a:ext cx="2143108" cy="3235910"/>
          </a:xfrm>
          <a:prstGeom prst="rect">
            <a:avLst/>
          </a:prstGeom>
          <a:noFill/>
        </p:spPr>
      </p:pic>
      <p:pic>
        <p:nvPicPr>
          <p:cNvPr id="11" name="Picture 4" descr="G:\Семикаракоры\tarelka__vesele__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22" y="214290"/>
            <a:ext cx="2791443" cy="4214842"/>
          </a:xfrm>
          <a:prstGeom prst="rect">
            <a:avLst/>
          </a:prstGeom>
          <a:noFill/>
        </p:spPr>
      </p:pic>
      <p:pic>
        <p:nvPicPr>
          <p:cNvPr id="12" name="Picture 3" descr="G:\Семикаракоры\tarelka__otchiy_dom_sholohova__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857628"/>
            <a:ext cx="1987551" cy="3000372"/>
          </a:xfrm>
          <a:prstGeom prst="rect">
            <a:avLst/>
          </a:prstGeom>
          <a:noFill/>
        </p:spPr>
      </p:pic>
      <p:pic>
        <p:nvPicPr>
          <p:cNvPr id="24581" name="Picture 5" descr="G:\Семикаракоры\plaketka__hrami_rossii__varirovannaya_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6740" y="142852"/>
            <a:ext cx="2652652" cy="400527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3" name="Picture 5" descr="G:\Семикаракоры\vaza__rodimaya_storonka__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714884"/>
            <a:ext cx="1608343" cy="2143116"/>
          </a:xfrm>
          <a:prstGeom prst="rect">
            <a:avLst/>
          </a:prstGeom>
          <a:noFill/>
        </p:spPr>
      </p:pic>
      <p:pic>
        <p:nvPicPr>
          <p:cNvPr id="27654" name="Picture 6" descr="G:\Семикаракоры\vaza__rodnie_prostori__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573413"/>
            <a:ext cx="1714512" cy="2284587"/>
          </a:xfrm>
          <a:prstGeom prst="rect">
            <a:avLst/>
          </a:prstGeom>
          <a:noFill/>
        </p:spPr>
      </p:pic>
      <p:pic>
        <p:nvPicPr>
          <p:cNvPr id="9" name="Рисунок 8" descr="http://malex.com.ru/portfolio/imgs/aksinia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87" y="2911415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G:\Семикаракоры\vaza__hram_moskovskiy__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38276" cy="4889522"/>
          </a:xfrm>
          <a:prstGeom prst="rect">
            <a:avLst/>
          </a:prstGeom>
          <a:noFill/>
        </p:spPr>
      </p:pic>
      <p:pic>
        <p:nvPicPr>
          <p:cNvPr id="27652" name="Picture 4" descr="G:\Семикаракоры\vaza__hram_rostovskiy__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0909" y="0"/>
            <a:ext cx="3173091" cy="4791097"/>
          </a:xfrm>
          <a:prstGeom prst="rect">
            <a:avLst/>
          </a:prstGeom>
          <a:noFill/>
        </p:spPr>
      </p:pic>
      <p:pic>
        <p:nvPicPr>
          <p:cNvPr id="27651" name="Picture 3" descr="G:\Семикаракоры\vaza__hram_novocherkasskiy__5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1500174"/>
            <a:ext cx="3362325" cy="5076825"/>
          </a:xfrm>
          <a:prstGeom prst="rect">
            <a:avLst/>
          </a:prstGeom>
          <a:noFill/>
        </p:spPr>
      </p:pic>
      <p:pic>
        <p:nvPicPr>
          <p:cNvPr id="10" name="Рисунок 9" descr="http://malex.com.ru/portfolio/imgs/aksinia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14290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В память, наверное, о той казачке - Аксинье, которая так верно ждала своего суженого и которая самый первый кувшин расписала, и назвали </a:t>
            </a:r>
            <a:r>
              <a:rPr lang="ru-RU" sz="1800" dirty="0" err="1" smtClean="0"/>
              <a:t>семикаракорцы</a:t>
            </a:r>
            <a:r>
              <a:rPr lang="ru-RU" sz="1800" dirty="0" smtClean="0"/>
              <a:t> свой промысел фаянсовый...  «АКСИНЬЯ»</a:t>
            </a:r>
            <a:endParaRPr lang="ru-RU" sz="1800" dirty="0"/>
          </a:p>
        </p:txBody>
      </p:sp>
      <p:pic>
        <p:nvPicPr>
          <p:cNvPr id="4" name="Picture 3" descr="C:\Documents and Settings\Саша\Мои документы\pv_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3251"/>
            <a:ext cx="6480720" cy="45365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Мастер-класс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G:\маслова\IMG_0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143248"/>
            <a:ext cx="4559263" cy="3419099"/>
          </a:xfrm>
          <a:prstGeom prst="rect">
            <a:avLst/>
          </a:prstGeom>
          <a:noFill/>
        </p:spPr>
      </p:pic>
      <p:pic>
        <p:nvPicPr>
          <p:cNvPr id="2052" name="Picture 4" descr="G:\маслова\IMG_0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379787" cy="2534583"/>
          </a:xfrm>
          <a:prstGeom prst="rect">
            <a:avLst/>
          </a:prstGeom>
          <a:noFill/>
        </p:spPr>
      </p:pic>
      <p:pic>
        <p:nvPicPr>
          <p:cNvPr id="2053" name="Picture 5" descr="G:\маслова\SDC1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50938"/>
            <a:ext cx="3357586" cy="2518190"/>
          </a:xfrm>
          <a:prstGeom prst="rect">
            <a:avLst/>
          </a:prstGeom>
          <a:noFill/>
        </p:spPr>
      </p:pic>
      <p:pic>
        <p:nvPicPr>
          <p:cNvPr id="2050" name="Picture 2" descr="G:\маслова\IMG_0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7" y="571380"/>
            <a:ext cx="4286851" cy="32148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Саша\Мои документы\press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96752"/>
            <a:ext cx="4033456" cy="4691980"/>
          </a:xfrm>
          <a:prstGeom prst="rect">
            <a:avLst/>
          </a:prstGeom>
          <a:noFill/>
        </p:spPr>
      </p:pic>
      <p:pic>
        <p:nvPicPr>
          <p:cNvPr id="5124" name="Picture 4" descr="C:\Documents and Settings\Саша\Мои документы\0000074545-YND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331182" cy="5786478"/>
          </a:xfrm>
          <a:prstGeom prst="rect">
            <a:avLst/>
          </a:prstGeom>
          <a:noFill/>
        </p:spPr>
      </p:pic>
      <p:pic>
        <p:nvPicPr>
          <p:cNvPr id="5128" name="Picture 8" descr="C:\Documents and Settings\Саша\Мои документы\1212551575_picsu_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1" y="1101461"/>
            <a:ext cx="4173159" cy="484781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аша\Мои документы\Мои рисунки\Новая папка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928670"/>
            <a:ext cx="3260089" cy="2758600"/>
          </a:xfrm>
          <a:prstGeom prst="rect">
            <a:avLst/>
          </a:prstGeom>
          <a:noFill/>
        </p:spPr>
      </p:pic>
      <p:pic>
        <p:nvPicPr>
          <p:cNvPr id="3075" name="Picture 3" descr="C:\Documents and Settings\Саша\Мои документы\Мои рисунки\Новая папка\img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143380"/>
            <a:ext cx="3062315" cy="2500306"/>
          </a:xfrm>
          <a:prstGeom prst="rect">
            <a:avLst/>
          </a:prstGeom>
          <a:noFill/>
        </p:spPr>
      </p:pic>
      <p:pic>
        <p:nvPicPr>
          <p:cNvPr id="3076" name="Picture 4" descr="C:\Documents and Settings\Саша\Мои документы\Мои рисунки\Новая папка\img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00504"/>
            <a:ext cx="3300277" cy="2571744"/>
          </a:xfrm>
          <a:prstGeom prst="rect">
            <a:avLst/>
          </a:prstGeom>
          <a:noFill/>
        </p:spPr>
      </p:pic>
      <p:pic>
        <p:nvPicPr>
          <p:cNvPr id="3077" name="Picture 5" descr="C:\Documents and Settings\Саша\Мои документы\Мои рисунки\Новая папка\img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857232"/>
            <a:ext cx="3286148" cy="28090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3438" y="714356"/>
            <a:ext cx="4286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FF"/>
                </a:solidFill>
              </a:rPr>
              <a:t>Эл</a:t>
            </a:r>
          </a:p>
          <a:p>
            <a:r>
              <a:rPr lang="ru-RU" sz="2400" b="1" dirty="0" err="1" smtClean="0">
                <a:solidFill>
                  <a:srgbClr val="FF66FF"/>
                </a:solidFill>
              </a:rPr>
              <a:t>ементы</a:t>
            </a:r>
            <a:r>
              <a:rPr lang="ru-RU" sz="2400" b="1" dirty="0" smtClean="0">
                <a:solidFill>
                  <a:srgbClr val="FF66FF"/>
                </a:solidFill>
              </a:rPr>
              <a:t> </a:t>
            </a:r>
          </a:p>
          <a:p>
            <a:r>
              <a:rPr lang="ru-RU" sz="2400" b="1" dirty="0" err="1" smtClean="0">
                <a:solidFill>
                  <a:srgbClr val="FF66FF"/>
                </a:solidFill>
              </a:rPr>
              <a:t>ро</a:t>
            </a:r>
            <a:endParaRPr lang="ru-RU" sz="2400" b="1" dirty="0" smtClean="0">
              <a:solidFill>
                <a:srgbClr val="FF66FF"/>
              </a:solidFill>
            </a:endParaRPr>
          </a:p>
          <a:p>
            <a:r>
              <a:rPr lang="ru-RU" sz="2400" b="1" dirty="0" smtClean="0">
                <a:solidFill>
                  <a:srgbClr val="FF66FF"/>
                </a:solidFill>
              </a:rPr>
              <a:t>с</a:t>
            </a:r>
          </a:p>
          <a:p>
            <a:r>
              <a:rPr lang="ru-RU" sz="2400" b="1" dirty="0" smtClean="0">
                <a:solidFill>
                  <a:srgbClr val="FF66FF"/>
                </a:solidFill>
              </a:rPr>
              <a:t>пи</a:t>
            </a:r>
          </a:p>
          <a:p>
            <a:r>
              <a:rPr lang="ru-RU" sz="2400" b="1" dirty="0" smtClean="0">
                <a:solidFill>
                  <a:srgbClr val="FF66FF"/>
                </a:solidFill>
              </a:rPr>
              <a:t>с</a:t>
            </a:r>
          </a:p>
          <a:p>
            <a:r>
              <a:rPr lang="ru-RU" sz="2400" b="1" dirty="0" smtClean="0">
                <a:solidFill>
                  <a:srgbClr val="FF66FF"/>
                </a:solidFill>
              </a:rPr>
              <a:t>и</a:t>
            </a:r>
            <a:endParaRPr lang="ru-RU" b="1" dirty="0">
              <a:solidFill>
                <a:srgbClr val="FF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3571876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CFF"/>
                </a:solidFill>
              </a:rPr>
              <a:t>Э   л   е   м   е   </a:t>
            </a:r>
            <a:r>
              <a:rPr lang="ru-RU" sz="2400" b="1" dirty="0" err="1" smtClean="0">
                <a:solidFill>
                  <a:srgbClr val="FFCCFF"/>
                </a:solidFill>
              </a:rPr>
              <a:t>н</a:t>
            </a:r>
            <a:r>
              <a:rPr lang="ru-RU" sz="2400" b="1" dirty="0" smtClean="0">
                <a:solidFill>
                  <a:srgbClr val="FFCCFF"/>
                </a:solidFill>
              </a:rPr>
              <a:t>   т   </a:t>
            </a:r>
            <a:r>
              <a:rPr lang="ru-RU" sz="2400" b="1" dirty="0" err="1" smtClean="0">
                <a:solidFill>
                  <a:srgbClr val="FFCCFF"/>
                </a:solidFill>
              </a:rPr>
              <a:t>ы</a:t>
            </a:r>
            <a:r>
              <a:rPr lang="ru-RU" sz="2400" b="1" dirty="0" smtClean="0">
                <a:solidFill>
                  <a:srgbClr val="FFCCFF"/>
                </a:solidFill>
              </a:rPr>
              <a:t>              </a:t>
            </a:r>
            <a:r>
              <a:rPr lang="ru-RU" sz="2400" b="1" dirty="0" err="1" smtClean="0">
                <a:solidFill>
                  <a:srgbClr val="FFCCFF"/>
                </a:solidFill>
              </a:rPr>
              <a:t>р</a:t>
            </a:r>
            <a:r>
              <a:rPr lang="ru-RU" sz="2400" b="1" dirty="0" smtClean="0">
                <a:solidFill>
                  <a:srgbClr val="FFCCFF"/>
                </a:solidFill>
              </a:rPr>
              <a:t>   о   с   </a:t>
            </a:r>
            <a:r>
              <a:rPr lang="ru-RU" sz="2400" b="1" dirty="0" err="1" smtClean="0">
                <a:solidFill>
                  <a:srgbClr val="FFCCFF"/>
                </a:solidFill>
              </a:rPr>
              <a:t>п</a:t>
            </a:r>
            <a:r>
              <a:rPr lang="ru-RU" sz="2400" b="1" dirty="0" smtClean="0">
                <a:solidFill>
                  <a:srgbClr val="FFCCFF"/>
                </a:solidFill>
              </a:rPr>
              <a:t>   и   с   и </a:t>
            </a:r>
            <a:endParaRPr lang="ru-RU" sz="2400" b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Documents and Settings\Саша\Мои документы\Мои рисунки\Новая папка\img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2681198" cy="3071810"/>
          </a:xfrm>
          <a:prstGeom prst="rect">
            <a:avLst/>
          </a:prstGeom>
          <a:noFill/>
        </p:spPr>
      </p:pic>
      <p:pic>
        <p:nvPicPr>
          <p:cNvPr id="10243" name="Picture 3" descr="C:\Documents and Settings\Саша\Мои документы\Мои рисунки\Новая папка\img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143248"/>
            <a:ext cx="2601931" cy="2980997"/>
          </a:xfrm>
          <a:prstGeom prst="rect">
            <a:avLst/>
          </a:prstGeom>
          <a:noFill/>
        </p:spPr>
      </p:pic>
      <p:pic>
        <p:nvPicPr>
          <p:cNvPr id="10244" name="Picture 4" descr="C:\Documents and Settings\Саша\Мои документы\Мои рисунки\Новая папка\img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643050"/>
            <a:ext cx="2556511" cy="2928958"/>
          </a:xfrm>
          <a:prstGeom prst="rect">
            <a:avLst/>
          </a:prstGeom>
          <a:noFill/>
        </p:spPr>
      </p:pic>
      <p:pic>
        <p:nvPicPr>
          <p:cNvPr id="7" name="Рисунок 6" descr="http://malex.com.ru/portfolio/imgs/aksinia_logo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00042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Саша\Мои документы\Мои рисунки\Новая папка\img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01" y="928670"/>
            <a:ext cx="8421296" cy="5599236"/>
          </a:xfrm>
          <a:prstGeom prst="rect">
            <a:avLst/>
          </a:prstGeom>
          <a:noFill/>
        </p:spPr>
      </p:pic>
      <p:pic>
        <p:nvPicPr>
          <p:cNvPr id="5" name="Рисунок 4" descr="http://malex.com.ru/portfolio/imgs/aksinia_logo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3116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Саша\Мои документы\Мои рисунки\Новая папка\img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8143932" cy="5613471"/>
          </a:xfrm>
          <a:prstGeom prst="rect">
            <a:avLst/>
          </a:prstGeom>
          <a:noFill/>
        </p:spPr>
      </p:pic>
      <p:pic>
        <p:nvPicPr>
          <p:cNvPr id="6" name="Рисунок 5" descr="http://malex.com.ru/portfolio/imgs/aksinia_logo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000636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http://malex.com.ru/portfolio/imgs/aksinia_logo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256"/>
            <a:ext cx="1619254" cy="160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Documents and Settings\Саша\Мои документы\Мои рисунки\Новая папка\img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500307"/>
            <a:ext cx="5727696" cy="4357694"/>
          </a:xfrm>
          <a:prstGeom prst="rect">
            <a:avLst/>
          </a:prstGeom>
          <a:noFill/>
        </p:spPr>
      </p:pic>
      <p:pic>
        <p:nvPicPr>
          <p:cNvPr id="7170" name="Picture 2" descr="C:\Documents and Settings\Саша\Мои документы\Мои рисунки\Новая папка\img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3981772" cy="28003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Documents and Settings\Саша\Мои документы\Мои рисунки\Новая папка\img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68102"/>
            <a:ext cx="8414416" cy="57898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Саша\Мои документы\Мои рисунки\Новая папка\img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71546"/>
            <a:ext cx="7244330" cy="5049853"/>
          </a:xfrm>
          <a:prstGeom prst="rect">
            <a:avLst/>
          </a:prstGeom>
          <a:noFill/>
        </p:spPr>
      </p:pic>
      <p:pic>
        <p:nvPicPr>
          <p:cNvPr id="5123" name="Picture 3" descr="G:\Семикаракоры\saharnica__musya__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41" y="4500570"/>
            <a:ext cx="3207191" cy="2275245"/>
          </a:xfrm>
          <a:prstGeom prst="rect">
            <a:avLst/>
          </a:prstGeom>
          <a:noFill/>
        </p:spPr>
      </p:pic>
      <p:pic>
        <p:nvPicPr>
          <p:cNvPr id="6" name="Рисунок 5" descr="http://malex.com.ru/portfolio/imgs/aksinia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500306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Саша\Мои документы\Мои рисунки\Новая папка\img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6041" y="357166"/>
            <a:ext cx="4197959" cy="2786082"/>
          </a:xfrm>
          <a:prstGeom prst="rect">
            <a:avLst/>
          </a:prstGeom>
          <a:noFill/>
        </p:spPr>
      </p:pic>
      <p:pic>
        <p:nvPicPr>
          <p:cNvPr id="6147" name="Picture 3" descr="C:\Documents and Settings\Саша\Мои документы\Мои рисунки\Новая папка\img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4357686" cy="2892089"/>
          </a:xfrm>
          <a:prstGeom prst="rect">
            <a:avLst/>
          </a:prstGeom>
          <a:noFill/>
        </p:spPr>
      </p:pic>
      <p:pic>
        <p:nvPicPr>
          <p:cNvPr id="6148" name="Picture 4" descr="C:\Documents and Settings\Саша\Мои документы\Мои рисунки\Новая папка\img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268" y="357166"/>
            <a:ext cx="4655693" cy="3000396"/>
          </a:xfrm>
          <a:prstGeom prst="rect">
            <a:avLst/>
          </a:prstGeom>
          <a:noFill/>
        </p:spPr>
      </p:pic>
      <p:pic>
        <p:nvPicPr>
          <p:cNvPr id="6149" name="Picture 5" descr="C:\Documents and Settings\Саша\Мои документы\Мои рисунки\Новая папка\img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071934" cy="2624188"/>
          </a:xfrm>
          <a:prstGeom prst="rect">
            <a:avLst/>
          </a:prstGeom>
          <a:noFill/>
        </p:spPr>
      </p:pic>
      <p:pic>
        <p:nvPicPr>
          <p:cNvPr id="6150" name="Picture 6" descr="G:\Семикаракоры\suvenirniy_sosud__kot-leopold__2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8292" y="3143248"/>
            <a:ext cx="993565" cy="1500198"/>
          </a:xfrm>
          <a:prstGeom prst="rect">
            <a:avLst/>
          </a:prstGeom>
          <a:noFill/>
        </p:spPr>
      </p:pic>
      <p:pic>
        <p:nvPicPr>
          <p:cNvPr id="9" name="Рисунок 8" descr="http://malex.com.ru/portfolio/imgs/aksinia_logo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5715016"/>
            <a:ext cx="92869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25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УСПЕХОВ ВАМ!!!</a:t>
            </a:r>
            <a:endParaRPr lang="ru-RU" sz="80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Саша\Мои документы\kraski_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76676"/>
          </a:xfrm>
          <a:prstGeom prst="rect">
            <a:avLst/>
          </a:prstGeom>
          <a:noFill/>
        </p:spPr>
      </p:pic>
      <p:pic>
        <p:nvPicPr>
          <p:cNvPr id="3075" name="Picture 3" descr="C:\Documents and Settings\Саша\Мои документы\pali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286388"/>
            <a:ext cx="1357298" cy="1357298"/>
          </a:xfrm>
          <a:prstGeom prst="rect">
            <a:avLst/>
          </a:prstGeom>
          <a:noFill/>
        </p:spPr>
      </p:pic>
      <p:pic>
        <p:nvPicPr>
          <p:cNvPr id="6" name="Рисунок 5" descr="http://malex.com.ru/portfolio/imgs/aksinia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5000636"/>
            <a:ext cx="571504" cy="60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C:\Documents and Settings\Саша\Мои документы\filecMXy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499991" cy="6206149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7"/>
            <a:ext cx="4176464" cy="620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96752"/>
            <a:ext cx="1860916" cy="15821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365104"/>
            <a:ext cx="2952328" cy="226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0648"/>
            <a:ext cx="3131840" cy="228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80928"/>
            <a:ext cx="2869747" cy="382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924944"/>
            <a:ext cx="1609207" cy="1368152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348880"/>
            <a:ext cx="23812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77072"/>
            <a:ext cx="21183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60648"/>
            <a:ext cx="2359450" cy="194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Саша\Мои документы\Мои рисунки\1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0"/>
            <a:ext cx="2962063" cy="2924944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2780928"/>
            <a:ext cx="141622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81772"/>
          </a:xfrm>
        </p:spPr>
        <p:txBody>
          <a:bodyPr>
            <a:normAutofit fontScale="90000"/>
          </a:bodyPr>
          <a:lstStyle/>
          <a:p>
            <a:pPr>
              <a:tabLst>
                <a:tab pos="4395788" algn="l"/>
              </a:tabLst>
            </a:pPr>
            <a:r>
              <a:rPr lang="ru-RU" dirty="0" smtClean="0">
                <a:solidFill>
                  <a:srgbClr val="FFCCFF"/>
                </a:solidFill>
              </a:rPr>
              <a:t>История города </a:t>
            </a:r>
            <a:r>
              <a:rPr lang="ru-RU" dirty="0" err="1" smtClean="0">
                <a:solidFill>
                  <a:srgbClr val="FFCCFF"/>
                </a:solidFill>
              </a:rPr>
              <a:t>Семикаракорск</a:t>
            </a:r>
            <a:endParaRPr lang="ru-RU" dirty="0">
              <a:solidFill>
                <a:srgbClr val="FFCCFF"/>
              </a:solidFill>
            </a:endParaRPr>
          </a:p>
        </p:txBody>
      </p:sp>
      <p:pic>
        <p:nvPicPr>
          <p:cNvPr id="5" name="Содержимое 4" descr="http://portal-semikarakorsk.ru/netcat_files/Image/prom1%2822%2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66950" y="3453606"/>
            <a:ext cx="46101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Саша\Мои документы\portal-semikarakor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437112"/>
            <a:ext cx="6215106" cy="1357310"/>
          </a:xfrm>
          <a:prstGeom prst="rect">
            <a:avLst/>
          </a:prstGeom>
          <a:noFill/>
        </p:spPr>
      </p:pic>
      <p:pic>
        <p:nvPicPr>
          <p:cNvPr id="6" name="Рисунок 5" descr="http://portal-semikarakorsk.ru/netcat_files/Image/istor%2888%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928670"/>
            <a:ext cx="21431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ortal-semikarakorsk.ru/netcat_files/Image/istor2%2857%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204864"/>
            <a:ext cx="2428892" cy="16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malex.com.ru/portfolio/imgs/aksinia_logo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72207"/>
            <a:ext cx="714348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86744" y="6041697"/>
            <a:ext cx="857256" cy="81630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00364" y="928670"/>
            <a:ext cx="571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Археологические исследования в окрестностях нынешнего города </a:t>
            </a:r>
            <a:r>
              <a:rPr lang="ru-RU" sz="1600" dirty="0" err="1" smtClean="0"/>
              <a:t>Семикаракорска</a:t>
            </a:r>
            <a:r>
              <a:rPr lang="ru-RU" sz="1600" dirty="0" smtClean="0"/>
              <a:t> подтверждают, что здесь еще с дохристианских времен везде стихийно возникали кустарные гончарные мастерские, используя богатые местные ресурсы сырья: различные глины и песок.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285992"/>
            <a:ext cx="3071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Достаточно близко от города при раскопках обнаружены древние многослойные поселения периода средневековья, в развалах которых обнаружена характерная традиционная керамика с местной глиной в тесте из обрывов реки Дон.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72198" y="2285992"/>
            <a:ext cx="30718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1936 г. все промысловые </a:t>
            </a:r>
            <a:r>
              <a:rPr lang="ru-RU" sz="1400" dirty="0" smtClean="0"/>
              <a:t>отдельные гончарные мастерские объединяются и, приобретая устойчивые структуры, создается керамическое производство при Семикаракорском </a:t>
            </a:r>
            <a:r>
              <a:rPr lang="ru-RU" sz="1600" dirty="0" err="1" smtClean="0"/>
              <a:t>райпромкомбинате</a:t>
            </a:r>
            <a:r>
              <a:rPr lang="ru-RU" sz="1600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10" y="5500702"/>
            <a:ext cx="7786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Здесь в 1972 г. внедрена технология изготовления художественных изделий и сувениров из белой фаянсовой массы.</a:t>
            </a:r>
          </a:p>
          <a:p>
            <a:r>
              <a:rPr lang="ru-RU" sz="1400" dirty="0" smtClean="0"/>
              <a:t>В марте 1973 г. изделия впервые отнесены к категории изделий народных художественных промыслов.</a:t>
            </a:r>
          </a:p>
          <a:p>
            <a:endParaRPr lang="ru-RU" sz="1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http://don-media.ru/upload/photo/53/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496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724" y="5949280"/>
            <a:ext cx="1068828" cy="908720"/>
          </a:xfrm>
          <a:prstGeom prst="rect">
            <a:avLst/>
          </a:prstGeom>
          <a:noFill/>
        </p:spPr>
      </p:pic>
      <p:pic>
        <p:nvPicPr>
          <p:cNvPr id="1026" name="Picture 2" descr="G:\маслова\IMG_0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2902846" cy="2176913"/>
          </a:xfrm>
          <a:prstGeom prst="rect">
            <a:avLst/>
          </a:prstGeom>
          <a:noFill/>
        </p:spPr>
      </p:pic>
      <p:pic>
        <p:nvPicPr>
          <p:cNvPr id="1027" name="Picture 3" descr="G:\маслова\IMG_0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643314"/>
            <a:ext cx="3046480" cy="2284628"/>
          </a:xfrm>
          <a:prstGeom prst="rect">
            <a:avLst/>
          </a:prstGeom>
          <a:noFill/>
        </p:spPr>
      </p:pic>
      <p:pic>
        <p:nvPicPr>
          <p:cNvPr id="1028" name="Picture 4" descr="G:\маслова\SDC105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572008"/>
            <a:ext cx="2504850" cy="1878638"/>
          </a:xfrm>
          <a:prstGeom prst="rect">
            <a:avLst/>
          </a:prstGeom>
          <a:noFill/>
        </p:spPr>
      </p:pic>
      <p:pic>
        <p:nvPicPr>
          <p:cNvPr id="1029" name="Picture 5" descr="G:\маслова\SDC105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000108"/>
            <a:ext cx="2409632" cy="1807224"/>
          </a:xfrm>
          <a:prstGeom prst="rect">
            <a:avLst/>
          </a:prstGeom>
          <a:noFill/>
        </p:spPr>
      </p:pic>
      <p:pic>
        <p:nvPicPr>
          <p:cNvPr id="1031" name="Picture 7" descr="G:\маслова\IMG_06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071546"/>
            <a:ext cx="2403451" cy="1802405"/>
          </a:xfrm>
          <a:prstGeom prst="rect">
            <a:avLst/>
          </a:prstGeom>
          <a:noFill/>
        </p:spPr>
      </p:pic>
      <p:pic>
        <p:nvPicPr>
          <p:cNvPr id="1032" name="Picture 8" descr="G:\маслова\SDC105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3071810"/>
            <a:ext cx="2378754" cy="31716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CCFF"/>
                </a:solidFill>
              </a:rPr>
              <a:t>Семикаракорские</a:t>
            </a:r>
            <a:r>
              <a:rPr lang="ru-RU" b="1" dirty="0" smtClean="0">
                <a:solidFill>
                  <a:srgbClr val="FFCCFF"/>
                </a:solidFill>
              </a:rPr>
              <a:t> изделия</a:t>
            </a:r>
            <a:endParaRPr lang="ru-RU" b="1" dirty="0">
              <a:solidFill>
                <a:srgbClr val="FFCC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Семикаракоры\_stepnie_cveti__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3882296" cy="2428892"/>
          </a:xfrm>
          <a:prstGeom prst="rect">
            <a:avLst/>
          </a:prstGeom>
          <a:noFill/>
        </p:spPr>
      </p:pic>
      <p:pic>
        <p:nvPicPr>
          <p:cNvPr id="12291" name="Picture 3" descr="G:\Семикаракоры\3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3810000" cy="2857500"/>
          </a:xfrm>
          <a:prstGeom prst="rect">
            <a:avLst/>
          </a:prstGeom>
          <a:noFill/>
        </p:spPr>
      </p:pic>
      <p:pic>
        <p:nvPicPr>
          <p:cNvPr id="12293" name="Picture 5" descr="G:\Семикаракоры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643338" cy="2428868"/>
          </a:xfrm>
          <a:prstGeom prst="rect">
            <a:avLst/>
          </a:prstGeom>
          <a:noFill/>
        </p:spPr>
      </p:pic>
      <p:pic>
        <p:nvPicPr>
          <p:cNvPr id="8" name="Рисунок 7" descr="http://malex.com.ru/portfolio/imgs/aksinia_logo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87" y="2911415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15072"/>
            <a:ext cx="756206" cy="642928"/>
          </a:xfrm>
          <a:prstGeom prst="rect">
            <a:avLst/>
          </a:prstGeom>
          <a:noFill/>
        </p:spPr>
      </p:pic>
      <p:pic>
        <p:nvPicPr>
          <p:cNvPr id="12292" name="Picture 4" descr="G:\Семикаракоры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78619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Семикаракоры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42" y="357166"/>
            <a:ext cx="4121146" cy="3229156"/>
          </a:xfrm>
          <a:prstGeom prst="rect">
            <a:avLst/>
          </a:prstGeom>
          <a:noFill/>
        </p:spPr>
      </p:pic>
      <p:pic>
        <p:nvPicPr>
          <p:cNvPr id="13315" name="Picture 3" descr="G:\Семикаракор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381530" cy="3286148"/>
          </a:xfrm>
          <a:prstGeom prst="rect">
            <a:avLst/>
          </a:prstGeom>
          <a:noFill/>
        </p:spPr>
      </p:pic>
      <p:pic>
        <p:nvPicPr>
          <p:cNvPr id="13316" name="Picture 4" descr="G:\Семикаракоры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5"/>
            <a:ext cx="4123137" cy="3125975"/>
          </a:xfrm>
          <a:prstGeom prst="rect">
            <a:avLst/>
          </a:prstGeom>
          <a:noFill/>
        </p:spPr>
      </p:pic>
      <p:pic>
        <p:nvPicPr>
          <p:cNvPr id="13317" name="Picture 5" descr="G:\Семикаракоры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876"/>
            <a:ext cx="4356780" cy="3064036"/>
          </a:xfrm>
          <a:prstGeom prst="rect">
            <a:avLst/>
          </a:prstGeom>
          <a:noFill/>
        </p:spPr>
      </p:pic>
      <p:pic>
        <p:nvPicPr>
          <p:cNvPr id="8" name="Рисунок 7" descr="http://malex.com.ru/portfolio/imgs/aksinia_logo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6143644"/>
            <a:ext cx="550560" cy="5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Саша\Мои документы\post-109973-12396188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4286248" y="785794"/>
            <a:ext cx="357190" cy="223838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00034" y="3305501"/>
            <a:ext cx="428628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Полдневный час. Жара гнетет дыханье,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Глядишь,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прищурясь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- блеск глаза слепит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3286124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И над землею воздух в колебанье </a:t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Мигает быстро, будто бы кипит!</a:t>
            </a:r>
            <a:endParaRPr lang="ru-RU" dirty="0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857224" y="214290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  Цветы, словно подернуты легкой дымкой! Да ведь в наших донских степях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иначе и не бывает!  Солнце так палит, что вся степь маревом покрыта!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G:\Семикаракоры\nabor__zolotaya_ribka__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916832"/>
            <a:ext cx="3194053" cy="4822749"/>
          </a:xfrm>
          <a:prstGeom prst="rect">
            <a:avLst/>
          </a:prstGeom>
          <a:noFill/>
        </p:spPr>
      </p:pic>
      <p:pic>
        <p:nvPicPr>
          <p:cNvPr id="8" name="Рисунок 7" descr="http://malex.com.ru/portfolio/imgs/aksinia_logo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714356"/>
            <a:ext cx="1050626" cy="10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:\Семикаракоры\nabor__yablochniy_spas__3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0" y="1124744"/>
            <a:ext cx="2908002" cy="4389437"/>
          </a:xfrm>
          <a:prstGeom prst="rect">
            <a:avLst/>
          </a:prstGeom>
          <a:noFill/>
        </p:spPr>
      </p:pic>
      <p:pic>
        <p:nvPicPr>
          <p:cNvPr id="9" name="Picture 2" descr="G:\Семикаракоры\vaza__donskaya_krasavica__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739" y="1124744"/>
            <a:ext cx="3016261" cy="455429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242</Words>
  <Application>Microsoft Office PowerPoint</Application>
  <PresentationFormat>Экран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Донских степей  неяркая краса </vt:lpstr>
      <vt:lpstr>Слайд 2</vt:lpstr>
      <vt:lpstr>Слайд 3</vt:lpstr>
      <vt:lpstr>Слайд 4</vt:lpstr>
      <vt:lpstr>История города Семикаракорск</vt:lpstr>
      <vt:lpstr> </vt:lpstr>
      <vt:lpstr>Семикаракорские изделия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Колокольчики</vt:lpstr>
      <vt:lpstr>Слайд 16</vt:lpstr>
      <vt:lpstr>Слайд 17</vt:lpstr>
      <vt:lpstr>В память, наверное, о той казачке - Аксинье, которая так верно ждала своего суженого и которая самый первый кувшин расписала, и назвали семикаракорцы свой промысел фаянсовый...  «АКСИНЬЯ»</vt:lpstr>
      <vt:lpstr>Мастер-класс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       УСПЕХОВ ВАМ!!!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Донских степей  неяркая краса</dc:title>
  <dc:creator>САША</dc:creator>
  <cp:lastModifiedBy>САША</cp:lastModifiedBy>
  <cp:revision>22</cp:revision>
  <dcterms:created xsi:type="dcterms:W3CDTF">2011-01-28T16:33:03Z</dcterms:created>
  <dcterms:modified xsi:type="dcterms:W3CDTF">2011-01-30T08:46:40Z</dcterms:modified>
</cp:coreProperties>
</file>