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167" autoAdjust="0"/>
  </p:normalViewPr>
  <p:slideViewPr>
    <p:cSldViewPr>
      <p:cViewPr varScale="1">
        <p:scale>
          <a:sx n="70" d="100"/>
          <a:sy n="70" d="100"/>
        </p:scale>
        <p:origin x="-20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2C60E-A821-45FD-B709-7D9F46C83535}" type="doc">
      <dgm:prSet loTypeId="urn:microsoft.com/office/officeart/2005/8/layout/cycle7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25A86E-D931-475D-A646-815B340C16F1}">
      <dgm:prSet phldrT="[Текст]" custT="1"/>
      <dgm:spPr/>
      <dgm:t>
        <a:bodyPr/>
        <a:lstStyle/>
        <a:p>
          <a:r>
            <a: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ВЫБИРАЯ МЕСТО ДЛЯ РАСТЕНИЯ СЛЕДУЕТ УЧИТЫВАТЬ</a:t>
          </a:r>
          <a:endParaRPr lang="ru-RU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FE21A61-1444-41F0-8FCA-02E11F1BEA8F}" type="parTrans" cxnId="{CD10A9EB-47A9-4061-B7EE-F743DA9160C9}">
      <dgm:prSet/>
      <dgm:spPr/>
      <dgm:t>
        <a:bodyPr/>
        <a:lstStyle/>
        <a:p>
          <a:endParaRPr lang="ru-RU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3C8958A-26C9-4207-9AA1-E9850926A514}" type="sibTrans" cxnId="{CD10A9EB-47A9-4061-B7EE-F743DA9160C9}">
      <dgm:prSet/>
      <dgm:spPr/>
      <dgm:t>
        <a:bodyPr/>
        <a:lstStyle/>
        <a:p>
          <a:endParaRPr lang="ru-RU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A384F8F-BE2B-427C-AD4E-4245B2F725E1}">
      <dgm:prSet phldrT="[Текст]" custT="1"/>
      <dgm:spPr/>
      <dgm:t>
        <a:bodyPr/>
        <a:lstStyle/>
        <a:p>
          <a:r>
            <a: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СВЕТОВЫЕ УСЛОВИЯ В ПОМЕЩЕНИИ</a:t>
          </a:r>
          <a:endParaRPr lang="ru-RU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64E38FB-3FD1-4711-B97B-41BB7BDD8F91}" type="parTrans" cxnId="{F95B8EA7-B286-4085-98A0-EEF4DD0701B4}">
      <dgm:prSet/>
      <dgm:spPr/>
      <dgm:t>
        <a:bodyPr/>
        <a:lstStyle/>
        <a:p>
          <a:endParaRPr lang="ru-RU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6043791-9E94-42F7-89FC-4A2923F7068A}" type="sibTrans" cxnId="{F95B8EA7-B286-4085-98A0-EEF4DD0701B4}">
      <dgm:prSet/>
      <dgm:spPr/>
      <dgm:t>
        <a:bodyPr/>
        <a:lstStyle/>
        <a:p>
          <a:endParaRPr lang="ru-RU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DEB1A5F-0745-47D6-8EBA-FCC6A81D4E6B}">
      <dgm:prSet phldrT="[Текст]" custT="1"/>
      <dgm:spPr/>
      <dgm:t>
        <a:bodyPr/>
        <a:lstStyle/>
        <a:p>
          <a:r>
            <a: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ТЕМПЕРАТУРУ ВОЗДУХА В ПОМЕЩЕНИИ</a:t>
          </a:r>
          <a:endParaRPr lang="ru-RU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0248D80-4DEA-405A-A8CC-481DD00B774E}" type="parTrans" cxnId="{EFA486BF-AA53-4606-933E-0B6BED201373}">
      <dgm:prSet/>
      <dgm:spPr/>
      <dgm:t>
        <a:bodyPr/>
        <a:lstStyle/>
        <a:p>
          <a:endParaRPr lang="ru-RU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DB92C74-C72B-488F-BCAC-8D9C0524A4B2}" type="sibTrans" cxnId="{EFA486BF-AA53-4606-933E-0B6BED201373}">
      <dgm:prSet/>
      <dgm:spPr/>
      <dgm:t>
        <a:bodyPr/>
        <a:lstStyle/>
        <a:p>
          <a:endParaRPr lang="ru-RU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751A186-A766-46B8-B906-6C0AA688C286}" type="pres">
      <dgm:prSet presAssocID="{1312C60E-A821-45FD-B709-7D9F46C835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C0827-66E2-43FE-88A8-2940556A9A1B}" type="pres">
      <dgm:prSet presAssocID="{DF25A86E-D931-475D-A646-815B340C16F1}" presName="node" presStyleLbl="node1" presStyleIdx="0" presStyleCnt="3" custRadScaleRad="37035" custRadScaleInc="-11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19BE1-9F0B-4366-9472-D21824CAE0BF}" type="pres">
      <dgm:prSet presAssocID="{93C8958A-26C9-4207-9AA1-E9850926A51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38DDBF6-2F1C-491C-B5B4-E0A1111A75E6}" type="pres">
      <dgm:prSet presAssocID="{93C8958A-26C9-4207-9AA1-E9850926A51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86A71A9-798A-4DE4-8080-E5C23A5742A3}" type="pres">
      <dgm:prSet presAssocID="{3A384F8F-BE2B-427C-AD4E-4245B2F725E1}" presName="node" presStyleLbl="node1" presStyleIdx="1" presStyleCnt="3" custRadScaleRad="126641" custRadScaleInc="28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6082-46E0-4ADC-B94D-1165DF9C4024}" type="pres">
      <dgm:prSet presAssocID="{26043791-9E94-42F7-89FC-4A2923F7068A}" presName="sibTrans" presStyleLbl="sibTrans2D1" presStyleIdx="1" presStyleCnt="3" custLinFactNeighborX="-2698" custLinFactNeighborY="845"/>
      <dgm:spPr/>
      <dgm:t>
        <a:bodyPr/>
        <a:lstStyle/>
        <a:p>
          <a:endParaRPr lang="ru-RU"/>
        </a:p>
      </dgm:t>
    </dgm:pt>
    <dgm:pt modelId="{D0FB8864-7E72-4864-A6A3-D162ACE3FC43}" type="pres">
      <dgm:prSet presAssocID="{26043791-9E94-42F7-89FC-4A2923F7068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141FF0E-687D-48F7-B493-4D3AC301FD36}" type="pres">
      <dgm:prSet presAssocID="{8DEB1A5F-0745-47D6-8EBA-FCC6A81D4E6B}" presName="node" presStyleLbl="node1" presStyleIdx="2" presStyleCnt="3" custRadScaleRad="155558" custRadScaleInc="-13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30B18-BA40-4FDD-8CA5-0A6796467CD6}" type="pres">
      <dgm:prSet presAssocID="{1DB92C74-C72B-488F-BCAC-8D9C0524A4B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9E651BB-D2D3-44F5-90BD-55317A6E1E61}" type="pres">
      <dgm:prSet presAssocID="{1DB92C74-C72B-488F-BCAC-8D9C0524A4B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B401C27-EDA0-467D-AA87-0697BE26ECB7}" type="presOf" srcId="{1DB92C74-C72B-488F-BCAC-8D9C0524A4B2}" destId="{C4E30B18-BA40-4FDD-8CA5-0A6796467CD6}" srcOrd="0" destOrd="0" presId="urn:microsoft.com/office/officeart/2005/8/layout/cycle7"/>
    <dgm:cxn modelId="{844A5A92-11FB-40B1-9BCC-8C775594E4DF}" type="presOf" srcId="{93C8958A-26C9-4207-9AA1-E9850926A514}" destId="{55219BE1-9F0B-4366-9472-D21824CAE0BF}" srcOrd="0" destOrd="0" presId="urn:microsoft.com/office/officeart/2005/8/layout/cycle7"/>
    <dgm:cxn modelId="{CD10A9EB-47A9-4061-B7EE-F743DA9160C9}" srcId="{1312C60E-A821-45FD-B709-7D9F46C83535}" destId="{DF25A86E-D931-475D-A646-815B340C16F1}" srcOrd="0" destOrd="0" parTransId="{FFE21A61-1444-41F0-8FCA-02E11F1BEA8F}" sibTransId="{93C8958A-26C9-4207-9AA1-E9850926A514}"/>
    <dgm:cxn modelId="{8ECE6316-8A00-4725-99E6-926506F89EA5}" type="presOf" srcId="{3A384F8F-BE2B-427C-AD4E-4245B2F725E1}" destId="{486A71A9-798A-4DE4-8080-E5C23A5742A3}" srcOrd="0" destOrd="0" presId="urn:microsoft.com/office/officeart/2005/8/layout/cycle7"/>
    <dgm:cxn modelId="{2E26128B-0E9A-431F-8D0D-75F1AD9F1187}" type="presOf" srcId="{26043791-9E94-42F7-89FC-4A2923F7068A}" destId="{D0FB8864-7E72-4864-A6A3-D162ACE3FC43}" srcOrd="1" destOrd="0" presId="urn:microsoft.com/office/officeart/2005/8/layout/cycle7"/>
    <dgm:cxn modelId="{BBA4A8F5-70F6-4C99-8406-DB6B1A8D1614}" type="presOf" srcId="{1312C60E-A821-45FD-B709-7D9F46C83535}" destId="{1751A186-A766-46B8-B906-6C0AA688C286}" srcOrd="0" destOrd="0" presId="urn:microsoft.com/office/officeart/2005/8/layout/cycle7"/>
    <dgm:cxn modelId="{4344F714-FDEF-4D5C-8073-EFE63BFF9EDF}" type="presOf" srcId="{1DB92C74-C72B-488F-BCAC-8D9C0524A4B2}" destId="{79E651BB-D2D3-44F5-90BD-55317A6E1E61}" srcOrd="1" destOrd="0" presId="urn:microsoft.com/office/officeart/2005/8/layout/cycle7"/>
    <dgm:cxn modelId="{EFA486BF-AA53-4606-933E-0B6BED201373}" srcId="{1312C60E-A821-45FD-B709-7D9F46C83535}" destId="{8DEB1A5F-0745-47D6-8EBA-FCC6A81D4E6B}" srcOrd="2" destOrd="0" parTransId="{10248D80-4DEA-405A-A8CC-481DD00B774E}" sibTransId="{1DB92C74-C72B-488F-BCAC-8D9C0524A4B2}"/>
    <dgm:cxn modelId="{D0EC14C3-6CB3-4AD1-A6FF-FEF8FC388C68}" type="presOf" srcId="{DF25A86E-D931-475D-A646-815B340C16F1}" destId="{181C0827-66E2-43FE-88A8-2940556A9A1B}" srcOrd="0" destOrd="0" presId="urn:microsoft.com/office/officeart/2005/8/layout/cycle7"/>
    <dgm:cxn modelId="{2A5F8109-00CD-4E6A-B316-00B54F427B56}" type="presOf" srcId="{93C8958A-26C9-4207-9AA1-E9850926A514}" destId="{E38DDBF6-2F1C-491C-B5B4-E0A1111A75E6}" srcOrd="1" destOrd="0" presId="urn:microsoft.com/office/officeart/2005/8/layout/cycle7"/>
    <dgm:cxn modelId="{F95B8EA7-B286-4085-98A0-EEF4DD0701B4}" srcId="{1312C60E-A821-45FD-B709-7D9F46C83535}" destId="{3A384F8F-BE2B-427C-AD4E-4245B2F725E1}" srcOrd="1" destOrd="0" parTransId="{564E38FB-3FD1-4711-B97B-41BB7BDD8F91}" sibTransId="{26043791-9E94-42F7-89FC-4A2923F7068A}"/>
    <dgm:cxn modelId="{C5584A0A-7C84-4B9D-9E4F-0ED61F04D24A}" type="presOf" srcId="{26043791-9E94-42F7-89FC-4A2923F7068A}" destId="{308E6082-46E0-4ADC-B94D-1165DF9C4024}" srcOrd="0" destOrd="0" presId="urn:microsoft.com/office/officeart/2005/8/layout/cycle7"/>
    <dgm:cxn modelId="{F077BD2E-CAA4-4003-80B0-3DEF5A5A35B0}" type="presOf" srcId="{8DEB1A5F-0745-47D6-8EBA-FCC6A81D4E6B}" destId="{2141FF0E-687D-48F7-B493-4D3AC301FD36}" srcOrd="0" destOrd="0" presId="urn:microsoft.com/office/officeart/2005/8/layout/cycle7"/>
    <dgm:cxn modelId="{58D58257-32DD-46AE-B1C8-C97B2AB3DE20}" type="presParOf" srcId="{1751A186-A766-46B8-B906-6C0AA688C286}" destId="{181C0827-66E2-43FE-88A8-2940556A9A1B}" srcOrd="0" destOrd="0" presId="urn:microsoft.com/office/officeart/2005/8/layout/cycle7"/>
    <dgm:cxn modelId="{7AD85EAE-9404-4F03-98B9-3DFA9A0E3958}" type="presParOf" srcId="{1751A186-A766-46B8-B906-6C0AA688C286}" destId="{55219BE1-9F0B-4366-9472-D21824CAE0BF}" srcOrd="1" destOrd="0" presId="urn:microsoft.com/office/officeart/2005/8/layout/cycle7"/>
    <dgm:cxn modelId="{BCBB42F9-4061-4AEE-AEBC-976E084B5BE3}" type="presParOf" srcId="{55219BE1-9F0B-4366-9472-D21824CAE0BF}" destId="{E38DDBF6-2F1C-491C-B5B4-E0A1111A75E6}" srcOrd="0" destOrd="0" presId="urn:microsoft.com/office/officeart/2005/8/layout/cycle7"/>
    <dgm:cxn modelId="{91A2EE13-037C-467D-A155-509C78571106}" type="presParOf" srcId="{1751A186-A766-46B8-B906-6C0AA688C286}" destId="{486A71A9-798A-4DE4-8080-E5C23A5742A3}" srcOrd="2" destOrd="0" presId="urn:microsoft.com/office/officeart/2005/8/layout/cycle7"/>
    <dgm:cxn modelId="{1F0505D7-7A94-4FF7-A35F-51C22C154AE7}" type="presParOf" srcId="{1751A186-A766-46B8-B906-6C0AA688C286}" destId="{308E6082-46E0-4ADC-B94D-1165DF9C4024}" srcOrd="3" destOrd="0" presId="urn:microsoft.com/office/officeart/2005/8/layout/cycle7"/>
    <dgm:cxn modelId="{49D02A4B-B391-4687-8EE3-B90179C688DB}" type="presParOf" srcId="{308E6082-46E0-4ADC-B94D-1165DF9C4024}" destId="{D0FB8864-7E72-4864-A6A3-D162ACE3FC43}" srcOrd="0" destOrd="0" presId="urn:microsoft.com/office/officeart/2005/8/layout/cycle7"/>
    <dgm:cxn modelId="{4B176D21-1281-432D-9372-361B8EE82AB8}" type="presParOf" srcId="{1751A186-A766-46B8-B906-6C0AA688C286}" destId="{2141FF0E-687D-48F7-B493-4D3AC301FD36}" srcOrd="4" destOrd="0" presId="urn:microsoft.com/office/officeart/2005/8/layout/cycle7"/>
    <dgm:cxn modelId="{F87EBE9D-4436-41A8-880D-AB506BE8F749}" type="presParOf" srcId="{1751A186-A766-46B8-B906-6C0AA688C286}" destId="{C4E30B18-BA40-4FDD-8CA5-0A6796467CD6}" srcOrd="5" destOrd="0" presId="urn:microsoft.com/office/officeart/2005/8/layout/cycle7"/>
    <dgm:cxn modelId="{44DE0256-08A2-45C6-B6F4-58C73A4FC7B9}" type="presParOf" srcId="{C4E30B18-BA40-4FDD-8CA5-0A6796467CD6}" destId="{79E651BB-D2D3-44F5-90BD-55317A6E1E61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4EE31-ADF5-4845-B0C7-C50FFA4398B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44B00-94B7-4F3B-9486-BBB0EDEF3C6F}">
      <dgm:prSet phldrT="[Текст]" custT="1"/>
      <dgm:spPr/>
      <dgm:t>
        <a:bodyPr/>
        <a:lstStyle/>
        <a:p>
          <a:r>
            <a: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 14-20 часов</a:t>
          </a:r>
          <a:endParaRPr lang="ru-RU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7CF75D6-51DF-48BA-BC51-D56B014BD49F}" type="parTrans" cxnId="{B9A90976-C20D-4925-B5A4-CEE78C310886}">
      <dgm:prSet/>
      <dgm:spPr/>
      <dgm:t>
        <a:bodyPr/>
        <a:lstStyle/>
        <a:p>
          <a:endParaRPr lang="ru-RU"/>
        </a:p>
      </dgm:t>
    </dgm:pt>
    <dgm:pt modelId="{72DF70E4-7F54-4EA3-AAB0-5710EA3BE6AE}" type="sibTrans" cxnId="{B9A90976-C20D-4925-B5A4-CEE78C310886}">
      <dgm:prSet/>
      <dgm:spPr/>
      <dgm:t>
        <a:bodyPr/>
        <a:lstStyle/>
        <a:p>
          <a:endParaRPr lang="ru-RU"/>
        </a:p>
      </dgm:t>
    </dgm:pt>
    <dgm:pt modelId="{12A9360F-BD10-406B-A1DD-0ED8C85F18AB}">
      <dgm:prSet phldrT="[Текст]" custT="1"/>
      <dgm:spPr/>
      <dgm:t>
        <a:bodyPr/>
        <a:lstStyle/>
        <a:p>
          <a:r>
            <a: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 сентября  по октябрь 6-8 часов</a:t>
          </a:r>
          <a:endParaRPr lang="ru-RU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F4A9B0C-6485-4E8A-BE40-6D04EA0ECBF8}" type="parTrans" cxnId="{863B4F3B-B682-4E56-8479-71ACF0784811}">
      <dgm:prSet/>
      <dgm:spPr/>
      <dgm:t>
        <a:bodyPr/>
        <a:lstStyle/>
        <a:p>
          <a:endParaRPr lang="ru-RU"/>
        </a:p>
      </dgm:t>
    </dgm:pt>
    <dgm:pt modelId="{AAF1E1F3-3838-43B2-8242-867DDE0941A6}" type="sibTrans" cxnId="{863B4F3B-B682-4E56-8479-71ACF0784811}">
      <dgm:prSet/>
      <dgm:spPr/>
      <dgm:t>
        <a:bodyPr/>
        <a:lstStyle/>
        <a:p>
          <a:endParaRPr lang="ru-RU"/>
        </a:p>
      </dgm:t>
    </dgm:pt>
    <dgm:pt modelId="{3883DB8E-76C9-439D-ADF0-9BC21C481650}">
      <dgm:prSet phldrT="[Текст]" custT="1"/>
      <dgm:spPr/>
      <dgm:t>
        <a:bodyPr/>
        <a:lstStyle/>
        <a:p>
          <a:r>
            <a: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 8-20 часов</a:t>
          </a:r>
          <a:endParaRPr lang="ru-RU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272F904-557D-4F1F-9BD5-04FDA6C52831}" type="parTrans" cxnId="{2EF7FCA6-DB66-45CF-9950-AC77632AC6E9}">
      <dgm:prSet/>
      <dgm:spPr/>
      <dgm:t>
        <a:bodyPr/>
        <a:lstStyle/>
        <a:p>
          <a:endParaRPr lang="ru-RU"/>
        </a:p>
      </dgm:t>
    </dgm:pt>
    <dgm:pt modelId="{907DF564-4000-4CC6-BBA0-E32BEA50C173}" type="sibTrans" cxnId="{2EF7FCA6-DB66-45CF-9950-AC77632AC6E9}">
      <dgm:prSet/>
      <dgm:spPr/>
      <dgm:t>
        <a:bodyPr/>
        <a:lstStyle/>
        <a:p>
          <a:endParaRPr lang="ru-RU"/>
        </a:p>
      </dgm:t>
    </dgm:pt>
    <dgm:pt modelId="{BE0797ED-C83F-45A1-AC3F-5E43E298D5DD}">
      <dgm:prSet phldrT="[Текст]" custT="1"/>
      <dgm:spPr/>
      <dgm:t>
        <a:bodyPr/>
        <a:lstStyle/>
        <a:p>
          <a:r>
            <a: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 ноября по 15 января 10-12 часов</a:t>
          </a:r>
          <a:endParaRPr lang="ru-RU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9BBB256-5BAB-4798-BA06-A9E63C6A82AD}" type="parTrans" cxnId="{DCDBACFC-EF24-498B-BE58-643D47AA6A81}">
      <dgm:prSet/>
      <dgm:spPr/>
      <dgm:t>
        <a:bodyPr/>
        <a:lstStyle/>
        <a:p>
          <a:endParaRPr lang="ru-RU"/>
        </a:p>
      </dgm:t>
    </dgm:pt>
    <dgm:pt modelId="{7AE5E18B-C46C-40B6-B4D4-8B976C6FC393}" type="sibTrans" cxnId="{DCDBACFC-EF24-498B-BE58-643D47AA6A81}">
      <dgm:prSet/>
      <dgm:spPr/>
      <dgm:t>
        <a:bodyPr/>
        <a:lstStyle/>
        <a:p>
          <a:endParaRPr lang="ru-RU"/>
        </a:p>
      </dgm:t>
    </dgm:pt>
    <dgm:pt modelId="{9890446D-B26D-449B-AAC8-7BF9894665E1}">
      <dgm:prSet phldrT="[Текст]" custT="1"/>
      <dgm:spPr/>
      <dgm:t>
        <a:bodyPr/>
        <a:lstStyle/>
        <a:p>
          <a:r>
            <a: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 14-20 часов</a:t>
          </a:r>
          <a:endParaRPr lang="ru-RU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C7B94CF-C93C-48F3-A7B4-B13B8DD1287A}" type="parTrans" cxnId="{A12A2117-524F-41E3-8B33-270DC466876A}">
      <dgm:prSet/>
      <dgm:spPr/>
      <dgm:t>
        <a:bodyPr/>
        <a:lstStyle/>
        <a:p>
          <a:endParaRPr lang="ru-RU"/>
        </a:p>
      </dgm:t>
    </dgm:pt>
    <dgm:pt modelId="{0D08BE54-0BF4-41F7-BE9E-41EEE1D9E6AB}" type="sibTrans" cxnId="{A12A2117-524F-41E3-8B33-270DC466876A}">
      <dgm:prSet/>
      <dgm:spPr/>
      <dgm:t>
        <a:bodyPr/>
        <a:lstStyle/>
        <a:p>
          <a:endParaRPr lang="ru-RU"/>
        </a:p>
      </dgm:t>
    </dgm:pt>
    <dgm:pt modelId="{BD1C3B22-5D57-4071-84E9-EA300F93F394}">
      <dgm:prSet phldrT="[Текст]" custT="1"/>
      <dgm:spPr/>
      <dgm:t>
        <a:bodyPr/>
        <a:lstStyle/>
        <a:p>
          <a:r>
            <a: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с  15 января по март       6-8 часов   </a:t>
          </a:r>
          <a:endParaRPr lang="ru-RU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81241E6-32A2-4EEC-9E88-AAED035C631F}" type="parTrans" cxnId="{98BF021C-B066-4A15-9B58-357A8751F3FC}">
      <dgm:prSet/>
      <dgm:spPr/>
      <dgm:t>
        <a:bodyPr/>
        <a:lstStyle/>
        <a:p>
          <a:endParaRPr lang="ru-RU"/>
        </a:p>
      </dgm:t>
    </dgm:pt>
    <dgm:pt modelId="{811D163F-560C-4F78-A794-CA0A9107BBEA}" type="sibTrans" cxnId="{98BF021C-B066-4A15-9B58-357A8751F3FC}">
      <dgm:prSet/>
      <dgm:spPr/>
      <dgm:t>
        <a:bodyPr/>
        <a:lstStyle/>
        <a:p>
          <a:endParaRPr lang="ru-RU"/>
        </a:p>
      </dgm:t>
    </dgm:pt>
    <dgm:pt modelId="{3EFB9D51-41A8-4FFC-9359-64A9BBCCA605}" type="pres">
      <dgm:prSet presAssocID="{8684EE31-ADF5-4845-B0C7-C50FFA4398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96642D-20DF-412C-8709-6D4AA8ECE18D}" type="pres">
      <dgm:prSet presAssocID="{6E744B00-94B7-4F3B-9486-BBB0EDEF3C6F}" presName="composite" presStyleCnt="0"/>
      <dgm:spPr/>
    </dgm:pt>
    <dgm:pt modelId="{BB4C46A5-4DF8-4ACE-BC43-D62EFFDC0F01}" type="pres">
      <dgm:prSet presAssocID="{6E744B00-94B7-4F3B-9486-BBB0EDEF3C6F}" presName="parentText" presStyleLbl="alignNode1" presStyleIdx="0" presStyleCnt="3" custLinFactNeighborX="0" custLinFactNeighborY="-1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5A6D2-B3B0-4216-BC83-7CB651B790DE}" type="pres">
      <dgm:prSet presAssocID="{6E744B00-94B7-4F3B-9486-BBB0EDEF3C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BB489-6468-43C2-BFB4-A95C06C4DD39}" type="pres">
      <dgm:prSet presAssocID="{72DF70E4-7F54-4EA3-AAB0-5710EA3BE6AE}" presName="sp" presStyleCnt="0"/>
      <dgm:spPr/>
    </dgm:pt>
    <dgm:pt modelId="{7ECBF34D-4934-4D09-8A7D-A968C4C6F65C}" type="pres">
      <dgm:prSet presAssocID="{3883DB8E-76C9-439D-ADF0-9BC21C481650}" presName="composite" presStyleCnt="0"/>
      <dgm:spPr/>
    </dgm:pt>
    <dgm:pt modelId="{D9DFC1F8-CC79-4AEC-9744-C5EB11C9859C}" type="pres">
      <dgm:prSet presAssocID="{3883DB8E-76C9-439D-ADF0-9BC21C4816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3667C-DA2B-44F0-A309-4AA3FD37BC4B}" type="pres">
      <dgm:prSet presAssocID="{3883DB8E-76C9-439D-ADF0-9BC21C48165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0F393-5B76-41A2-B5B7-C56625E31136}" type="pres">
      <dgm:prSet presAssocID="{907DF564-4000-4CC6-BBA0-E32BEA50C173}" presName="sp" presStyleCnt="0"/>
      <dgm:spPr/>
    </dgm:pt>
    <dgm:pt modelId="{C99D3645-FEBD-437E-A408-18DF7FCEA696}" type="pres">
      <dgm:prSet presAssocID="{9890446D-B26D-449B-AAC8-7BF9894665E1}" presName="composite" presStyleCnt="0"/>
      <dgm:spPr/>
    </dgm:pt>
    <dgm:pt modelId="{D1873450-154A-4FF4-8C19-27D09066C758}" type="pres">
      <dgm:prSet presAssocID="{9890446D-B26D-449B-AAC8-7BF9894665E1}" presName="parentText" presStyleLbl="alignNode1" presStyleIdx="2" presStyleCnt="3" custLinFactNeighborX="0" custLinFactNeighborY="599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0990A-33E1-4BA7-BCA4-5F94E4CDBD0B}" type="pres">
      <dgm:prSet presAssocID="{9890446D-B26D-449B-AAC8-7BF9894665E1}" presName="descendantText" presStyleLbl="alignAcc1" presStyleIdx="2" presStyleCnt="3" custLinFactNeighborX="-252" custLinFactNeighborY="-3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4A77F-3987-4A5C-999A-C569673F3228}" type="presOf" srcId="{8684EE31-ADF5-4845-B0C7-C50FFA4398B2}" destId="{3EFB9D51-41A8-4FFC-9359-64A9BBCCA605}" srcOrd="0" destOrd="0" presId="urn:microsoft.com/office/officeart/2005/8/layout/chevron2"/>
    <dgm:cxn modelId="{6CC3157C-8B13-455A-A839-95D72EA062CF}" type="presOf" srcId="{BE0797ED-C83F-45A1-AC3F-5E43E298D5DD}" destId="{1F03667C-DA2B-44F0-A309-4AA3FD37BC4B}" srcOrd="0" destOrd="0" presId="urn:microsoft.com/office/officeart/2005/8/layout/chevron2"/>
    <dgm:cxn modelId="{863B4F3B-B682-4E56-8479-71ACF0784811}" srcId="{6E744B00-94B7-4F3B-9486-BBB0EDEF3C6F}" destId="{12A9360F-BD10-406B-A1DD-0ED8C85F18AB}" srcOrd="0" destOrd="0" parTransId="{AF4A9B0C-6485-4E8A-BE40-6D04EA0ECBF8}" sibTransId="{AAF1E1F3-3838-43B2-8242-867DDE0941A6}"/>
    <dgm:cxn modelId="{177EB874-EC4C-4D9F-A533-5B08053BF69A}" type="presOf" srcId="{BD1C3B22-5D57-4071-84E9-EA300F93F394}" destId="{EF10990A-33E1-4BA7-BCA4-5F94E4CDBD0B}" srcOrd="0" destOrd="0" presId="urn:microsoft.com/office/officeart/2005/8/layout/chevron2"/>
    <dgm:cxn modelId="{DCDBACFC-EF24-498B-BE58-643D47AA6A81}" srcId="{3883DB8E-76C9-439D-ADF0-9BC21C481650}" destId="{BE0797ED-C83F-45A1-AC3F-5E43E298D5DD}" srcOrd="0" destOrd="0" parTransId="{39BBB256-5BAB-4798-BA06-A9E63C6A82AD}" sibTransId="{7AE5E18B-C46C-40B6-B4D4-8B976C6FC393}"/>
    <dgm:cxn modelId="{EB2F703F-7C58-4374-93FE-20FE67BC804B}" type="presOf" srcId="{6E744B00-94B7-4F3B-9486-BBB0EDEF3C6F}" destId="{BB4C46A5-4DF8-4ACE-BC43-D62EFFDC0F01}" srcOrd="0" destOrd="0" presId="urn:microsoft.com/office/officeart/2005/8/layout/chevron2"/>
    <dgm:cxn modelId="{B9A90976-C20D-4925-B5A4-CEE78C310886}" srcId="{8684EE31-ADF5-4845-B0C7-C50FFA4398B2}" destId="{6E744B00-94B7-4F3B-9486-BBB0EDEF3C6F}" srcOrd="0" destOrd="0" parTransId="{47CF75D6-51DF-48BA-BC51-D56B014BD49F}" sibTransId="{72DF70E4-7F54-4EA3-AAB0-5710EA3BE6AE}"/>
    <dgm:cxn modelId="{EA79899A-1AB7-426A-81F3-875DB283C976}" type="presOf" srcId="{12A9360F-BD10-406B-A1DD-0ED8C85F18AB}" destId="{8C25A6D2-B3B0-4216-BC83-7CB651B790DE}" srcOrd="0" destOrd="0" presId="urn:microsoft.com/office/officeart/2005/8/layout/chevron2"/>
    <dgm:cxn modelId="{98BF021C-B066-4A15-9B58-357A8751F3FC}" srcId="{9890446D-B26D-449B-AAC8-7BF9894665E1}" destId="{BD1C3B22-5D57-4071-84E9-EA300F93F394}" srcOrd="0" destOrd="0" parTransId="{581241E6-32A2-4EEC-9E88-AAED035C631F}" sibTransId="{811D163F-560C-4F78-A794-CA0A9107BBEA}"/>
    <dgm:cxn modelId="{A12A2117-524F-41E3-8B33-270DC466876A}" srcId="{8684EE31-ADF5-4845-B0C7-C50FFA4398B2}" destId="{9890446D-B26D-449B-AAC8-7BF9894665E1}" srcOrd="2" destOrd="0" parTransId="{FC7B94CF-C93C-48F3-A7B4-B13B8DD1287A}" sibTransId="{0D08BE54-0BF4-41F7-BE9E-41EEE1D9E6AB}"/>
    <dgm:cxn modelId="{2EF7FCA6-DB66-45CF-9950-AC77632AC6E9}" srcId="{8684EE31-ADF5-4845-B0C7-C50FFA4398B2}" destId="{3883DB8E-76C9-439D-ADF0-9BC21C481650}" srcOrd="1" destOrd="0" parTransId="{1272F904-557D-4F1F-9BD5-04FDA6C52831}" sibTransId="{907DF564-4000-4CC6-BBA0-E32BEA50C173}"/>
    <dgm:cxn modelId="{8013953C-3B92-45EF-BDCF-A220F353EB6C}" type="presOf" srcId="{3883DB8E-76C9-439D-ADF0-9BC21C481650}" destId="{D9DFC1F8-CC79-4AEC-9744-C5EB11C9859C}" srcOrd="0" destOrd="0" presId="urn:microsoft.com/office/officeart/2005/8/layout/chevron2"/>
    <dgm:cxn modelId="{38ACAED1-AA6A-4ED5-8363-09EA31C4A6D4}" type="presOf" srcId="{9890446D-B26D-449B-AAC8-7BF9894665E1}" destId="{D1873450-154A-4FF4-8C19-27D09066C758}" srcOrd="0" destOrd="0" presId="urn:microsoft.com/office/officeart/2005/8/layout/chevron2"/>
    <dgm:cxn modelId="{BA05C16D-F36E-413D-A9C3-BC426C5B5811}" type="presParOf" srcId="{3EFB9D51-41A8-4FFC-9359-64A9BBCCA605}" destId="{5596642D-20DF-412C-8709-6D4AA8ECE18D}" srcOrd="0" destOrd="0" presId="urn:microsoft.com/office/officeart/2005/8/layout/chevron2"/>
    <dgm:cxn modelId="{71FFDF7C-D790-4C2B-BE7E-EE17CD76C06B}" type="presParOf" srcId="{5596642D-20DF-412C-8709-6D4AA8ECE18D}" destId="{BB4C46A5-4DF8-4ACE-BC43-D62EFFDC0F01}" srcOrd="0" destOrd="0" presId="urn:microsoft.com/office/officeart/2005/8/layout/chevron2"/>
    <dgm:cxn modelId="{AE7A1F0D-12CC-4127-942F-9AD50B2C8F1D}" type="presParOf" srcId="{5596642D-20DF-412C-8709-6D4AA8ECE18D}" destId="{8C25A6D2-B3B0-4216-BC83-7CB651B790DE}" srcOrd="1" destOrd="0" presId="urn:microsoft.com/office/officeart/2005/8/layout/chevron2"/>
    <dgm:cxn modelId="{DC34834F-64A5-4307-A5EC-4FB285C0F25F}" type="presParOf" srcId="{3EFB9D51-41A8-4FFC-9359-64A9BBCCA605}" destId="{6C8BB489-6468-43C2-BFB4-A95C06C4DD39}" srcOrd="1" destOrd="0" presId="urn:microsoft.com/office/officeart/2005/8/layout/chevron2"/>
    <dgm:cxn modelId="{8F269A4F-315C-48C2-8F27-4AB8B3DF9988}" type="presParOf" srcId="{3EFB9D51-41A8-4FFC-9359-64A9BBCCA605}" destId="{7ECBF34D-4934-4D09-8A7D-A968C4C6F65C}" srcOrd="2" destOrd="0" presId="urn:microsoft.com/office/officeart/2005/8/layout/chevron2"/>
    <dgm:cxn modelId="{18BD8778-5667-49A8-966A-9E583B65EEA5}" type="presParOf" srcId="{7ECBF34D-4934-4D09-8A7D-A968C4C6F65C}" destId="{D9DFC1F8-CC79-4AEC-9744-C5EB11C9859C}" srcOrd="0" destOrd="0" presId="urn:microsoft.com/office/officeart/2005/8/layout/chevron2"/>
    <dgm:cxn modelId="{472F304C-EF1C-40CF-949F-5A2DDB3CFDF8}" type="presParOf" srcId="{7ECBF34D-4934-4D09-8A7D-A968C4C6F65C}" destId="{1F03667C-DA2B-44F0-A309-4AA3FD37BC4B}" srcOrd="1" destOrd="0" presId="urn:microsoft.com/office/officeart/2005/8/layout/chevron2"/>
    <dgm:cxn modelId="{7B1A86FC-5062-499E-AC98-A546C25547A7}" type="presParOf" srcId="{3EFB9D51-41A8-4FFC-9359-64A9BBCCA605}" destId="{6430F393-5B76-41A2-B5B7-C56625E31136}" srcOrd="3" destOrd="0" presId="urn:microsoft.com/office/officeart/2005/8/layout/chevron2"/>
    <dgm:cxn modelId="{91BE60C3-D5E4-400E-B992-6757ED7F146A}" type="presParOf" srcId="{3EFB9D51-41A8-4FFC-9359-64A9BBCCA605}" destId="{C99D3645-FEBD-437E-A408-18DF7FCEA696}" srcOrd="4" destOrd="0" presId="urn:microsoft.com/office/officeart/2005/8/layout/chevron2"/>
    <dgm:cxn modelId="{79766852-B993-4A05-9138-C10FDC786E23}" type="presParOf" srcId="{C99D3645-FEBD-437E-A408-18DF7FCEA696}" destId="{D1873450-154A-4FF4-8C19-27D09066C758}" srcOrd="0" destOrd="0" presId="urn:microsoft.com/office/officeart/2005/8/layout/chevron2"/>
    <dgm:cxn modelId="{5EBDAC6E-6C02-4BA7-91CA-BD293A3103FE}" type="presParOf" srcId="{C99D3645-FEBD-437E-A408-18DF7FCEA696}" destId="{EF10990A-33E1-4BA7-BCA4-5F94E4CDBD0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BA400-447C-4CD5-B05C-FE4469FDAE7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881AA-B0CD-446D-B456-FF04D82D97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81AA-B0CD-446D-B456-FF04D82D971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881AA-B0CD-446D-B456-FF04D82D971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D7C7D8-0A54-4647-8431-5EC5033E52D2}" type="datetimeFigureOut">
              <a:rPr lang="ru-RU" smtClean="0"/>
              <a:pPr/>
              <a:t>01.02.2011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A92A7D-94F2-43BF-862E-3A71FDA5388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0866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«ГИГИЕНА  КОМНАТНЫХ РАСТЕНИЙ»</a:t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3657600"/>
            <a:ext cx="3886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ГУЩИНА ЛАРИСА ВАСИЛЬЕВНА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SCN04850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304800" y="2362200"/>
            <a:ext cx="2590800" cy="345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0400" y="1981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МАСТЕР-КЛАСС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5791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МОУДОД «Дворец творчества детей и молодежи»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248400" cy="20116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Полив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219200" y="1219200"/>
            <a:ext cx="6172200" cy="6025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7772400" cy="5867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Вода является необходимым условием жизни растения и составляет 98% его массы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Есть определенные рекомендации относительно норм полива, которые диктуется в первую очередь  типом растения и вегетативными фазами роста.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Поливы по частоте их выполнения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делятся на: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обильный;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умеренный;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ограниченный;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редкий.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правильный                             неправильный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DSCN0476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429000" y="4267200"/>
            <a:ext cx="2409952" cy="1807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04759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6400800" y="3886200"/>
            <a:ext cx="160118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2377440"/>
          </a:xfrm>
        </p:spPr>
        <p:txBody>
          <a:bodyPr>
            <a:normAutofit fontScale="90000"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Общие правила полива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заключаются в следующем: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846320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поливе  учитывайте возраст растений, состояние корневой системы, освещенность и температуру воздуха в помещении,  размер посуды и материал, из которого она сделана;</a:t>
            </a:r>
          </a:p>
          <a:p>
            <a:pPr lvl="0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воды должно быть столько, сколько необходимо для полного смачивания земляного кома в горшке, часть воды должна проходить в поддон.</a:t>
            </a:r>
          </a:p>
          <a:p>
            <a:pPr lvl="0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всегда поливайте растения в соответствии с природной потребностью и временем года;</a:t>
            </a:r>
          </a:p>
          <a:p>
            <a:pPr lvl="0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полив, при котором смачивается лишь верхний слой почвы, недостаточен, так как при таком поливе, даже ежедневном, земля в горшке быстро пересыхает, теряет структуру, перестает впитывать воду;</a:t>
            </a:r>
          </a:p>
          <a:p>
            <a:pPr lvl="0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поливайте растения теплой водой на 2-3 градуса выше температуры воздуха в помещении;</a:t>
            </a:r>
          </a:p>
          <a:p>
            <a:pPr lvl="0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поливайте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растения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всей площади горшка легкой струйкой, не делающей ямок, не уплотняющей почву и не оголяющей корневую систему;</a:t>
            </a:r>
          </a:p>
          <a:p>
            <a:pPr lvl="0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периодически проверяйте дренажное отверстие горшка и если оно засорилось прочищайте его, не оставляйте надолго воду в поддоне.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566928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ПОДКОРМКА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85800" y="838200"/>
            <a:ext cx="7239000" cy="1398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Здоровые растения, с хорошо развитыми корнями, в период активного роста нуждаются в регулярных подкормках. </a:t>
            </a:r>
          </a:p>
          <a:p>
            <a:r>
              <a:rPr lang="ru-RU" sz="2400" b="1" i="1" u="sng" dirty="0" smtClean="0"/>
              <a:t>При подкормке необходимо соблюдать следующие правила</a:t>
            </a:r>
            <a:r>
              <a:rPr lang="ru-RU" sz="2000" b="1" i="1" u="sng" dirty="0" smtClean="0"/>
              <a:t>:</a:t>
            </a:r>
          </a:p>
          <a:p>
            <a:pPr algn="ctr"/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7772400" cy="4038600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накануне перед подкормкой растения необходимо хорошо полить;</a:t>
            </a:r>
          </a:p>
          <a:p>
            <a:pPr lvl="0"/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концентрация раствора минеральных удобрений не должна превышать 0,2%, т. е. 20г удобрений на 10 л воды;</a:t>
            </a:r>
          </a:p>
          <a:p>
            <a:pPr lvl="0"/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подкормке органическими удобрениями в 10 л воды растворяют 1л маточного раствора коровяка;</a:t>
            </a:r>
          </a:p>
          <a:p>
            <a:pPr lvl="0"/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нельзя подкармливать вновь приобретенные растения,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растения находящиеся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покое, вновь посаженные 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пересаженные растения ;</a:t>
            </a:r>
            <a:endParaRPr lang="ru-RU" sz="2000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нельзя подкармливать больные и ослабленные растения.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5897880" cy="11734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ПЕРЕВАЛКА РАСТЕНИЙ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66800" y="914400"/>
            <a:ext cx="5897880" cy="11359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Перевалка – это пересадка растения без нарушения земляного кома в емкости большего диаметра для увеличения площади питания.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7848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ПОСЛЕДОВАТЕЛЬНОСТЬ ВЫПОЛНЕНИЯ РАБОТ</a:t>
            </a:r>
          </a:p>
          <a:p>
            <a:pPr>
              <a:buNone/>
            </a:pPr>
            <a:endParaRPr lang="ru-RU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За 1-2 дня до перевалки хорошо полейте  растение.</a:t>
            </a:r>
          </a:p>
          <a:p>
            <a:pPr marL="342900" indent="-342900">
              <a:buAutoNum type="arabicPeriod"/>
            </a:pPr>
            <a:endParaRPr lang="ru-RU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Емкость, в которую будет пересажено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растение , должна быть по диаметру на 3-4 см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больше предыдущей. </a:t>
            </a:r>
          </a:p>
          <a:p>
            <a:pPr marL="342900" indent="-342900">
              <a:buNone/>
            </a:pPr>
            <a:endParaRPr lang="ru-RU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Перед посадкой на дно горшка насыпьте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дренаж,  по верх дренажа насыпьте столько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земли, чтобы после посадки растение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находилось , примерно на той же глубине, что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и прежде</a:t>
            </a:r>
            <a:endParaRPr lang="ru-RU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DSCN4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286000"/>
            <a:ext cx="1625600" cy="1219200"/>
          </a:xfrm>
          <a:prstGeom prst="rect">
            <a:avLst/>
          </a:prstGeom>
        </p:spPr>
      </p:pic>
      <p:pic>
        <p:nvPicPr>
          <p:cNvPr id="7" name="Рисунок 6" descr="DSCN047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657600"/>
            <a:ext cx="1243853" cy="1143000"/>
          </a:xfrm>
          <a:prstGeom prst="rect">
            <a:avLst/>
          </a:prstGeom>
        </p:spPr>
      </p:pic>
      <p:pic>
        <p:nvPicPr>
          <p:cNvPr id="8" name="Рисунок 7" descr="DSCN4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720000">
            <a:off x="5416928" y="4215933"/>
            <a:ext cx="1131409" cy="1508545"/>
          </a:xfrm>
          <a:prstGeom prst="rect">
            <a:avLst/>
          </a:prstGeom>
        </p:spPr>
      </p:pic>
      <p:pic>
        <p:nvPicPr>
          <p:cNvPr id="9" name="Рисунок 8" descr="DSCN47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0000">
            <a:off x="6421799" y="5386195"/>
            <a:ext cx="1492088" cy="111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ПЕРЕВАЛКА РАСТЕНИЙ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7924800" cy="58674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4.Осторожно выбейте растение из горшка,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не нарушая земляной ком, аккуратно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не повреждая корни уберите  дренаж.</a:t>
            </a:r>
          </a:p>
          <a:p>
            <a:pPr marL="0" indent="0">
              <a:buNone/>
            </a:pPr>
            <a:endParaRPr lang="ru-RU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Расположите растение в новом горшке так,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чтобы оно оказалось в центре. Вокруг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земляного кома подсыпайте землю, уплотняя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ее по периметру. не следует насыпать  землю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до самого края горшка, необходимо оставить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свободное пространство между верхним краем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и уровнем земли в 1-2 см, иначе при поливе 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вода будет сразу же выливаться из горшка,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не успев впитаться в земляной ком. </a:t>
            </a:r>
          </a:p>
          <a:p>
            <a:pPr marL="342900" indent="-342900">
              <a:buNone/>
            </a:pPr>
            <a:endParaRPr lang="ru-RU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После посадки землю в горшке </a:t>
            </a:r>
          </a:p>
          <a:p>
            <a:pPr marL="273050" indent="-27305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замульчируйте: опилками или мхом.</a:t>
            </a:r>
          </a:p>
          <a:p>
            <a:pPr marL="342900" indent="-342900">
              <a:buNone/>
            </a:pPr>
            <a:endParaRPr lang="ru-RU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Осторожно полейте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растение теплой водой (на 2-3 градуса выше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температуры воздуха в помещении) </a:t>
            </a:r>
          </a:p>
          <a:p>
            <a:pPr marL="342900" indent="-342900"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до полного смачивания  земляного кома.</a:t>
            </a:r>
          </a:p>
          <a:p>
            <a:pPr marL="514350" indent="-514350">
              <a:buAutoNum type="arabicPeriod" startAt="5"/>
            </a:pPr>
            <a:endParaRPr lang="ru-RU" dirty="0"/>
          </a:p>
        </p:txBody>
      </p:sp>
      <p:pic>
        <p:nvPicPr>
          <p:cNvPr id="4" name="Рисунок 3" descr="DSCN04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780000">
            <a:off x="5337838" y="794889"/>
            <a:ext cx="1143000" cy="1519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04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80000">
            <a:off x="6785880" y="1406936"/>
            <a:ext cx="1165281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N04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780000">
            <a:off x="5472027" y="2548549"/>
            <a:ext cx="1133856" cy="1356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047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80000">
            <a:off x="6702034" y="3227873"/>
            <a:ext cx="1086612" cy="144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04820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4648200" y="4191000"/>
            <a:ext cx="1447800" cy="1418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028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5181600"/>
            <a:ext cx="1524000" cy="1144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SCN04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780000">
            <a:off x="6846572" y="5128361"/>
            <a:ext cx="1037901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04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780000">
            <a:off x="4111584" y="5122174"/>
            <a:ext cx="990600" cy="143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43800" cy="1173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Пересадка комнатных растений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81000" y="838200"/>
            <a:ext cx="7391400" cy="27432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Отчего листья у растений вялые, несмотря на влажность земли? Отчего при повторной поливке у такого растения начинают опадать здоровые листья? </a:t>
            </a:r>
          </a:p>
          <a:p>
            <a:r>
              <a:rPr lang="ru-RU" sz="18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Если вы понюхаете землю у таких растений, то она издает прокислый запах, а иногда и запах нашатырного спирта, освободив земляной ком от горшка, вы увидите , что  земля закисла и корни у растения начали подгнивать Необходимо принять срочные меры – пересадить растение.</a:t>
            </a:r>
          </a:p>
          <a:p>
            <a:endParaRPr lang="ru-RU" sz="1800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2667000"/>
            <a:ext cx="7848600" cy="4191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0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Пересадку растений проводят в любые сроки,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возникает такая необходимость.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268288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Возьмите горшок в правую руку, левой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рукой прикройте землю, пропуская стебель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между указательным и средним пальцем, 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затем переверните и слегка ударьте краем 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горшка о край стола, вследствие чего 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земляной ком отстанет от стенок горшка. 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Горшок снимите  правой рукой.</a:t>
            </a:r>
          </a:p>
          <a:p>
            <a:pPr marL="342900" indent="-342900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Очень осторожно, стараясь не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повредить здоровые корни,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удалите дренаж и старую, закисшую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землю, где это возможно, включая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верхний слой. Это удобно сделать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деревянной палочкой.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DSCN049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720000">
            <a:off x="5305134" y="3741180"/>
            <a:ext cx="939265" cy="1287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049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0000">
            <a:off x="6685769" y="3308289"/>
            <a:ext cx="1184955" cy="1399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N049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80000">
            <a:off x="5471404" y="5270719"/>
            <a:ext cx="943786" cy="1329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696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ПЕРЕСАДКА КОМНАТНЫХРАСТЕНИЙ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7543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Гнилые и поврежденные корни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вырезают, а места срезов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присыпают толченым древесным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углем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После обработки кома растение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сажают в более тесный горшок.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Емкость, в которую будет пересажено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растение, должна быть по диметру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на 3-4 см больше кома земли.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При посадке на дно горшка насыпают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дренаж. Его высота зависит от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состояния корневой системы,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пересаживаемого растения.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Чем слабее корневая система,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тем мощнее дренажный слой.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Поверх дренажа насыпают свежий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земельный субстрат столько, чтобы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растение находилось примерно 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той же глубине, что и прежде</a:t>
            </a:r>
            <a:endParaRPr lang="ru-RU" sz="1900" b="1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DSCN04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971800"/>
            <a:ext cx="1066800" cy="1052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04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362200"/>
            <a:ext cx="1289304" cy="170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04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419600"/>
            <a:ext cx="14732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049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199" y="5181600"/>
            <a:ext cx="1396093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N049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990600"/>
            <a:ext cx="1453896" cy="1091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N049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1143000"/>
            <a:ext cx="1429512" cy="107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4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0000">
            <a:off x="6293928" y="1848638"/>
            <a:ext cx="1676400" cy="127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040"/>
            <a:ext cx="7848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ПЕРЕСАДКА КОМНАТНЫХ РАСТЕНИЙ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77724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Горшок заполняют землей вокруг растения,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равномерно уплотняя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ее по периметру.</a:t>
            </a:r>
          </a:p>
          <a:p>
            <a:pPr marL="177800" indent="-1778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Внимательно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следите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затем, 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чтобы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корневая шейка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совпала с 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поверхностью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почвы.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 После посадки у растения обрезают часть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стеблей и хорошо проливают его водой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до полного смачивания земляного кома.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 Чтобы поверхность почвы не уплотнялась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и дольше оставалась влажной, а воздух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легко поступал к корням, почву в горшках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мульчируют опилками или мхом.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Чем раньше вы пересадите растение после обнаружения закисания почвы , тем больше шансов спасти растение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восстановить его.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DSCN04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5257800" y="990600"/>
            <a:ext cx="1143000" cy="1522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N04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960000">
            <a:off x="5105400" y="2819400"/>
            <a:ext cx="1447800" cy="1268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049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038600"/>
            <a:ext cx="1722120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Медицинская помощь растению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374904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Растения при хорошем содержании, регулярном обмывании, не заливаемые холодной водой и охраняемые от простуды, обычно не заболевают. </a:t>
            </a:r>
            <a:endParaRPr lang="en-US" sz="23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9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Но, все - же бывают случаи заболеваний. Причиной заболеваний растений являются большею частью вредители:</a:t>
            </a:r>
            <a:r>
              <a:rPr lang="ru-RU" sz="23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щитовка                    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мучнистый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червец</a:t>
            </a:r>
            <a:endPara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</a:t>
            </a: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паутинный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клещ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38600" y="838200"/>
            <a:ext cx="39624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Чаще всего комнатные растения     поражают неинфекционные болезни, которые возникают   под влиянием неблагоприятных факторов: </a:t>
            </a:r>
          </a:p>
          <a:p>
            <a:pPr marL="273050" indent="-273050">
              <a:spcBef>
                <a:spcPts val="0"/>
              </a:spcBef>
              <a:buFont typeface="Wingdings" pitchFamily="2" charset="2"/>
              <a:buChar char="v"/>
            </a:pPr>
            <a:r>
              <a:rPr lang="ru-RU" sz="2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среды помещений (чрезмерно    высокой или низкой температуры, короткого светового дня и низкой освещенности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нарушений условий культуры;</a:t>
            </a:r>
          </a:p>
          <a:p>
            <a:pPr marL="273050" indent="-273050">
              <a:spcBef>
                <a:spcPts val="0"/>
              </a:spcBef>
              <a:buFont typeface="Wingdings" pitchFamily="2" charset="2"/>
              <a:buChar char="v"/>
            </a:pPr>
            <a:r>
              <a:rPr lang="ru-RU" sz="2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под действием механических   повреждений;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недостатка или избытка влаги;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большое загрязнение листовой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поверхности;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3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нарушения  минерального питания.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Неинфекционные болезни влияют не только на рост и развитие растений, но и усиливают их восприимчивость к инфекционным заболеваниям (грибным, бактериальным, вирусным). Так при внесении питательных растворов по сухой почве или полив растений высоко концентрированными растворами вызывает ожоги всасывающих и молодых корней, которые впоследствии заселяются бактериями и грибками, приводящими растения к гибели.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1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Щито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1295400" cy="794055"/>
          </a:xfrm>
          <a:prstGeom prst="rect">
            <a:avLst/>
          </a:prstGeom>
        </p:spPr>
      </p:pic>
      <p:pic>
        <p:nvPicPr>
          <p:cNvPr id="5" name="Рисунок 4" descr="Паутинный кле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105400"/>
            <a:ext cx="762000" cy="1120140"/>
          </a:xfrm>
          <a:prstGeom prst="rect">
            <a:avLst/>
          </a:prstGeom>
        </p:spPr>
      </p:pic>
      <p:pic>
        <p:nvPicPr>
          <p:cNvPr id="6" name="Рисунок 5" descr="Мучнистый черве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352800"/>
            <a:ext cx="914400" cy="149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2004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Медицинская помощь растениям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7848600" cy="5562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Борьба с вредителями и болезнями – дело сложное, потому что не всеми препаратами можно пользоваться из-за их токсичности.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Именно поэтому так важно предупреждать заболевания и соблюдать карантинные мероприятия:</a:t>
            </a:r>
          </a:p>
          <a:p>
            <a:pPr marL="268288" lvl="0" indent="-268288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периодически осматривайте растения, болезнь надо вовремя   заметить и вылечить растение;</a:t>
            </a:r>
          </a:p>
          <a:p>
            <a:pPr marL="268288" lvl="0" indent="-268288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268288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чем раньше Вы начнете лечение, тем легче будет справиться с инфекцией;</a:t>
            </a:r>
          </a:p>
          <a:p>
            <a:pPr marL="268288" indent="-268288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lvl="0" indent="-268288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размещать вновь приобретенные растения рядом с домашними пока они не пройдут карантин;</a:t>
            </a:r>
          </a:p>
          <a:p>
            <a:pPr marL="268288" lvl="0" indent="-268288">
              <a:spcBef>
                <a:spcPts val="0"/>
              </a:spcBef>
              <a:buFont typeface="Wingdings" pitchFamily="2" charset="2"/>
              <a:buChar char="v"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268288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заболевшие растения надо изолировать от здоровых до их выздоровления;</a:t>
            </a:r>
          </a:p>
          <a:p>
            <a:pPr marL="268288" indent="-268288">
              <a:spcBef>
                <a:spcPts val="0"/>
              </a:spcBef>
              <a:buFont typeface="Wingdings" pitchFamily="2" charset="2"/>
              <a:buChar char="v"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lvl="0" indent="-268288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заболевание обычно свидетельствует о неблагоприятных для комнатного растения условиях выращивания;</a:t>
            </a:r>
          </a:p>
          <a:p>
            <a:pPr marL="268288" lvl="0" indent="-268288">
              <a:spcBef>
                <a:spcPts val="0"/>
              </a:spcBef>
              <a:buFont typeface="Wingdings" pitchFamily="2" charset="2"/>
              <a:buChar char="v"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268288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растение заболело, нужно быстро принять меры – при появлении признаков заболевания удалить пораженную часть, если потребуется, обработать фунгицидом, и исправить ошибки в уходе.</a:t>
            </a:r>
          </a:p>
          <a:p>
            <a:pPr marL="268288" lvl="0" indent="-268288">
              <a:spcBef>
                <a:spcPts val="0"/>
              </a:spcBef>
              <a:buFont typeface="Wingdings" pitchFamily="2" charset="2"/>
              <a:buChar char="v"/>
            </a:pPr>
            <a:endParaRPr lang="ru-RU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268288">
              <a:spcBef>
                <a:spcPts val="0"/>
              </a:spcBef>
              <a:buFont typeface="Wingdings" pitchFamily="2" charset="2"/>
              <a:buChar char="v"/>
            </a:pPr>
            <a:endParaRPr lang="ru-RU" sz="1800" dirty="0" smtClean="0"/>
          </a:p>
          <a:p>
            <a:pPr marL="268288" lvl="0" indent="-268288">
              <a:spcBef>
                <a:spcPts val="0"/>
              </a:spcBef>
              <a:buFont typeface="Wingdings" pitchFamily="2" charset="2"/>
              <a:buChar char="v"/>
            </a:pP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ЦЕЛЬ  И  ЗАДАЧИ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73964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мастер-класса: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обмен опытом по содержанию комнатных растений и уходу за ними.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343400" y="2209800"/>
            <a:ext cx="3810000" cy="44348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Задачи:</a:t>
            </a:r>
          </a:p>
          <a:p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поделиться опытом по условиям содержания комнатных растений в интерьерах;</a:t>
            </a:r>
          </a:p>
          <a:p>
            <a:pPr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поделиться опытом по основным правилам и приемам по уходу за растениями;</a:t>
            </a:r>
          </a:p>
          <a:p>
            <a:pPr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показать на практике приемы и способы перевалки и пересадки растений и различия между ними;</a:t>
            </a:r>
          </a:p>
          <a:p>
            <a:pPr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научить  правильным приемам по выполнению гигиенических процедур.</a:t>
            </a:r>
            <a:b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DSCN4646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04800" y="3048000"/>
            <a:ext cx="3860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build="allAtOnce"/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Как устроить растениям «банный день»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7543800" cy="56388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Гигиена необходима не только людям, но и растениям.  Это - важная операция для профилактики болезней.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растений к «банному дню» и последовательность выполнения работ.</a:t>
            </a:r>
          </a:p>
          <a:p>
            <a:pPr marL="174625" lvl="0" indent="-174625"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Первая заповедь. Каждая операция производится вовремя, определенным способом и с различной периодичностью в зависимости от времени года.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Перед мытьем растений необходимо удалить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увядшие и засохшие листья и веточки. Это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операция очень важная,  потому, что именно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на этих частях, как правило, и развиваются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болезни и вредители.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Когда вы удаляете высохшие или пораженные</a:t>
            </a:r>
          </a:p>
          <a:p>
            <a:pPr marL="174625" lvl="0" indent="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листья, внимательно следите за тем, чтобы</a:t>
            </a:r>
          </a:p>
          <a:p>
            <a:pPr marL="174625" lvl="0" indent="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не повредить здоровые части растения.</a:t>
            </a:r>
          </a:p>
          <a:p>
            <a:pPr marL="174625" lvl="0" indent="0">
              <a:spcBef>
                <a:spcPts val="0"/>
              </a:spcBef>
              <a:buNone/>
            </a:pPr>
            <a:endParaRPr lang="ru-RU" sz="1600" b="1" dirty="0" smtClean="0"/>
          </a:p>
          <a:p>
            <a:pPr marL="268288" indent="-268288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Поверхность горшка и дренажное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отверстие необходимо очистить от грязи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и плесени и обмыть.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7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>
              <a:buNone/>
            </a:pPr>
            <a:endParaRPr lang="ru-RU" sz="2000" dirty="0" smtClean="0"/>
          </a:p>
          <a:p>
            <a:pPr marL="457200" lvl="0" indent="-457200">
              <a:buAutoNum type="arabicPeriod"/>
            </a:pPr>
            <a:endParaRPr lang="ru-RU" sz="2000" dirty="0"/>
          </a:p>
        </p:txBody>
      </p:sp>
      <p:pic>
        <p:nvPicPr>
          <p:cNvPr id="5" name="Рисунок 4" descr="DSCN04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953000"/>
            <a:ext cx="2286000" cy="171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04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971800"/>
            <a:ext cx="2374392" cy="1781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05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114800"/>
            <a:ext cx="1584960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Как устроить растениям «банный день»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7467600" cy="5257800"/>
          </a:xfrm>
        </p:spPr>
        <p:txBody>
          <a:bodyPr>
            <a:normAutofit fontScale="92500" lnSpcReduction="20000"/>
          </a:bodyPr>
          <a:lstStyle/>
          <a:p>
            <a:pPr marL="95250" lvl="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Если на поверхности почвы образовался </a:t>
            </a:r>
          </a:p>
          <a:p>
            <a:pPr marL="95250" lv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зеленый налет, его удаляют, очищают</a:t>
            </a:r>
          </a:p>
          <a:p>
            <a:pPr marL="95250" lv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поверхность земляного кома от опавших </a:t>
            </a:r>
          </a:p>
          <a:p>
            <a:pPr marL="95250" lvl="0" indent="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листьев и веточек.</a:t>
            </a:r>
          </a:p>
          <a:p>
            <a:pPr marL="174625" lvl="0" indent="-174625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lvl="0" indent="-17780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Для улучшения воздухопроницаемости земли</a:t>
            </a:r>
          </a:p>
          <a:p>
            <a:pPr marL="273050" lvl="0" indent="-17780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и лучшего доступа воздуха к корням землю</a:t>
            </a:r>
          </a:p>
          <a:p>
            <a:pPr marL="273050" lvl="0" indent="-17780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в горшках рекомендуется осторожно </a:t>
            </a:r>
          </a:p>
          <a:p>
            <a:pPr marL="450850" lvl="0" indent="-4508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разрыхлить заостренной пластмассовой или </a:t>
            </a:r>
          </a:p>
          <a:p>
            <a:pPr marL="450850" lvl="0" indent="-4508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деревянной палочкой не повреждая корней </a:t>
            </a:r>
          </a:p>
          <a:p>
            <a:pPr marL="450850" lvl="0" indent="-450850">
              <a:spcBef>
                <a:spcPts val="0"/>
              </a:spcBef>
              <a:buNone/>
            </a:pPr>
            <a:r>
              <a:rPr lang="ru-RU" sz="1600" b="1" dirty="0" smtClean="0"/>
              <a:t> </a:t>
            </a:r>
          </a:p>
          <a:p>
            <a:pPr marL="177800" indent="-17780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Перед обмывкой растений необходимо</a:t>
            </a:r>
          </a:p>
          <a:p>
            <a:pPr marL="9525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приготовить  зеленое или хозяйственное</a:t>
            </a:r>
          </a:p>
          <a:p>
            <a:pPr marL="9525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мыло, губку или мягкую тряпочку, мягкую </a:t>
            </a:r>
          </a:p>
          <a:p>
            <a:pPr marL="9525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кисточку или зубную щётку и, самое </a:t>
            </a:r>
          </a:p>
          <a:p>
            <a:pPr marL="9525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главное, тёплую воду. </a:t>
            </a:r>
          </a:p>
          <a:p>
            <a:pPr marL="177800" indent="-17780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5250" lvl="0" indent="-95250">
              <a:spcBef>
                <a:spcPts val="0"/>
              </a:spcBef>
              <a:buNone/>
            </a:pPr>
            <a:r>
              <a:rPr lang="ru-RU" sz="1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 </a:t>
            </a: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Растения с кожистыми жесткими листьями </a:t>
            </a:r>
          </a:p>
          <a:p>
            <a:pPr marL="95250" lvl="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(фикус эластика, магнолия, драцены и др.)</a:t>
            </a:r>
          </a:p>
          <a:p>
            <a:pPr marL="95250" lvl="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нужно сначала очистить мягкой щеточкой</a:t>
            </a:r>
          </a:p>
          <a:p>
            <a:pPr marL="95250" lvl="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от пыли и грязи. Кактусы, растения с</a:t>
            </a:r>
          </a:p>
          <a:p>
            <a:pPr marL="95250" lvl="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опушенными листьями</a:t>
            </a:r>
          </a:p>
          <a:p>
            <a:pPr marL="95250" lvl="0" indent="-95250">
              <a:spcBef>
                <a:spcPts val="0"/>
              </a:spcBef>
              <a:buNone/>
            </a:pP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почистить кисточкой.</a:t>
            </a:r>
          </a:p>
          <a:p>
            <a:pPr marL="174625" indent="-174625">
              <a:spcBef>
                <a:spcPts val="0"/>
              </a:spcBef>
              <a:buNone/>
            </a:pPr>
            <a:endParaRPr lang="ru-RU" sz="1600" b="1" dirty="0" smtClean="0"/>
          </a:p>
          <a:p>
            <a:pPr marL="174625" indent="-174625">
              <a:spcBef>
                <a:spcPts val="0"/>
              </a:spcBef>
              <a:buNone/>
            </a:pPr>
            <a:endParaRPr lang="ru-RU" sz="1600" b="1" dirty="0" smtClean="0"/>
          </a:p>
          <a:p>
            <a:pPr marL="174625" lvl="0" indent="-174625">
              <a:spcBef>
                <a:spcPts val="0"/>
              </a:spcBef>
              <a:buNone/>
            </a:pPr>
            <a:endParaRPr lang="ru-RU" sz="1600" b="1" dirty="0" smtClean="0"/>
          </a:p>
        </p:txBody>
      </p:sp>
      <p:pic>
        <p:nvPicPr>
          <p:cNvPr id="4" name="Рисунок 3" descr="DSCN04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524000"/>
            <a:ext cx="1727873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05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840000">
            <a:off x="5062585" y="3054633"/>
            <a:ext cx="1447800" cy="1083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N05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0000">
            <a:off x="6516424" y="2986768"/>
            <a:ext cx="15240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05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199" y="4419600"/>
            <a:ext cx="1486851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N0484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5486400"/>
            <a:ext cx="1524000" cy="1144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Как устроить растениям «банный день»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3825240" cy="5257800"/>
          </a:xfrm>
        </p:spPr>
        <p:txBody>
          <a:bodyPr>
            <a:normAutofit fontScale="25000" lnSpcReduction="20000"/>
          </a:bodyPr>
          <a:lstStyle/>
          <a:p>
            <a:pPr marL="268288" indent="-268288">
              <a:spcBef>
                <a:spcPts val="0"/>
              </a:spcBef>
              <a:buNone/>
            </a:pPr>
            <a:r>
              <a:rPr lang="ru-RU" sz="7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  Перед обмывкой растений для предохранения  земли от размывания ее прикрывают полиэтиленовой пленкой или чистой тряпкой прямоугольной формы. </a:t>
            </a:r>
          </a:p>
          <a:p>
            <a:pPr marL="0" indent="0">
              <a:spcBef>
                <a:spcPts val="0"/>
              </a:spcBef>
              <a:buNone/>
            </a:pPr>
            <a:endParaRPr lang="ru-RU" sz="5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3538" indent="-363538">
              <a:spcBef>
                <a:spcPts val="0"/>
              </a:spcBef>
              <a:buNone/>
            </a:pPr>
            <a:r>
              <a:rPr lang="ru-RU" sz="7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10. Горшки надо по очереди   ставить в пустой таз, и мыть, поливая тёплой водой, и вытирая каждый листик губкой или тряпочкой.</a:t>
            </a:r>
          </a:p>
          <a:p>
            <a:pPr marL="268288" indent="-268288">
              <a:spcBef>
                <a:spcPts val="0"/>
              </a:spcBef>
              <a:buNone/>
            </a:pPr>
            <a:endParaRPr lang="ru-RU" sz="7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8288" indent="-268288">
              <a:spcBef>
                <a:spcPts val="0"/>
              </a:spcBef>
              <a:buNone/>
            </a:pPr>
            <a:r>
              <a:rPr lang="ru-RU" sz="7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11.У растений с крупными листьями в кадках сначала очищают листья мягкой щеткой от пыли и грязи, а затем промывают теплой водой. </a:t>
            </a:r>
          </a:p>
          <a:p>
            <a:pPr marL="0" indent="0">
              <a:spcBef>
                <a:spcPts val="0"/>
              </a:spcBef>
              <a:buNone/>
            </a:pPr>
            <a:endParaRPr lang="ru-RU" sz="5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ru-RU" sz="7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12.Растения с мелкими листьями просто опрыскивают теплой водой или моют под теплым душем.</a:t>
            </a:r>
          </a:p>
          <a:p>
            <a:pPr lvl="0">
              <a:buNone/>
            </a:pPr>
            <a:endParaRPr lang="ru-RU" sz="5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endParaRPr lang="ru-RU" sz="55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DSCN05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0000">
            <a:off x="6172200" y="1219200"/>
            <a:ext cx="1286256" cy="17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DSCN005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-720000">
            <a:off x="4572000" y="1295400"/>
            <a:ext cx="1219200" cy="1636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N05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080000">
            <a:off x="3500331" y="3078251"/>
            <a:ext cx="1447800" cy="1677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SCN048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0000">
            <a:off x="5468009" y="3078923"/>
            <a:ext cx="1914378" cy="1435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DSCN046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720000">
            <a:off x="3933104" y="4900729"/>
            <a:ext cx="1840992" cy="1377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SCN046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20000">
            <a:off x="6142385" y="4899709"/>
            <a:ext cx="1830549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6306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Комнатные растения – зеленые «жильцы» квартир, домов и офисов украшают наши интерьеры и создают благоприятную атмосферу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работы и отдыха.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3400" y="1447800"/>
            <a:ext cx="7467600" cy="838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НО!  </a:t>
            </a:r>
            <a:r>
              <a:rPr lang="ru-RU" sz="1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условиях Крайнего севера растения являются не только элементами украшения интерьеров или хобби, но и помощниками, стоящими на охране здоровья человека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1000" y="2486248"/>
            <a:ext cx="3810000" cy="43717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900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Мы не в состоянии  кардинально улучшить окружающий мир, но можем создать комфортную обстановку в доме с помощью растений  и таким образом оздоровить среду обитания.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Очень важно, о чем вы все должны  помнить!  </a:t>
            </a:r>
            <a:r>
              <a:rPr lang="ru-RU" sz="1900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Растения живые существа им необходима ваша забота и любовь.</a:t>
            </a:r>
            <a:br>
              <a:rPr lang="ru-RU" sz="1900" dirty="0" smtClean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endParaRPr lang="ru-RU" sz="1900" dirty="0">
              <a:latin typeface="Arial Black" pitchFamily="34" charset="0"/>
            </a:endParaRPr>
          </a:p>
        </p:txBody>
      </p:sp>
      <p:pic>
        <p:nvPicPr>
          <p:cNvPr id="6" name="Рисунок 5" descr="DSCN02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3251484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0465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5334000" y="914400"/>
            <a:ext cx="2667000" cy="2002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78536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04800"/>
            <a:ext cx="6019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Гигиена растений – важный комплекс </a:t>
            </a:r>
            <a:endParaRPr lang="en-US" sz="3200" b="1" dirty="0" smtClean="0">
              <a:latin typeface="Century Schoolbook" pitchFamily="18" charset="0"/>
            </a:endParaRPr>
          </a:p>
          <a:p>
            <a:r>
              <a:rPr lang="ru-RU" sz="3200" b="1" dirty="0" smtClean="0">
                <a:latin typeface="Century Schoolbook" pitchFamily="18" charset="0"/>
              </a:rPr>
              <a:t>мероприятий, </a:t>
            </a:r>
          </a:p>
          <a:p>
            <a:r>
              <a:rPr lang="ru-RU" sz="3200" b="1" dirty="0" smtClean="0">
                <a:latin typeface="Century Schoolbook" pitchFamily="18" charset="0"/>
              </a:rPr>
              <a:t>обеспечивающих </a:t>
            </a:r>
          </a:p>
          <a:p>
            <a:r>
              <a:rPr lang="ru-RU" sz="3200" b="1" dirty="0" smtClean="0">
                <a:latin typeface="Century Schoolbook" pitchFamily="18" charset="0"/>
              </a:rPr>
              <a:t>развитие здоровых, </a:t>
            </a:r>
          </a:p>
          <a:p>
            <a:pPr defTabSz="0"/>
            <a:r>
              <a:rPr lang="ru-RU" sz="3200" b="1" dirty="0" smtClean="0">
                <a:latin typeface="Century Schoolbook" pitchFamily="18" charset="0"/>
              </a:rPr>
              <a:t>обладающих высокими декоративными качествами комнатных растений.</a:t>
            </a:r>
          </a:p>
          <a:p>
            <a:pPr defTabSz="0"/>
            <a:r>
              <a:rPr lang="ru-RU" sz="3200" b="1" dirty="0" smtClean="0">
                <a:latin typeface="Century Schoolbook" pitchFamily="18" charset="0"/>
              </a:rPr>
              <a:t> </a:t>
            </a:r>
          </a:p>
          <a:p>
            <a:endParaRPr lang="ru-RU" sz="4000" b="1" dirty="0">
              <a:latin typeface="Century Schoolbook" pitchFamily="18" charset="0"/>
            </a:endParaRPr>
          </a:p>
        </p:txBody>
      </p:sp>
      <p:pic>
        <p:nvPicPr>
          <p:cNvPr id="9" name="Рисунок 8" descr="DSCN03855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5867400" y="3810000"/>
            <a:ext cx="2057400" cy="2740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SCN3558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1371600" y="4876800"/>
            <a:ext cx="3340721" cy="1778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42048" cy="1615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ДЕСЯТЬ ЗАПОВЕДЕЙ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СОДЕРЖАНИЮ КОМНАТНЫХ РАСТЕНИЙ И УХОДУ ЗА НИМИ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1000" y="2438400"/>
            <a:ext cx="3520440" cy="4221163"/>
          </a:xfrm>
        </p:spPr>
        <p:txBody>
          <a:bodyPr/>
          <a:lstStyle/>
          <a:p>
            <a:r>
              <a:rPr lang="ru-RU" b="1" dirty="0" smtClean="0"/>
              <a:t>Размещение</a:t>
            </a:r>
          </a:p>
          <a:p>
            <a:r>
              <a:rPr lang="ru-RU" b="1" dirty="0" smtClean="0"/>
              <a:t>Освещение</a:t>
            </a:r>
          </a:p>
          <a:p>
            <a:r>
              <a:rPr lang="ru-RU" b="1" dirty="0" smtClean="0"/>
              <a:t>Температура</a:t>
            </a:r>
          </a:p>
          <a:p>
            <a:r>
              <a:rPr lang="ru-RU" b="1" dirty="0" smtClean="0"/>
              <a:t>Воздух</a:t>
            </a:r>
          </a:p>
          <a:p>
            <a:r>
              <a:rPr lang="ru-RU" b="1" dirty="0" smtClean="0"/>
              <a:t>Полив 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191000" y="2514600"/>
            <a:ext cx="3520440" cy="4221163"/>
          </a:xfrm>
        </p:spPr>
        <p:txBody>
          <a:bodyPr/>
          <a:lstStyle/>
          <a:p>
            <a:r>
              <a:rPr lang="ru-RU" b="1" dirty="0" smtClean="0"/>
              <a:t>Перевалка</a:t>
            </a:r>
          </a:p>
          <a:p>
            <a:r>
              <a:rPr lang="ru-RU" b="1" dirty="0" smtClean="0"/>
              <a:t>Пересадка</a:t>
            </a:r>
          </a:p>
          <a:p>
            <a:r>
              <a:rPr lang="ru-RU" b="1" dirty="0" smtClean="0"/>
              <a:t>Медицинская помощь</a:t>
            </a:r>
          </a:p>
          <a:p>
            <a:r>
              <a:rPr lang="ru-RU" b="1" dirty="0" smtClean="0"/>
              <a:t>«Банный день»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Размещение растений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1054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Растения – это живые существа, способные адаптироваться в окружающей среде. Но!   </a:t>
            </a:r>
          </a:p>
          <a:p>
            <a:pPr marL="0" indent="0">
              <a:buNone/>
            </a:pPr>
            <a:endParaRPr lang="ru-RU" sz="1800" b="1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КАЖДОЕ ПЕРЕМЕЩЕНИЕ – ШОК  ДЛЯ РАСТЕНИЯ.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 hidden="1"/>
          <p:cNvSpPr/>
          <p:nvPr/>
        </p:nvSpPr>
        <p:spPr>
          <a:xfrm>
            <a:off x="4876800" y="5181600"/>
            <a:ext cx="2667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0" y="11430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81C0827-66E2-43FE-88A8-2940556A9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graphicEl>
                                              <a:dgm id="{181C0827-66E2-43FE-88A8-2940556A9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5219BE1-9F0B-4366-9472-D21824CAE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>
                                            <p:graphicEl>
                                              <a:dgm id="{55219BE1-9F0B-4366-9472-D21824CAE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86A71A9-798A-4DE4-8080-E5C23A574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graphicEl>
                                              <a:dgm id="{486A71A9-798A-4DE4-8080-E5C23A574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08E6082-46E0-4ADC-B94D-1165DF9C4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graphicEl>
                                              <a:dgm id="{308E6082-46E0-4ADC-B94D-1165DF9C4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141FF0E-687D-48F7-B493-4D3AC301F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graphicEl>
                                              <a:dgm id="{2141FF0E-687D-48F7-B493-4D3AC301F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4E30B18-BA40-4FDD-8CA5-0A6796467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>
                                            <p:graphicEl>
                                              <a:dgm id="{C4E30B18-BA40-4FDD-8CA5-0A6796467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2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9400" y="304801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Зимой важно правильно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разместить растения. </a:t>
            </a:r>
          </a:p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Распределение тепла в помещении неодинаково: так, около окон температура на 1-2</a:t>
            </a:r>
            <a:r>
              <a:rPr lang="ru-RU" sz="20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ниже температуры воздуха в помещении, 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подоконнике – на 3-4</a:t>
            </a:r>
            <a:r>
              <a:rPr lang="ru-RU" sz="2000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С. </a:t>
            </a:r>
          </a:p>
          <a:p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Зимой на подоконниках, ближе к стеклу нужно ставить холодостойкие растения, ближе к краю подоконника умеренно теплолюбивые.</a:t>
            </a: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Рисунок 7" descr="DSCN8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2331720" cy="310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02938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3733800" y="3733800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Фото 1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57600"/>
            <a:ext cx="304213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42048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ОСВЕЩЕНИЕ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СВЕТ – ОСНОВНОЙ ЖИЗНЕННО НЕОБХОДИМЫЙ </a:t>
            </a:r>
            <a:b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ФАКТОР, ОПРЕДЕЛЯЮЩИЙ РАЗВИТИЕ РАСТЕНИЙ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733800" cy="5029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потребности в свете растения делятся на три группы: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 светолюбивые;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 светолюбивые, требующие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притемнения;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теневыносливые и тенелюбивые.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Самые светлые зоны в помещении расположены на подоконниках, вблизи окон, у стеклянных дверей и возле искусственных источников света, в данных зонах </a:t>
            </a:r>
            <a:r>
              <a:rPr lang="ru-RU" sz="16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первую очередь следует размещать светолюбивые растения </a:t>
            </a:r>
          </a:p>
          <a:p>
            <a:pPr marL="0" indent="0"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algn="ctr">
              <a:buNone/>
            </a:pPr>
            <a:endParaRPr lang="ru-RU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ru-RU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ru-RU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38600" y="1371600"/>
            <a:ext cx="4114800" cy="50593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i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Максимальный дефицит света в нашем регионе с ноября до середины января</a:t>
            </a:r>
            <a:endParaRPr lang="ru-RU" sz="1800" b="1" i="1" u="sng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entury Schoolbook"/>
                <a:ea typeface="Arial Unicode MS" pitchFamily="34" charset="-128"/>
                <a:cs typeface="Arial Unicode MS" pitchFamily="34" charset="-128"/>
              </a:rPr>
              <a:t>В осенне-зимне-весенний период растения необходимо досвечивать: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002060"/>
              </a:solidFill>
              <a:latin typeface="Century Schoolbook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002060"/>
              </a:solidFill>
              <a:latin typeface="Century Schoolbook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b="1" dirty="0" smtClean="0">
              <a:latin typeface="Century Schoolbook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267200" y="3124200"/>
          <a:ext cx="36576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C46A5-4DF8-4ACE-BC43-D62EFFDC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BB4C46A5-4DF8-4ACE-BC43-D62EFFDC0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5A6D2-B3B0-4216-BC83-7CB651B79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8C25A6D2-B3B0-4216-BC83-7CB651B79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DFC1F8-CC79-4AEC-9744-C5EB11C98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D9DFC1F8-CC79-4AEC-9744-C5EB11C98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3667C-DA2B-44F0-A309-4AA3FD37B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dgm id="{1F03667C-DA2B-44F0-A309-4AA3FD37B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873450-154A-4FF4-8C19-27D09066C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D1873450-154A-4FF4-8C19-27D09066C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10990A-33E1-4BA7-BCA4-5F94E4CDB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dgm id="{EF10990A-33E1-4BA7-BCA4-5F94E4CDB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build="p"/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Температура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39624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отношению к температуре комнатные растения характеризуются следующим образом: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теплолюбивые - </a:t>
            </a:r>
            <a:r>
              <a:rPr lang="ru-RU" sz="2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зимой  содержат  в теплых помещениях  от 18 до 20 градусов С </a:t>
            </a:r>
            <a:r>
              <a:rPr lang="ru-RU" sz="2000" b="1" dirty="0" smtClean="0">
                <a:solidFill>
                  <a:srgbClr val="002060"/>
                </a:solidFill>
              </a:rPr>
              <a:t>(афеляндра, бегония, сенполия, кофейное дерево, манго, фикусы) ; 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умеренно теплолюбивые 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содержат в умеренно теплых  от 14 до 17 градусов С  помещениях </a:t>
            </a:r>
            <a:r>
              <a:rPr lang="ru-RU" sz="2000" b="1" dirty="0" smtClean="0">
                <a:solidFill>
                  <a:srgbClr val="002060"/>
                </a:solidFill>
              </a:rPr>
              <a:t>(алоэ аспарагусы, аукуба, аспидистра, зебрина, зигокактус, кливия, сансевиера, каланхоэ, фатсия плющ и др.);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холодостойкие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 в холодных от 8 до 14 градусов С  помещениях </a:t>
            </a:r>
            <a:r>
              <a:rPr lang="ru-RU" sz="2000" b="1" dirty="0" smtClean="0">
                <a:solidFill>
                  <a:srgbClr val="002060"/>
                </a:solidFill>
              </a:rPr>
              <a:t>(олеандр, пеларгония, фуксия, фикус карика, дуб обыкновенный и др.).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066800"/>
            <a:ext cx="3822192" cy="50593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      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 декоративные комнатные растения следует оберегать  от резких колебаний температуры, особенно зимой.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Не следует ставить растения вблизи отопительных приборов,  а так же близко к форточкам.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Только  очень немногие растения, например кактусы, переносят резкие колебания температуры.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DSCN08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495800"/>
            <a:ext cx="4146424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42048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ВОЗДУХ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Растениям необходима определенная воздушная среда. Они дышат всеми органами, в том числе и корнями.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382524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хорошего развития большинству растений нужен свежий, чистый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не очень сухой воздух.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Сухой воздух задерживает процесс фотосинтеза, так как при низкой влажности устьица на листьях растений закрываются, в результате чего уменьшается испарение, прекращается поступление углекислого газа и резко сокращается процесс ассимиляции. </a:t>
            </a:r>
            <a:r>
              <a:rPr lang="ru-RU" sz="1700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Рост и развитие растений замедляется или вовсе прекращается.</a:t>
            </a:r>
            <a:endParaRPr lang="ru-RU" sz="1700" b="1" i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8288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повышения влажности воздуха необходимо:</a:t>
            </a:r>
          </a:p>
          <a:p>
            <a:pPr marL="273050" indent="-273050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батареях подвешивать емкости с водой;</a:t>
            </a:r>
          </a:p>
          <a:p>
            <a:pPr marL="273050" indent="-273050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между цветочными горшками расставлять емкости с водой;</a:t>
            </a:r>
          </a:p>
          <a:p>
            <a:pPr marL="273050" indent="-273050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опрыскивать растения кипяченой водой несколько раз в день.</a:t>
            </a:r>
          </a:p>
          <a:p>
            <a:pPr marL="177800" indent="-177800">
              <a:spcBef>
                <a:spcPts val="0"/>
              </a:spcBef>
              <a:buNone/>
            </a:pPr>
            <a:endParaRPr lang="ru-RU" sz="16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indent="-17780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период активного роста:</a:t>
            </a:r>
          </a:p>
          <a:p>
            <a:pPr marL="273050" indent="-273050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необходимо усиливать   проветривание;</a:t>
            </a:r>
          </a:p>
          <a:p>
            <a:pPr marL="273050" indent="-273050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проветривании нельзя допускать сквозняки;</a:t>
            </a:r>
          </a:p>
          <a:p>
            <a:pPr marL="273050" indent="-273050">
              <a:spcBef>
                <a:spcPts val="0"/>
              </a:spcBef>
              <a:buFont typeface="Wingdings" pitchFamily="2" charset="2"/>
              <a:buChar char="v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зимой  необходимо защищать растения, стоящие на подоконнике от струй холодного воздуха.</a:t>
            </a:r>
          </a:p>
          <a:p>
            <a:pPr marL="177800" indent="-177800">
              <a:spcBef>
                <a:spcPts val="0"/>
              </a:spcBef>
              <a:buNone/>
            </a:pPr>
            <a:endParaRPr lang="ru-RU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4978</TotalTime>
  <Words>2220</Words>
  <Application>Microsoft Office PowerPoint</Application>
  <PresentationFormat>Экран (4:3)</PresentationFormat>
  <Paragraphs>369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    «ГИГИЕНА  КОМНАТНЫХ РАСТЕНИЙ»  </vt:lpstr>
      <vt:lpstr>ЦЕЛЬ  И  ЗАДАЧИ</vt:lpstr>
      <vt:lpstr> </vt:lpstr>
      <vt:lpstr>ДЕСЯТЬ ЗАПОВЕДЕЙ ПО СОДЕРЖАНИЮ КОМНАТНЫХ РАСТЕНИЙ И УХОДУ ЗА НИМИ</vt:lpstr>
      <vt:lpstr>Размещение растений </vt:lpstr>
      <vt:lpstr>Слайд 6</vt:lpstr>
      <vt:lpstr>ОСВЕЩЕНИЕ СВЕТ – ОСНОВНОЙ ЖИЗНЕННО НЕОБХОДИМЫЙ  ФАКТОР, ОПРЕДЕЛЯЮЩИЙ РАЗВИТИЕ РАСТЕНИЙ  </vt:lpstr>
      <vt:lpstr>Температура </vt:lpstr>
      <vt:lpstr>ВОЗДУХ  Растениям необходима определенная воздушная среда. Они дышат всеми органами, в том числе и корнями. </vt:lpstr>
      <vt:lpstr>   Полив  </vt:lpstr>
      <vt:lpstr>Общие правила полива заключаются в следующем:   </vt:lpstr>
      <vt:lpstr>ПОДКОРМКА  </vt:lpstr>
      <vt:lpstr>ПЕРЕВАЛКА РАСТЕНИЙ  </vt:lpstr>
      <vt:lpstr>ПЕРЕВАЛКА РАСТЕНИЙ </vt:lpstr>
      <vt:lpstr>Пересадка комнатных растений  </vt:lpstr>
      <vt:lpstr>ПЕРЕСАДКА КОМНАТНЫХРАСТЕНИЙ </vt:lpstr>
      <vt:lpstr>ПЕРЕСАДКА КОМНАТНЫХ РАСТЕНИЙ </vt:lpstr>
      <vt:lpstr>Медицинская помощь растению  </vt:lpstr>
      <vt:lpstr>Медицинская помощь растениям </vt:lpstr>
      <vt:lpstr>Как устроить растениям «банный день»</vt:lpstr>
      <vt:lpstr>Как устроить растениям «банный день»</vt:lpstr>
      <vt:lpstr>Как устроить растениям «банный день»</vt:lpstr>
      <vt:lpstr>Комнатные растения – зеленые «жильцы» квартир, домов и офисов украшают наши интерьеры и создают благоприятную атмосферу  для работы и отдыха.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И УХОД  ЗА КОМНАТНЫМИ РАСТЕНИЯМИ «ГИГИЕНА  РАСТЕНИЙ»</dc:title>
  <dc:creator>www</dc:creator>
  <cp:lastModifiedBy>Виктория</cp:lastModifiedBy>
  <cp:revision>471</cp:revision>
  <dcterms:created xsi:type="dcterms:W3CDTF">2010-02-18T13:49:56Z</dcterms:created>
  <dcterms:modified xsi:type="dcterms:W3CDTF">2011-02-01T19:30:08Z</dcterms:modified>
</cp:coreProperties>
</file>