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2" r:id="rId11"/>
    <p:sldId id="274" r:id="rId12"/>
    <p:sldId id="273" r:id="rId13"/>
    <p:sldId id="265" r:id="rId14"/>
    <p:sldId id="266" r:id="rId15"/>
    <p:sldId id="267" r:id="rId16"/>
    <p:sldId id="268"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D00000"/>
    <a:srgbClr val="FFFFFF"/>
    <a:srgbClr val="580000"/>
    <a:srgbClr val="B80000"/>
    <a:srgbClr val="005C2A"/>
    <a:srgbClr val="FF9900"/>
    <a:srgbClr val="00421E"/>
    <a:srgbClr val="4F2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1E84E-E92C-41AE-81C7-78BAB6C46A13}" type="datetimeFigureOut">
              <a:rPr lang="ru-RU" smtClean="0"/>
              <a:pPr/>
              <a:t>27.01.2011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847FD-0BFA-460B-A034-0C5A3E4AE51F}" type="slidenum">
              <a:rPr lang="ru-RU" smtClean="0"/>
              <a:pPr/>
              <a:t>‹#›</a:t>
            </a:fld>
            <a:endParaRPr lang="ru-RU"/>
          </a:p>
        </p:txBody>
      </p:sp>
    </p:spTree>
    <p:extLst>
      <p:ext uri="{BB962C8B-B14F-4D97-AF65-F5344CB8AC3E}">
        <p14:creationId xmlns:p14="http://schemas.microsoft.com/office/powerpoint/2010/main" val="416942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B847FD-0BFA-460B-A034-0C5A3E4AE51F}"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19B39FC-7B1D-43B9-B512-44FAF936139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19B39FC-7B1D-43B9-B512-44FAF936139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D4ECC70-7C20-44F9-AD3C-1EE0116E7230}" type="datetimeFigureOut">
              <a:rPr lang="ru-RU" smtClean="0"/>
              <a:pPr/>
              <a:t>27.01.2011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9B39FC-7B1D-43B9-B512-44FAF936139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4ECC70-7C20-44F9-AD3C-1EE0116E7230}" type="datetimeFigureOut">
              <a:rPr lang="ru-RU" smtClean="0"/>
              <a:pPr/>
              <a:t>27.01.2011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19B39FC-7B1D-43B9-B512-44FAF936139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nexpress.net/Files/Subject/3B/A1/83/FF/012.jp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55.radikal.ru/i150/0908/7f/7e691044edff.jpg"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hyperlink" Target="http://britishroyalfamily.files.wordpress.com/2008/11/hookup-prince-william-400a041907.jpg?w=300&amp;h=400"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luxplanet.com.ua/static/img/p/v/pv__494x334.jpg" TargetMode="External"/><Relationship Id="rId1" Type="http://schemas.openxmlformats.org/officeDocument/2006/relationships/slideLayout" Target="../slideLayouts/slideLayout1.xml"/><Relationship Id="rId6" Type="http://schemas.openxmlformats.org/officeDocument/2006/relationships/hyperlink" Target="http://bridehacker.files.wordpress.com/2010/02/prince_william2.jpg"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i.dailymail.co.uk/i/pix/2009/08/22/article-1208334-0610A6A8000005DC-138_468x740.jpg" TargetMode="External"/><Relationship Id="rId4" Type="http://schemas.openxmlformats.org/officeDocument/2006/relationships/hyperlink" Target="http://img.dailymail.co.uk/i/pix/2007/11_02/PrinceWillREX_468x441.jpg" TargetMode="External"/><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hyperlink" Target="http://www.ogoniok.com/common/archive/2003/4803/24-36-39/24-38-3b.jpg" TargetMode="External"/><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pit.dirty.ru/dirty/1/2010/11/09/28837-210619-247fd3d174abe896c340283ec3dcf6aa.jpg" TargetMode="External"/><Relationship Id="rId1" Type="http://schemas.openxmlformats.org/officeDocument/2006/relationships/slideLayout" Target="../slideLayouts/slideLayout1.xml"/><Relationship Id="rId6" Type="http://schemas.openxmlformats.org/officeDocument/2006/relationships/hyperlink" Target="http://static1.purepeople.com/articles/1/58/14/1/@/427994-le-prince-william-et-harry-visitaient-637x0-1.jpg" TargetMode="External"/><Relationship Id="rId5" Type="http://schemas.openxmlformats.org/officeDocument/2006/relationships/image" Target="../media/image30.jpeg"/><Relationship Id="rId4" Type="http://schemas.openxmlformats.org/officeDocument/2006/relationships/hyperlink" Target="http://www.aolcdn.com/red_galleries/prince-william-harry-400ds0.jpg" TargetMode="External"/><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doseng.org/uploads/posts/2007-08/1188585637_003-2170.jp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fashiony.ru/pic/celebrity/pic/15792/4.jpg" TargetMode="External"/><Relationship Id="rId13"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7.jpeg"/><Relationship Id="rId12" Type="http://schemas.openxmlformats.org/officeDocument/2006/relationships/hyperlink" Target="http://gorod.tomsk.ru/i/u/4882/Diana_Spenser021.jpg" TargetMode="External"/><Relationship Id="rId2" Type="http://schemas.openxmlformats.org/officeDocument/2006/relationships/hyperlink" Target="http://www.telesem.ru/images/stories/696/pu4_.jpg" TargetMode="External"/><Relationship Id="rId1" Type="http://schemas.openxmlformats.org/officeDocument/2006/relationships/slideLayout" Target="../slideLayouts/slideLayout2.xml"/><Relationship Id="rId6" Type="http://schemas.openxmlformats.org/officeDocument/2006/relationships/hyperlink" Target="http://www.solarnavigator.net/images/princess_lady_diana_spencer_of_wales.jpg" TargetMode="External"/><Relationship Id="rId11" Type="http://schemas.openxmlformats.org/officeDocument/2006/relationships/image" Target="../media/image39.jpeg"/><Relationship Id="rId5" Type="http://schemas.openxmlformats.org/officeDocument/2006/relationships/image" Target="../media/image23.jpeg"/><Relationship Id="rId10" Type="http://schemas.openxmlformats.org/officeDocument/2006/relationships/hyperlink" Target="http://img1.liveinternet.ru/images/attach/c/0/39/804/39804051_c644f614d7f2.jpg" TargetMode="External"/><Relationship Id="rId4" Type="http://schemas.openxmlformats.org/officeDocument/2006/relationships/hyperlink" Target="http://s55.radikal.ru/i150/0908/7f/7e691044edff.jpg" TargetMode="External"/><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pletnik.ru/img/2009/04/sasha/5/queen6.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img1.liveinternet.ru/images/attach/b/0/13979/13979289_7elizaveta1_koroleva_mat26.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pletnik.ru/img/2009/04/sasha/5/queen5.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muslihoon.files.wordpress.com/2006/07/king-george-vi-b.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i001.radikal.ru/0806/16/d65ff957ff68.jpg" TargetMode="External"/><Relationship Id="rId1" Type="http://schemas.openxmlformats.org/officeDocument/2006/relationships/slideLayout" Target="../slideLayouts/slideLayout2.xml"/><Relationship Id="rId6" Type="http://schemas.openxmlformats.org/officeDocument/2006/relationships/hyperlink" Target="http://s001.radikal.ru/i193/1001/d0/dd4c4210680c.jpg" TargetMode="External"/><Relationship Id="rId5" Type="http://schemas.openxmlformats.org/officeDocument/2006/relationships/image" Target="../media/image8.jpeg"/><Relationship Id="rId4" Type="http://schemas.openxmlformats.org/officeDocument/2006/relationships/hyperlink" Target="http://www.inosmi.ru/images/16164/82/161648240.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i056.radikal.ru/0906/fb/454731bf6af9.jpg" TargetMode="External"/><Relationship Id="rId5" Type="http://schemas.openxmlformats.org/officeDocument/2006/relationships/image" Target="../media/image11.jpeg"/><Relationship Id="rId4" Type="http://schemas.openxmlformats.org/officeDocument/2006/relationships/hyperlink" Target="http://www.memoclic.com/medias/var_forum/2/529.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070.radikal.ru/1001/49/13e435f9168f.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diamenty.files.wordpress.com/2010/06/diamentowe-gody.jpg?w=450&amp;h=2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hv-life.ru/Media/files/images/files_26/pic_215473.jpg" TargetMode="External"/><Relationship Id="rId7" Type="http://schemas.openxmlformats.org/officeDocument/2006/relationships/hyperlink" Target="http://img0.liveinternet.ru/images/attach/c/0/53/423/53423413_harry3.jpg"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images.mirror.co.uk/upl/m4/nov2008/9/2/9A16091B-FF2B-519E-CB9229DFCF5CD90F.jpg"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6" name="Рисунок 5" descr="http://img-fotki.yandex.ru/get/3307/samoiylov.1/0_1d065_9edef092_XL"/>
          <p:cNvPicPr/>
          <p:nvPr/>
        </p:nvPicPr>
        <p:blipFill>
          <a:blip r:embed="rId2" cstate="print"/>
          <a:srcRect/>
          <a:stretch>
            <a:fillRect/>
          </a:stretch>
        </p:blipFill>
        <p:spPr bwMode="auto">
          <a:xfrm>
            <a:off x="0" y="-24"/>
            <a:ext cx="9144000" cy="6858024"/>
          </a:xfrm>
          <a:prstGeom prst="rect">
            <a:avLst/>
          </a:prstGeom>
          <a:noFill/>
          <a:ln w="9525">
            <a:noFill/>
            <a:miter lim="800000"/>
            <a:headEnd/>
            <a:tailEnd/>
          </a:ln>
        </p:spPr>
      </p:pic>
      <p:sp>
        <p:nvSpPr>
          <p:cNvPr id="8" name="Прямоугольник 7"/>
          <p:cNvSpPr/>
          <p:nvPr/>
        </p:nvSpPr>
        <p:spPr>
          <a:xfrm>
            <a:off x="2071670" y="928670"/>
            <a:ext cx="5143536" cy="707886"/>
          </a:xfrm>
          <a:prstGeom prst="rect">
            <a:avLst/>
          </a:prstGeom>
        </p:spPr>
        <p:txBody>
          <a:bodyPr wrap="square">
            <a:spAutoFit/>
          </a:bodyPr>
          <a:lstStyle/>
          <a:p>
            <a:pPr algn="ctr"/>
            <a:r>
              <a:rPr lang="en-GB" sz="4000" b="1" dirty="0" smtClean="0">
                <a:solidFill>
                  <a:srgbClr val="FF0000"/>
                </a:solidFill>
                <a:latin typeface="Algerian" pitchFamily="82" charset="0"/>
              </a:rPr>
              <a:t>The </a:t>
            </a:r>
            <a:r>
              <a:rPr lang="ru-RU" sz="4000" b="1" dirty="0" smtClean="0">
                <a:solidFill>
                  <a:srgbClr val="FF0000"/>
                </a:solidFill>
                <a:latin typeface="Algerian" pitchFamily="82" charset="0"/>
              </a:rPr>
              <a:t> </a:t>
            </a:r>
            <a:r>
              <a:rPr lang="en-GB" sz="4000" b="1" dirty="0" smtClean="0">
                <a:solidFill>
                  <a:srgbClr val="FF0000"/>
                </a:solidFill>
                <a:latin typeface="Algerian" pitchFamily="82" charset="0"/>
              </a:rPr>
              <a:t>Royal </a:t>
            </a:r>
            <a:r>
              <a:rPr lang="ru-RU" sz="4000" b="1" dirty="0" smtClean="0">
                <a:solidFill>
                  <a:srgbClr val="FF0000"/>
                </a:solidFill>
                <a:latin typeface="Algerian" pitchFamily="82" charset="0"/>
              </a:rPr>
              <a:t> </a:t>
            </a:r>
            <a:r>
              <a:rPr lang="en-GB" sz="4000" b="1" dirty="0" smtClean="0">
                <a:solidFill>
                  <a:srgbClr val="FF0000"/>
                </a:solidFill>
                <a:latin typeface="Algerian" pitchFamily="82" charset="0"/>
              </a:rPr>
              <a:t>Family </a:t>
            </a:r>
            <a:endParaRPr lang="ru-RU" sz="4000"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http://rd.foto.radikal.ru/0708/8b/cd9009b4822c.jpg"/>
          <p:cNvPicPr>
            <a:picLocks noGrp="1"/>
          </p:cNvPicPr>
          <p:nvPr>
            <p:ph idx="1"/>
          </p:nvPr>
        </p:nvPicPr>
        <p:blipFill>
          <a:blip r:embed="rId2" cstate="print"/>
          <a:srcRect/>
          <a:stretch>
            <a:fillRect/>
          </a:stretch>
        </p:blipFill>
        <p:spPr bwMode="auto">
          <a:xfrm>
            <a:off x="428596" y="214290"/>
            <a:ext cx="3184510" cy="4708525"/>
          </a:xfrm>
          <a:prstGeom prst="rect">
            <a:avLst/>
          </a:prstGeom>
          <a:noFill/>
          <a:ln w="9525">
            <a:noFill/>
            <a:miter lim="800000"/>
            <a:headEnd/>
            <a:tailEnd/>
          </a:ln>
        </p:spPr>
      </p:pic>
      <p:pic>
        <p:nvPicPr>
          <p:cNvPr id="5" name="i-main-pic" descr="Картинка 56 из 6479">
            <a:hlinkClick r:id="rId3" tgtFrame="_blank"/>
          </p:cNvPr>
          <p:cNvPicPr/>
          <p:nvPr/>
        </p:nvPicPr>
        <p:blipFill>
          <a:blip r:embed="rId4" cstate="print"/>
          <a:srcRect/>
          <a:stretch>
            <a:fillRect/>
          </a:stretch>
        </p:blipFill>
        <p:spPr bwMode="auto">
          <a:xfrm>
            <a:off x="6286512" y="214290"/>
            <a:ext cx="2543175" cy="3819525"/>
          </a:xfrm>
          <a:prstGeom prst="rect">
            <a:avLst/>
          </a:prstGeom>
          <a:noFill/>
          <a:ln w="9525">
            <a:noFill/>
            <a:miter lim="800000"/>
            <a:headEnd/>
            <a:tailEnd/>
          </a:ln>
        </p:spPr>
      </p:pic>
      <p:pic>
        <p:nvPicPr>
          <p:cNvPr id="6" name="i-main-pic" descr="Картинка 40 из 12235">
            <a:hlinkClick r:id="rId5" tgtFrame="_blank"/>
          </p:cNvPr>
          <p:cNvPicPr/>
          <p:nvPr/>
        </p:nvPicPr>
        <p:blipFill>
          <a:blip r:embed="rId6" cstate="print"/>
          <a:srcRect/>
          <a:stretch>
            <a:fillRect/>
          </a:stretch>
        </p:blipFill>
        <p:spPr bwMode="auto">
          <a:xfrm>
            <a:off x="2357422" y="2928934"/>
            <a:ext cx="4285937" cy="37779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http://luxplanet.com.ua/static/img/p/v/pv__494x334.jpg">
            <a:hlinkClick r:id="rId2" tgtFrame="_blank"/>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i-main-pic" descr="Картинка 130 из 6479">
            <a:hlinkClick r:id="rId4" tgtFrame="_blank"/>
          </p:cNvPr>
          <p:cNvPicPr/>
          <p:nvPr/>
        </p:nvPicPr>
        <p:blipFill>
          <a:blip r:embed="rId5" cstate="print"/>
          <a:srcRect/>
          <a:stretch>
            <a:fillRect/>
          </a:stretch>
        </p:blipFill>
        <p:spPr bwMode="auto">
          <a:xfrm>
            <a:off x="0" y="1"/>
            <a:ext cx="2428860" cy="2214554"/>
          </a:xfrm>
          <a:prstGeom prst="rect">
            <a:avLst/>
          </a:prstGeom>
          <a:noFill/>
          <a:ln w="9525">
            <a:noFill/>
            <a:miter lim="800000"/>
            <a:headEnd/>
            <a:tailEnd/>
          </a:ln>
        </p:spPr>
      </p:pic>
      <p:pic>
        <p:nvPicPr>
          <p:cNvPr id="6" name="i-main-pic" descr="Картинка 8 из 6479">
            <a:hlinkClick r:id="rId6" tgtFrame="_blank"/>
          </p:cNvPr>
          <p:cNvPicPr/>
          <p:nvPr/>
        </p:nvPicPr>
        <p:blipFill>
          <a:blip r:embed="rId7" cstate="print"/>
          <a:srcRect/>
          <a:stretch>
            <a:fillRect/>
          </a:stretch>
        </p:blipFill>
        <p:spPr bwMode="auto">
          <a:xfrm>
            <a:off x="2643174" y="0"/>
            <a:ext cx="2571736" cy="3500462"/>
          </a:xfrm>
          <a:prstGeom prst="rect">
            <a:avLst/>
          </a:prstGeom>
          <a:noFill/>
          <a:ln w="9525">
            <a:noFill/>
            <a:miter lim="800000"/>
            <a:headEnd/>
            <a:tailEnd/>
          </a:ln>
        </p:spPr>
      </p:pic>
      <p:pic>
        <p:nvPicPr>
          <p:cNvPr id="7" name="i-main-pic" descr="Картинка 20 из 6479">
            <a:hlinkClick r:id="rId8" tgtFrame="_blank"/>
          </p:cNvPr>
          <p:cNvPicPr/>
          <p:nvPr/>
        </p:nvPicPr>
        <p:blipFill>
          <a:blip r:embed="rId9" cstate="print"/>
          <a:srcRect/>
          <a:stretch>
            <a:fillRect/>
          </a:stretch>
        </p:blipFill>
        <p:spPr bwMode="auto">
          <a:xfrm>
            <a:off x="0" y="2285992"/>
            <a:ext cx="2857487" cy="3643337"/>
          </a:xfrm>
          <a:prstGeom prst="rect">
            <a:avLst/>
          </a:prstGeom>
          <a:noFill/>
          <a:ln w="9525">
            <a:noFill/>
            <a:miter lim="800000"/>
            <a:headEnd/>
            <a:tailEnd/>
          </a:ln>
        </p:spPr>
      </p:pic>
      <p:pic>
        <p:nvPicPr>
          <p:cNvPr id="8" name="i-main-pic" descr="Картинка 664 из 6479">
            <a:hlinkClick r:id="rId10" tgtFrame="_blank"/>
          </p:cNvPr>
          <p:cNvPicPr/>
          <p:nvPr/>
        </p:nvPicPr>
        <p:blipFill>
          <a:blip r:embed="rId11" cstate="print"/>
          <a:srcRect/>
          <a:stretch>
            <a:fillRect/>
          </a:stretch>
        </p:blipFill>
        <p:spPr bwMode="auto">
          <a:xfrm>
            <a:off x="4071934" y="2857496"/>
            <a:ext cx="2409190" cy="381698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i-main-pic" descr="Картинка 119 из 6479">
            <a:hlinkClick r:id="rId2" tgtFrame="_blank"/>
          </p:cNvPr>
          <p:cNvPicPr/>
          <p:nvPr/>
        </p:nvPicPr>
        <p:blipFill>
          <a:blip r:embed="rId3" cstate="print"/>
          <a:srcRect/>
          <a:stretch>
            <a:fillRect/>
          </a:stretch>
        </p:blipFill>
        <p:spPr bwMode="auto">
          <a:xfrm>
            <a:off x="0" y="0"/>
            <a:ext cx="3816985" cy="3091815"/>
          </a:xfrm>
          <a:prstGeom prst="rect">
            <a:avLst/>
          </a:prstGeom>
          <a:noFill/>
          <a:ln w="9525">
            <a:noFill/>
            <a:miter lim="800000"/>
            <a:headEnd/>
            <a:tailEnd/>
          </a:ln>
        </p:spPr>
      </p:pic>
      <p:pic>
        <p:nvPicPr>
          <p:cNvPr id="5" name="i-main-pic" descr="Картинка 106 из 6479">
            <a:hlinkClick r:id="rId4" tgtFrame="_blank"/>
          </p:cNvPr>
          <p:cNvPicPr/>
          <p:nvPr/>
        </p:nvPicPr>
        <p:blipFill>
          <a:blip r:embed="rId5" cstate="print"/>
          <a:srcRect/>
          <a:stretch>
            <a:fillRect/>
          </a:stretch>
        </p:blipFill>
        <p:spPr bwMode="auto">
          <a:xfrm>
            <a:off x="6284595" y="0"/>
            <a:ext cx="2859405" cy="3816985"/>
          </a:xfrm>
          <a:prstGeom prst="rect">
            <a:avLst/>
          </a:prstGeom>
          <a:noFill/>
          <a:ln w="9525">
            <a:noFill/>
            <a:miter lim="800000"/>
            <a:headEnd/>
            <a:tailEnd/>
          </a:ln>
        </p:spPr>
      </p:pic>
      <p:pic>
        <p:nvPicPr>
          <p:cNvPr id="6" name="i-main-pic" descr="Картинка 102 из 6479">
            <a:hlinkClick r:id="rId6" tgtFrame="_blank"/>
          </p:cNvPr>
          <p:cNvPicPr/>
          <p:nvPr/>
        </p:nvPicPr>
        <p:blipFill>
          <a:blip r:embed="rId7" cstate="print"/>
          <a:srcRect/>
          <a:stretch>
            <a:fillRect/>
          </a:stretch>
        </p:blipFill>
        <p:spPr bwMode="auto">
          <a:xfrm>
            <a:off x="3571868" y="2428868"/>
            <a:ext cx="2917190" cy="3816985"/>
          </a:xfrm>
          <a:prstGeom prst="rect">
            <a:avLst/>
          </a:prstGeom>
          <a:noFill/>
          <a:ln w="9525">
            <a:noFill/>
            <a:miter lim="800000"/>
            <a:headEnd/>
            <a:tailEnd/>
          </a:ln>
        </p:spPr>
      </p:pic>
      <p:pic>
        <p:nvPicPr>
          <p:cNvPr id="7" name="i-main-pic" descr="Картинка 356 из 6479">
            <a:hlinkClick r:id="rId8" tgtFrame="_blank"/>
          </p:cNvPr>
          <p:cNvPicPr/>
          <p:nvPr/>
        </p:nvPicPr>
        <p:blipFill>
          <a:blip r:embed="rId9" cstate="print"/>
          <a:srcRect/>
          <a:stretch>
            <a:fillRect/>
          </a:stretch>
        </p:blipFill>
        <p:spPr bwMode="auto">
          <a:xfrm>
            <a:off x="0" y="3766185"/>
            <a:ext cx="3816985" cy="309181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0"/>
            <a:ext cx="9144000" cy="6858000"/>
          </a:xfrm>
          <a:blipFill dpi="0" rotWithShape="1">
            <a:blip r:embed="rId2" cstate="print"/>
            <a:srcRect/>
            <a:tile tx="0" ty="0" sx="100000" sy="100000" flip="none" algn="tl"/>
          </a:blipFill>
        </p:spPr>
        <p:txBody>
          <a:bodyPr/>
          <a:lstStyle/>
          <a:p>
            <a:endParaRPr lang="ru-RU" dirty="0">
              <a:solidFill>
                <a:srgbClr val="005C2A"/>
              </a:solidFill>
            </a:endParaRPr>
          </a:p>
        </p:txBody>
      </p:sp>
      <p:sp>
        <p:nvSpPr>
          <p:cNvPr id="24577" name="Rectangle 1"/>
          <p:cNvSpPr>
            <a:spLocks noChangeArrowheads="1"/>
          </p:cNvSpPr>
          <p:nvPr/>
        </p:nvSpPr>
        <p:spPr bwMode="auto">
          <a:xfrm>
            <a:off x="357158" y="9878"/>
            <a:ext cx="835824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2425"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9900"/>
                </a:solidFill>
                <a:effectLst/>
                <a:latin typeface="Apple Chancery" pitchFamily="66" charset="0"/>
                <a:ea typeface="Times New Roman" pitchFamily="18" charset="0"/>
                <a:cs typeface="Arial" pitchFamily="34" charset="0"/>
              </a:rPr>
              <a:t>In recent years he has become outspoken on such controversial topics as modern architecture, violence in films and on television, and the standard of English teaching in schools. His wife Diana, Princess of Wales (often called in mass media Princess </a:t>
            </a:r>
            <a:r>
              <a:rPr kumimoji="0" lang="en-GB" sz="2000" b="1" i="0" u="none" strike="noStrike" cap="none" normalizeH="0" baseline="0" dirty="0" err="1" smtClean="0">
                <a:ln>
                  <a:noFill/>
                </a:ln>
                <a:solidFill>
                  <a:srgbClr val="FF9900"/>
                </a:solidFill>
                <a:effectLst/>
                <a:latin typeface="Apple Chancery" pitchFamily="66" charset="0"/>
                <a:ea typeface="Times New Roman" pitchFamily="18" charset="0"/>
                <a:cs typeface="Arial" pitchFamily="34" charset="0"/>
              </a:rPr>
              <a:t>Di</a:t>
            </a:r>
            <a:r>
              <a:rPr kumimoji="0" lang="en-GB" sz="2000" b="1" i="0" u="none" strike="noStrike" cap="none" normalizeH="0" baseline="0" dirty="0" smtClean="0">
                <a:ln>
                  <a:noFill/>
                </a:ln>
                <a:solidFill>
                  <a:srgbClr val="FF9900"/>
                </a:solidFill>
                <a:effectLst/>
                <a:latin typeface="Apple Chancery" pitchFamily="66" charset="0"/>
                <a:ea typeface="Times New Roman" pitchFamily="18" charset="0"/>
                <a:cs typeface="Arial" pitchFamily="34" charset="0"/>
              </a:rPr>
              <a:t>), won the affection of many people by her modesty, shyness and beauty. Unfortunately, she died in a car accident in August, 1997. </a:t>
            </a:r>
            <a:endParaRPr kumimoji="0" lang="en-GB" sz="2000" b="1" i="0" u="none" strike="noStrike" cap="none" normalizeH="0" baseline="0" dirty="0" smtClean="0">
              <a:ln>
                <a:noFill/>
              </a:ln>
              <a:solidFill>
                <a:srgbClr val="FF9900"/>
              </a:solidFill>
              <a:effectLst/>
              <a:latin typeface="Apple Chancery" pitchFamily="66" charset="0"/>
              <a:cs typeface="Arial" pitchFamily="34" charset="0"/>
            </a:endParaRPr>
          </a:p>
        </p:txBody>
      </p:sp>
      <p:pic>
        <p:nvPicPr>
          <p:cNvPr id="6" name="Рисунок 5" descr="http://www.wmj.ru/storage/images/2506482340_75b6ea0509_o.jpg"/>
          <p:cNvPicPr/>
          <p:nvPr/>
        </p:nvPicPr>
        <p:blipFill>
          <a:blip r:embed="rId3" cstate="print"/>
          <a:srcRect/>
          <a:stretch>
            <a:fillRect/>
          </a:stretch>
        </p:blipFill>
        <p:spPr bwMode="auto">
          <a:xfrm>
            <a:off x="0" y="2576195"/>
            <a:ext cx="4281805" cy="4281805"/>
          </a:xfrm>
          <a:prstGeom prst="rect">
            <a:avLst/>
          </a:prstGeom>
          <a:noFill/>
          <a:ln w="9525">
            <a:noFill/>
            <a:miter lim="800000"/>
            <a:headEnd/>
            <a:tailEnd/>
          </a:ln>
        </p:spPr>
      </p:pic>
      <p:pic>
        <p:nvPicPr>
          <p:cNvPr id="7" name="i-main-pic" descr="Картинка 102 из 12235">
            <a:hlinkClick r:id="rId4" tgtFrame="_blank"/>
          </p:cNvPr>
          <p:cNvPicPr/>
          <p:nvPr/>
        </p:nvPicPr>
        <p:blipFill>
          <a:blip r:embed="rId5" cstate="print"/>
          <a:srcRect/>
          <a:stretch>
            <a:fillRect/>
          </a:stretch>
        </p:blipFill>
        <p:spPr bwMode="auto">
          <a:xfrm>
            <a:off x="5286380" y="1714488"/>
            <a:ext cx="3140714" cy="4572032"/>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i-main-pic" descr="Картинка 342 из 6479">
            <a:hlinkClick r:id="rId2" tgtFrame="_blank"/>
          </p:cNvPr>
          <p:cNvPicPr/>
          <p:nvPr/>
        </p:nvPicPr>
        <p:blipFill>
          <a:blip r:embed="rId3" cstate="print"/>
          <a:srcRect/>
          <a:stretch>
            <a:fillRect/>
          </a:stretch>
        </p:blipFill>
        <p:spPr bwMode="auto">
          <a:xfrm>
            <a:off x="6215074" y="3286124"/>
            <a:ext cx="2786050" cy="3357562"/>
          </a:xfrm>
          <a:prstGeom prst="rect">
            <a:avLst/>
          </a:prstGeom>
          <a:noFill/>
          <a:ln w="9525">
            <a:noFill/>
            <a:miter lim="800000"/>
            <a:headEnd/>
            <a:tailEnd/>
          </a:ln>
        </p:spPr>
      </p:pic>
      <p:pic>
        <p:nvPicPr>
          <p:cNvPr id="5" name="i-main-pic" descr="Картинка 40 из 12235">
            <a:hlinkClick r:id="rId4" tgtFrame="_blank"/>
          </p:cNvPr>
          <p:cNvPicPr/>
          <p:nvPr/>
        </p:nvPicPr>
        <p:blipFill>
          <a:blip r:embed="rId5" cstate="print"/>
          <a:srcRect/>
          <a:stretch>
            <a:fillRect/>
          </a:stretch>
        </p:blipFill>
        <p:spPr bwMode="auto">
          <a:xfrm>
            <a:off x="214282" y="3500438"/>
            <a:ext cx="3642995" cy="3134995"/>
          </a:xfrm>
          <a:prstGeom prst="rect">
            <a:avLst/>
          </a:prstGeom>
          <a:noFill/>
          <a:ln w="9525">
            <a:noFill/>
            <a:miter lim="800000"/>
            <a:headEnd/>
            <a:tailEnd/>
          </a:ln>
        </p:spPr>
      </p:pic>
      <p:pic>
        <p:nvPicPr>
          <p:cNvPr id="6" name="i-main-pic" descr="Картинка 10 из 12235">
            <a:hlinkClick r:id="rId6" tgtFrame="_blank"/>
          </p:cNvPr>
          <p:cNvPicPr/>
          <p:nvPr/>
        </p:nvPicPr>
        <p:blipFill>
          <a:blip r:embed="rId7" cstate="print"/>
          <a:srcRect/>
          <a:stretch>
            <a:fillRect/>
          </a:stretch>
        </p:blipFill>
        <p:spPr bwMode="auto">
          <a:xfrm>
            <a:off x="3000364" y="142852"/>
            <a:ext cx="2720972" cy="3286148"/>
          </a:xfrm>
          <a:prstGeom prst="rect">
            <a:avLst/>
          </a:prstGeom>
          <a:noFill/>
          <a:ln w="9525">
            <a:noFill/>
            <a:miter lim="800000"/>
            <a:headEnd/>
            <a:tailEnd/>
          </a:ln>
        </p:spPr>
      </p:pic>
      <p:pic>
        <p:nvPicPr>
          <p:cNvPr id="7" name="i-main-pic" descr="Картинка 2 из 12235">
            <a:hlinkClick r:id="rId8" tgtFrame="_blank"/>
          </p:cNvPr>
          <p:cNvPicPr/>
          <p:nvPr/>
        </p:nvPicPr>
        <p:blipFill>
          <a:blip r:embed="rId9" cstate="print"/>
          <a:srcRect/>
          <a:stretch>
            <a:fillRect/>
          </a:stretch>
        </p:blipFill>
        <p:spPr bwMode="auto">
          <a:xfrm>
            <a:off x="285720" y="642918"/>
            <a:ext cx="2451104" cy="2551435"/>
          </a:xfrm>
          <a:prstGeom prst="rect">
            <a:avLst/>
          </a:prstGeom>
          <a:noFill/>
          <a:ln w="9525">
            <a:noFill/>
            <a:miter lim="800000"/>
            <a:headEnd/>
            <a:tailEnd/>
          </a:ln>
        </p:spPr>
      </p:pic>
      <p:pic>
        <p:nvPicPr>
          <p:cNvPr id="8" name="i-main-pic" descr="Картинка 50 из 12235">
            <a:hlinkClick r:id="rId10" tgtFrame="_blank"/>
          </p:cNvPr>
          <p:cNvPicPr/>
          <p:nvPr/>
        </p:nvPicPr>
        <p:blipFill>
          <a:blip r:embed="rId11" cstate="print"/>
          <a:srcRect/>
          <a:stretch>
            <a:fillRect/>
          </a:stretch>
        </p:blipFill>
        <p:spPr bwMode="auto">
          <a:xfrm>
            <a:off x="6286512" y="285728"/>
            <a:ext cx="2175196" cy="2479997"/>
          </a:xfrm>
          <a:prstGeom prst="rect">
            <a:avLst/>
          </a:prstGeom>
          <a:noFill/>
          <a:ln w="9525">
            <a:noFill/>
            <a:miter lim="800000"/>
            <a:headEnd/>
            <a:tailEnd/>
          </a:ln>
        </p:spPr>
      </p:pic>
      <p:pic>
        <p:nvPicPr>
          <p:cNvPr id="9" name="i-main-pic" descr="Картинка 4 из 12235">
            <a:hlinkClick r:id="rId12" tgtFrame="_blank"/>
          </p:cNvPr>
          <p:cNvPicPr/>
          <p:nvPr/>
        </p:nvPicPr>
        <p:blipFill>
          <a:blip r:embed="rId13" cstate="print"/>
          <a:srcRect/>
          <a:stretch>
            <a:fillRect/>
          </a:stretch>
        </p:blipFill>
        <p:spPr bwMode="auto">
          <a:xfrm>
            <a:off x="3929058" y="4214818"/>
            <a:ext cx="2286016" cy="2071702"/>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gradFill>
            <a:gsLst>
              <a:gs pos="0">
                <a:schemeClr val="accent1">
                  <a:lumMod val="75000"/>
                </a:schemeClr>
              </a:gs>
              <a:gs pos="50000">
                <a:schemeClr val="accent2">
                  <a:lumMod val="60000"/>
                  <a:lumOff val="40000"/>
                  <a:shade val="67500"/>
                  <a:satMod val="115000"/>
                </a:schemeClr>
              </a:gs>
              <a:gs pos="100000">
                <a:schemeClr val="accent2">
                  <a:lumMod val="60000"/>
                  <a:lumOff val="40000"/>
                  <a:shade val="100000"/>
                  <a:satMod val="115000"/>
                </a:schemeClr>
              </a:gs>
            </a:gsLst>
            <a:lin ang="7800000" scaled="0"/>
          </a:gradFill>
        </p:spPr>
        <p:txBody>
          <a:bodyPr/>
          <a:lstStyle/>
          <a:p>
            <a:pPr>
              <a:buNone/>
            </a:pPr>
            <a:endParaRPr lang="ru-RU" dirty="0"/>
          </a:p>
        </p:txBody>
      </p:sp>
      <p:pic>
        <p:nvPicPr>
          <p:cNvPr id="4" name="Рисунок 3" descr="http://www.fashiontime.ru/upload/iblock/f1f/3924_5997.jpg"/>
          <p:cNvPicPr/>
          <p:nvPr/>
        </p:nvPicPr>
        <p:blipFill>
          <a:blip r:embed="rId2" cstate="print"/>
          <a:srcRect/>
          <a:stretch>
            <a:fillRect/>
          </a:stretch>
        </p:blipFill>
        <p:spPr bwMode="auto">
          <a:xfrm>
            <a:off x="428596" y="1643050"/>
            <a:ext cx="8358246" cy="5000636"/>
          </a:xfrm>
          <a:prstGeom prst="rect">
            <a:avLst/>
          </a:prstGeom>
          <a:solidFill>
            <a:schemeClr val="accent2">
              <a:lumMod val="60000"/>
              <a:lumOff val="40000"/>
            </a:schemeClr>
          </a:solidFill>
          <a:ln w="9525">
            <a:noFill/>
            <a:miter lim="800000"/>
            <a:headEnd/>
            <a:tailEnd/>
          </a:ln>
        </p:spPr>
      </p:pic>
      <p:sp>
        <p:nvSpPr>
          <p:cNvPr id="25601" name="Rectangle 1"/>
          <p:cNvSpPr>
            <a:spLocks noChangeArrowheads="1"/>
          </p:cNvSpPr>
          <p:nvPr/>
        </p:nvSpPr>
        <p:spPr bwMode="auto">
          <a:xfrm>
            <a:off x="2857488" y="69512"/>
            <a:ext cx="58579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2425"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580000"/>
                </a:solidFill>
                <a:effectLst/>
                <a:latin typeface="Apple Chancery" pitchFamily="66" charset="0"/>
                <a:ea typeface="Times New Roman" pitchFamily="18" charset="0"/>
                <a:cs typeface="Arial" pitchFamily="34" charset="0"/>
              </a:rPr>
              <a:t>The Queen's other children are Princess Anne (born in 1950), Prince Andrew (born in 1960) and Prince Edward (born in 1964).  </a:t>
            </a:r>
            <a:endParaRPr kumimoji="0" lang="en-GB" sz="2400" b="1" i="0" u="none" strike="noStrike" cap="none" normalizeH="0" baseline="0" dirty="0" smtClean="0">
              <a:ln>
                <a:noFill/>
              </a:ln>
              <a:solidFill>
                <a:srgbClr val="580000"/>
              </a:solidFill>
              <a:effectLst/>
              <a:latin typeface="Apple Chancery" pitchFamily="66"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useBgFill="1">
        <p:nvSpPr>
          <p:cNvPr id="3" name="Содержимое 2"/>
          <p:cNvSpPr>
            <a:spLocks noGrp="1"/>
          </p:cNvSpPr>
          <p:nvPr>
            <p:ph idx="1"/>
          </p:nvPr>
        </p:nvSpPr>
        <p:spPr>
          <a:xfrm>
            <a:off x="285720" y="4572008"/>
            <a:ext cx="8401080" cy="1737352"/>
          </a:xfrm>
        </p:spPr>
        <p:txBody>
          <a:bodyPr>
            <a:normAutofit/>
          </a:bodyPr>
          <a:lstStyle/>
          <a:p>
            <a:pPr>
              <a:buNone/>
            </a:pPr>
            <a:r>
              <a:rPr lang="ru-RU" dirty="0" smtClean="0"/>
              <a:t>	</a:t>
            </a:r>
            <a:r>
              <a:rPr lang="en-GB" sz="2400" b="1" dirty="0" smtClean="0">
                <a:latin typeface="Apple Chancery" pitchFamily="66" charset="0"/>
              </a:rPr>
              <a:t>The Queen is widely known for her interest in horses and horse-racing. She is now president of the Save the Children Fund, and chancellor of the University of London. </a:t>
            </a:r>
            <a:endParaRPr lang="ru-RU" sz="2400" b="1" dirty="0" smtClean="0"/>
          </a:p>
        </p:txBody>
      </p:sp>
      <p:pic>
        <p:nvPicPr>
          <p:cNvPr id="5" name="Рисунок 4" descr="06.jpg"/>
          <p:cNvPicPr>
            <a:picLocks noChangeAspect="1"/>
          </p:cNvPicPr>
          <p:nvPr/>
        </p:nvPicPr>
        <p:blipFill>
          <a:blip r:embed="rId2"/>
          <a:stretch>
            <a:fillRect/>
          </a:stretch>
        </p:blipFill>
        <p:spPr>
          <a:xfrm>
            <a:off x="785786" y="214290"/>
            <a:ext cx="7465239" cy="4500594"/>
          </a:xfrm>
          <a:prstGeom prst="rect">
            <a:avLst/>
          </a:prstGeom>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solidFill>
            <a:schemeClr val="bg2">
              <a:lumMod val="60000"/>
              <a:lumOff val="40000"/>
            </a:schemeClr>
          </a:solidFill>
        </p:spPr>
        <p:txBody>
          <a:bodyPr/>
          <a:lstStyle/>
          <a:p>
            <a:endParaRPr lang="ru-RU" dirty="0"/>
          </a:p>
        </p:txBody>
      </p:sp>
      <p:sp>
        <p:nvSpPr>
          <p:cNvPr id="6" name="Прямоугольник 5"/>
          <p:cNvSpPr/>
          <p:nvPr/>
        </p:nvSpPr>
        <p:spPr>
          <a:xfrm>
            <a:off x="142844" y="214290"/>
            <a:ext cx="5643602" cy="1323439"/>
          </a:xfrm>
          <a:prstGeom prst="rect">
            <a:avLst/>
          </a:prstGeom>
        </p:spPr>
        <p:txBody>
          <a:bodyPr wrap="square">
            <a:spAutoFit/>
          </a:bodyPr>
          <a:lstStyle/>
          <a:p>
            <a:pPr algn="just"/>
            <a:r>
              <a:rPr lang="en-GB" sz="2000" b="1" dirty="0" smtClean="0">
                <a:solidFill>
                  <a:schemeClr val="accent6">
                    <a:lumMod val="60000"/>
                    <a:lumOff val="40000"/>
                  </a:schemeClr>
                </a:solidFill>
                <a:latin typeface="Apple Chancery" pitchFamily="66" charset="0"/>
              </a:rPr>
              <a:t>Prince Andrew, Duke of York, served as a helicopter pilot in the Royal Navy. In 1986 he married Miss Sarah Ferguson (</a:t>
            </a:r>
            <a:r>
              <a:rPr lang="en-GB" sz="2000" b="1" dirty="0" err="1" smtClean="0">
                <a:solidFill>
                  <a:schemeClr val="accent6">
                    <a:lumMod val="60000"/>
                    <a:lumOff val="40000"/>
                  </a:schemeClr>
                </a:solidFill>
                <a:latin typeface="Apple Chancery" pitchFamily="66" charset="0"/>
              </a:rPr>
              <a:t>Fergie</a:t>
            </a:r>
            <a:r>
              <a:rPr lang="en-GB" sz="2000" b="1" dirty="0" smtClean="0">
                <a:solidFill>
                  <a:schemeClr val="accent6">
                    <a:lumMod val="60000"/>
                    <a:lumOff val="40000"/>
                  </a:schemeClr>
                </a:solidFill>
                <a:latin typeface="Apple Chancery" pitchFamily="66" charset="0"/>
              </a:rPr>
              <a:t>, for short) and has two daughters. </a:t>
            </a:r>
            <a:endParaRPr lang="ru-RU" sz="2000" b="1" dirty="0" smtClean="0">
              <a:solidFill>
                <a:schemeClr val="accent6">
                  <a:lumMod val="60000"/>
                  <a:lumOff val="40000"/>
                </a:schemeClr>
              </a:solidFill>
            </a:endParaRPr>
          </a:p>
        </p:txBody>
      </p:sp>
      <p:sp>
        <p:nvSpPr>
          <p:cNvPr id="29698" name="Rectangle 2"/>
          <p:cNvSpPr>
            <a:spLocks noChangeArrowheads="1"/>
          </p:cNvSpPr>
          <p:nvPr/>
        </p:nvSpPr>
        <p:spPr bwMode="auto">
          <a:xfrm>
            <a:off x="1785918" y="5500702"/>
            <a:ext cx="71437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2425"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6">
                    <a:lumMod val="75000"/>
                  </a:schemeClr>
                </a:solidFill>
                <a:effectLst/>
                <a:latin typeface="Apple Chancery" pitchFamily="66" charset="0"/>
                <a:ea typeface="Times New Roman" pitchFamily="18" charset="0"/>
                <a:cs typeface="Arial" pitchFamily="34" charset="0"/>
              </a:rPr>
              <a:t>Prince Edward is keen on the theatre. This interest began while he was at university</a:t>
            </a:r>
            <a:r>
              <a:rPr lang="en-GB" sz="2000" b="1" dirty="0" smtClean="0">
                <a:solidFill>
                  <a:schemeClr val="accent6">
                    <a:lumMod val="75000"/>
                  </a:schemeClr>
                </a:solidFill>
                <a:latin typeface="Apple Chancery" pitchFamily="66" charset="0"/>
                <a:ea typeface="Times New Roman" pitchFamily="18" charset="0"/>
                <a:cs typeface="Arial" pitchFamily="34" charset="0"/>
              </a:rPr>
              <a:t> </a:t>
            </a:r>
            <a:r>
              <a:rPr kumimoji="0" lang="en-GB" sz="2000" b="1" i="0" u="none" strike="noStrike" cap="none" normalizeH="0" baseline="0" dirty="0" smtClean="0">
                <a:ln>
                  <a:noFill/>
                </a:ln>
                <a:solidFill>
                  <a:schemeClr val="accent6">
                    <a:lumMod val="75000"/>
                  </a:schemeClr>
                </a:solidFill>
                <a:effectLst/>
                <a:latin typeface="Apple Chancery" pitchFamily="66" charset="0"/>
                <a:ea typeface="Times New Roman" pitchFamily="18" charset="0"/>
                <a:cs typeface="Arial" pitchFamily="34" charset="0"/>
              </a:rPr>
              <a:t> and he is now </a:t>
            </a:r>
            <a:r>
              <a:rPr lang="en-GB" sz="2000" b="1" dirty="0" smtClean="0">
                <a:solidFill>
                  <a:schemeClr val="accent6">
                    <a:lumMod val="75000"/>
                  </a:schemeClr>
                </a:solidFill>
                <a:latin typeface="Apple Chancery" pitchFamily="66" charset="0"/>
                <a:ea typeface="Times New Roman" pitchFamily="18" charset="0"/>
                <a:cs typeface="Arial" pitchFamily="34" charset="0"/>
              </a:rPr>
              <a:t>working</a:t>
            </a:r>
            <a:r>
              <a:rPr kumimoji="0" lang="en-GB" sz="2000" b="1" i="0" u="none" strike="noStrike" cap="none" normalizeH="0" baseline="0" dirty="0" smtClean="0">
                <a:ln>
                  <a:noFill/>
                </a:ln>
                <a:solidFill>
                  <a:schemeClr val="accent6">
                    <a:lumMod val="75000"/>
                  </a:schemeClr>
                </a:solidFill>
                <a:effectLst/>
                <a:latin typeface="Apple Chancery" pitchFamily="66" charset="0"/>
                <a:ea typeface="Times New Roman" pitchFamily="18" charset="0"/>
                <a:cs typeface="Arial" pitchFamily="34" charset="0"/>
              </a:rPr>
              <a:t> </a:t>
            </a:r>
            <a:r>
              <a:rPr lang="en-GB" sz="2000" b="1" dirty="0" smtClean="0">
                <a:solidFill>
                  <a:schemeClr val="accent6">
                    <a:lumMod val="75000"/>
                  </a:schemeClr>
                </a:solidFill>
                <a:latin typeface="Apple Chancery" pitchFamily="66" charset="0"/>
                <a:ea typeface="Times New Roman" pitchFamily="18" charset="0"/>
                <a:cs typeface="Arial" pitchFamily="34" charset="0"/>
              </a:rPr>
              <a:t>for</a:t>
            </a:r>
            <a:r>
              <a:rPr kumimoji="0" lang="en-GB" sz="2000" b="1" i="0" u="none" strike="noStrike" cap="none" normalizeH="0" baseline="0" dirty="0" smtClean="0">
                <a:ln>
                  <a:noFill/>
                </a:ln>
                <a:solidFill>
                  <a:schemeClr val="accent6">
                    <a:lumMod val="75000"/>
                  </a:schemeClr>
                </a:solidFill>
                <a:effectLst/>
                <a:latin typeface="Apple Chancery" pitchFamily="66" charset="0"/>
                <a:ea typeface="Times New Roman" pitchFamily="18" charset="0"/>
                <a:cs typeface="Arial" pitchFamily="34" charset="0"/>
              </a:rPr>
              <a:t> a theatrical company. </a:t>
            </a:r>
            <a:endParaRPr kumimoji="0" lang="en-GB" sz="2000" b="1" i="0" u="none" strike="noStrike" cap="none" normalizeH="0" baseline="0" dirty="0" smtClean="0">
              <a:ln>
                <a:noFill/>
              </a:ln>
              <a:solidFill>
                <a:schemeClr val="accent6">
                  <a:lumMod val="75000"/>
                </a:schemeClr>
              </a:solidFill>
              <a:effectLst/>
              <a:latin typeface="Apple Chancery" pitchFamily="66" charset="0"/>
              <a:cs typeface="Arial" pitchFamily="34" charset="0"/>
            </a:endParaRPr>
          </a:p>
        </p:txBody>
      </p:sp>
      <p:pic>
        <p:nvPicPr>
          <p:cNvPr id="8" name="Рисунок 7" descr="Англия (34 фото)"/>
          <p:cNvPicPr/>
          <p:nvPr/>
        </p:nvPicPr>
        <p:blipFill>
          <a:blip r:embed="rId2" cstate="print"/>
          <a:srcRect/>
          <a:stretch>
            <a:fillRect/>
          </a:stretch>
        </p:blipFill>
        <p:spPr bwMode="auto">
          <a:xfrm>
            <a:off x="1500166" y="1428736"/>
            <a:ext cx="5715008" cy="400052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8229600" cy="5666442"/>
          </a:xfrm>
          <a:blipFill>
            <a:blip r:embed="rId2" cstate="print"/>
            <a:tile tx="0" ty="0" sx="100000" sy="100000" flip="none" algn="tl"/>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lstStyle/>
          <a:p>
            <a:endParaRPr lang="ru-RU" dirty="0"/>
          </a:p>
        </p:txBody>
      </p:sp>
      <p:pic>
        <p:nvPicPr>
          <p:cNvPr id="4" name="Рисунок 3" descr="London England photos pictures - transportation - London Transport - double-decker bus - Big Ben - Parliament"/>
          <p:cNvPicPr/>
          <p:nvPr/>
        </p:nvPicPr>
        <p:blipFill>
          <a:blip r:embed="rId3" cstate="print"/>
          <a:srcRect/>
          <a:stretch>
            <a:fillRect/>
          </a:stretch>
        </p:blipFill>
        <p:spPr bwMode="auto">
          <a:xfrm>
            <a:off x="5072066" y="857232"/>
            <a:ext cx="3324225" cy="2314575"/>
          </a:xfrm>
          <a:prstGeom prst="rect">
            <a:avLst/>
          </a:prstGeom>
          <a:noFill/>
          <a:ln w="9525">
            <a:noFill/>
            <a:miter lim="800000"/>
            <a:headEnd/>
            <a:tailEnd/>
          </a:ln>
        </p:spPr>
      </p:pic>
      <p:pic>
        <p:nvPicPr>
          <p:cNvPr id="5" name="Рисунок 4" descr="London England photos pictures - Trafalgar Square"/>
          <p:cNvPicPr/>
          <p:nvPr/>
        </p:nvPicPr>
        <p:blipFill>
          <a:blip r:embed="rId4" cstate="print"/>
          <a:srcRect/>
          <a:stretch>
            <a:fillRect/>
          </a:stretch>
        </p:blipFill>
        <p:spPr bwMode="auto">
          <a:xfrm>
            <a:off x="714348" y="3857628"/>
            <a:ext cx="3324225" cy="2276475"/>
          </a:xfrm>
          <a:prstGeom prst="rect">
            <a:avLst/>
          </a:prstGeom>
          <a:noFill/>
          <a:ln w="9525">
            <a:noFill/>
            <a:miter lim="800000"/>
            <a:headEnd/>
            <a:tailEnd/>
          </a:ln>
        </p:spPr>
      </p:pic>
      <p:sp>
        <p:nvSpPr>
          <p:cNvPr id="6" name="Прямоугольник 5"/>
          <p:cNvSpPr/>
          <p:nvPr/>
        </p:nvSpPr>
        <p:spPr>
          <a:xfrm>
            <a:off x="714348" y="1428736"/>
            <a:ext cx="4214842" cy="2554545"/>
          </a:xfrm>
          <a:prstGeom prst="rect">
            <a:avLst/>
          </a:prstGeom>
        </p:spPr>
        <p:txBody>
          <a:bodyPr wrap="square">
            <a:spAutoFit/>
          </a:bodyPr>
          <a:lstStyle/>
          <a:p>
            <a:pPr algn="just"/>
            <a:r>
              <a:rPr lang="en-GB" sz="2000" b="1" dirty="0">
                <a:solidFill>
                  <a:srgbClr val="D00000"/>
                </a:solidFill>
                <a:latin typeface="Apple Chancery" pitchFamily="66" charset="0"/>
              </a:rPr>
              <a:t>The Queen Mother, the widow of the late King George VI, celebrated her one hundred birthday in </a:t>
            </a:r>
            <a:r>
              <a:rPr lang="en-GB" sz="2000" b="1" dirty="0" smtClean="0">
                <a:solidFill>
                  <a:srgbClr val="D00000"/>
                </a:solidFill>
                <a:latin typeface="Apple Chancery" pitchFamily="66" charset="0"/>
              </a:rPr>
              <a:t> 2000 </a:t>
            </a:r>
            <a:r>
              <a:rPr lang="en-GB" sz="2000" b="1" dirty="0">
                <a:solidFill>
                  <a:srgbClr val="D00000"/>
                </a:solidFill>
                <a:latin typeface="Apple Chancery" pitchFamily="66" charset="0"/>
              </a:rPr>
              <a:t>and died in 2002. The Queen's only sister, Princess Margaret, Countess of Snowdon, is well-known for her charity work. </a:t>
            </a:r>
            <a:endParaRPr lang="ru-RU" sz="2000" b="1" dirty="0">
              <a:solidFill>
                <a:srgbClr val="D00000"/>
              </a:solidFill>
            </a:endParaRPr>
          </a:p>
        </p:txBody>
      </p:sp>
      <p:pic>
        <p:nvPicPr>
          <p:cNvPr id="7" name="Рисунок 6" descr="London England photo picture - Trafalgar Square fountain"/>
          <p:cNvPicPr/>
          <p:nvPr/>
        </p:nvPicPr>
        <p:blipFill>
          <a:blip r:embed="rId5" cstate="print"/>
          <a:srcRect/>
          <a:stretch>
            <a:fillRect/>
          </a:stretch>
        </p:blipFill>
        <p:spPr bwMode="auto">
          <a:xfrm>
            <a:off x="4500562" y="3571876"/>
            <a:ext cx="3324225" cy="225742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0"/>
            <a:ext cx="4357686" cy="2714596"/>
          </a:xfrm>
        </p:spPr>
        <p:txBody>
          <a:bodyPr>
            <a:noAutofit/>
          </a:bodyPr>
          <a:lstStyle/>
          <a:p>
            <a:pPr algn="just"/>
            <a:r>
              <a:rPr lang="en-GB" sz="2000" b="1" dirty="0" smtClean="0">
                <a:solidFill>
                  <a:schemeClr val="bg1">
                    <a:lumMod val="95000"/>
                    <a:lumOff val="5000"/>
                  </a:schemeClr>
                </a:solidFill>
                <a:latin typeface="Apple Chancery" pitchFamily="66" charset="0"/>
              </a:rPr>
              <a:t>At present the British royal family is headed by Queen Elizabeth. When the Queen was</a:t>
            </a:r>
            <a:r>
              <a:rPr lang="ru-RU" sz="2000" b="1" dirty="0" smtClean="0">
                <a:solidFill>
                  <a:schemeClr val="bg1">
                    <a:lumMod val="95000"/>
                    <a:lumOff val="5000"/>
                  </a:schemeClr>
                </a:solidFill>
              </a:rPr>
              <a:t> </a:t>
            </a:r>
            <a:r>
              <a:rPr lang="en-GB" sz="2000" b="1" dirty="0" smtClean="0">
                <a:solidFill>
                  <a:schemeClr val="bg1">
                    <a:lumMod val="95000"/>
                    <a:lumOff val="5000"/>
                  </a:schemeClr>
                </a:solidFill>
                <a:latin typeface="Apple Chancery" pitchFamily="66" charset="0"/>
              </a:rPr>
              <a:t>born on the 21st of April 1926, her grandfather, King George V, was on the throne and her uncle was his heir. The death of her grandfather  brought her father to the throne as King George VI.</a:t>
            </a:r>
            <a:endParaRPr lang="ru-RU" sz="2000" b="1" dirty="0">
              <a:solidFill>
                <a:schemeClr val="bg1">
                  <a:lumMod val="95000"/>
                  <a:lumOff val="5000"/>
                </a:schemeClr>
              </a:solidFill>
            </a:endParaRPr>
          </a:p>
        </p:txBody>
      </p:sp>
      <p:pic>
        <p:nvPicPr>
          <p:cNvPr id="9" name="i-main-pic" descr="Картинка 2 из 6909">
            <a:hlinkClick r:id="rId2" tgtFrame="_blank"/>
          </p:cNvPr>
          <p:cNvPicPr>
            <a:picLocks noGrp="1"/>
          </p:cNvPicPr>
          <p:nvPr>
            <p:ph idx="1"/>
          </p:nvPr>
        </p:nvPicPr>
        <p:blipFill>
          <a:blip r:embed="rId3" cstate="print"/>
          <a:stretch>
            <a:fillRect/>
          </a:stretch>
        </p:blipFill>
        <p:spPr bwMode="auto">
          <a:xfrm>
            <a:off x="5072066" y="2786058"/>
            <a:ext cx="3071802" cy="4071942"/>
          </a:xfrm>
          <a:prstGeom prst="rect">
            <a:avLst/>
          </a:prstGeom>
          <a:noFill/>
          <a:ln w="9525">
            <a:noFill/>
            <a:miter lim="800000"/>
            <a:headEnd/>
            <a:tailEnd/>
          </a:ln>
        </p:spPr>
      </p:pic>
      <p:pic>
        <p:nvPicPr>
          <p:cNvPr id="6" name="i-main-pic" descr="Картинка 168 из 6909">
            <a:hlinkClick r:id="rId4" tgtFrame="_blank"/>
          </p:cNvPr>
          <p:cNvPicPr/>
          <p:nvPr/>
        </p:nvPicPr>
        <p:blipFill>
          <a:blip r:embed="rId5" cstate="print"/>
          <a:srcRect/>
          <a:stretch>
            <a:fillRect/>
          </a:stretch>
        </p:blipFill>
        <p:spPr bwMode="auto">
          <a:xfrm>
            <a:off x="0" y="1071546"/>
            <a:ext cx="4786314" cy="400052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i-main-pic" descr="Картинка 86 из 6909">
            <a:hlinkClick r:id="rId2" tgtFrame="_blank"/>
          </p:cNvPr>
          <p:cNvPicPr>
            <a:picLocks noGrp="1"/>
          </p:cNvPicPr>
          <p:nvPr>
            <p:ph idx="1"/>
          </p:nvPr>
        </p:nvPicPr>
        <p:blipFill>
          <a:blip r:embed="rId3" cstate="print"/>
          <a:srcRect/>
          <a:stretch>
            <a:fillRect/>
          </a:stretch>
        </p:blipFill>
        <p:spPr bwMode="auto">
          <a:xfrm>
            <a:off x="0" y="642918"/>
            <a:ext cx="4786314" cy="3471850"/>
          </a:xfrm>
          <a:prstGeom prst="rect">
            <a:avLst/>
          </a:prstGeom>
          <a:noFill/>
          <a:ln w="9525">
            <a:noFill/>
            <a:miter lim="800000"/>
            <a:headEnd/>
            <a:tailEnd/>
          </a:ln>
        </p:spPr>
      </p:pic>
      <p:pic>
        <p:nvPicPr>
          <p:cNvPr id="8" name="i-main-pic" descr="Картинка 5 из 14151">
            <a:hlinkClick r:id="rId4" tgtFrame="_blank"/>
          </p:cNvPr>
          <p:cNvPicPr/>
          <p:nvPr/>
        </p:nvPicPr>
        <p:blipFill>
          <a:blip r:embed="rId5" cstate="print"/>
          <a:srcRect/>
          <a:stretch>
            <a:fillRect/>
          </a:stretch>
        </p:blipFill>
        <p:spPr bwMode="auto">
          <a:xfrm>
            <a:off x="4857752" y="1357298"/>
            <a:ext cx="3714776" cy="4500569"/>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0"/>
            <a:ext cx="9144000" cy="6858000"/>
          </a:xfrm>
          <a:solidFill>
            <a:schemeClr val="bg2">
              <a:lumMod val="60000"/>
              <a:lumOff val="40000"/>
            </a:schemeClr>
          </a:solidFill>
        </p:spPr>
        <p:txBody>
          <a:bodyPr/>
          <a:lstStyle/>
          <a:p>
            <a:endParaRPr lang="ru-RU" dirty="0"/>
          </a:p>
        </p:txBody>
      </p:sp>
      <p:sp>
        <p:nvSpPr>
          <p:cNvPr id="1025" name="Rectangle 1"/>
          <p:cNvSpPr>
            <a:spLocks noChangeArrowheads="1"/>
          </p:cNvSpPr>
          <p:nvPr/>
        </p:nvSpPr>
        <p:spPr bwMode="auto">
          <a:xfrm>
            <a:off x="357158" y="169877"/>
            <a:ext cx="8429684" cy="13747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ts val="2500"/>
              </a:lnSpc>
              <a:spcBef>
                <a:spcPct val="0"/>
              </a:spcBef>
              <a:spcAft>
                <a:spcPct val="0"/>
              </a:spcAft>
              <a:buClrTx/>
              <a:buSzTx/>
              <a:buFontTx/>
              <a:buNone/>
              <a:tabLst/>
            </a:pPr>
            <a:r>
              <a:rPr kumimoji="0" lang="en-GB" sz="2000" b="1" i="0" u="none" strike="noStrike" cap="none" normalizeH="0" baseline="0" dirty="0" smtClean="0">
                <a:ln>
                  <a:noFill/>
                </a:ln>
                <a:solidFill>
                  <a:srgbClr val="4F2171"/>
                </a:solidFill>
                <a:effectLst/>
                <a:latin typeface="Apple Chancery" pitchFamily="66" charset="0"/>
                <a:ea typeface="Times New Roman" pitchFamily="18" charset="0"/>
                <a:cs typeface="Arial" pitchFamily="34" charset="0"/>
              </a:rPr>
              <a:t>As a child she studied constitutional history and law as well as art and music. In addition she learned to ride a horse. As she grew older she began to take part in public life, making her first broadcast at the age of 14. </a:t>
            </a:r>
            <a:endParaRPr kumimoji="0" lang="en-GB" sz="2000" b="1" i="0" u="none" strike="noStrike" cap="none" normalizeH="0" baseline="0" dirty="0" smtClean="0">
              <a:ln>
                <a:noFill/>
              </a:ln>
              <a:solidFill>
                <a:srgbClr val="4F2171"/>
              </a:solidFill>
              <a:effectLst/>
              <a:latin typeface="Apple Chancery" pitchFamily="66" charset="0"/>
              <a:cs typeface="Arial" pitchFamily="34" charset="0"/>
            </a:endParaRPr>
          </a:p>
        </p:txBody>
      </p:sp>
      <p:pic>
        <p:nvPicPr>
          <p:cNvPr id="8" name="i-main-pic" descr="Картинка 43 из 6909">
            <a:hlinkClick r:id="rId2" tgtFrame="_blank"/>
          </p:cNvPr>
          <p:cNvPicPr/>
          <p:nvPr/>
        </p:nvPicPr>
        <p:blipFill>
          <a:blip r:embed="rId3" cstate="print"/>
          <a:srcRect/>
          <a:stretch>
            <a:fillRect/>
          </a:stretch>
        </p:blipFill>
        <p:spPr bwMode="auto">
          <a:xfrm>
            <a:off x="5522585" y="1500174"/>
            <a:ext cx="3621415" cy="2837187"/>
          </a:xfrm>
          <a:prstGeom prst="rect">
            <a:avLst/>
          </a:prstGeom>
          <a:noFill/>
          <a:ln w="9525">
            <a:noFill/>
            <a:miter lim="800000"/>
            <a:headEnd/>
            <a:tailEnd/>
          </a:ln>
        </p:spPr>
      </p:pic>
      <p:pic>
        <p:nvPicPr>
          <p:cNvPr id="9" name="i-main-pic" descr="Картинка 143 из 6909">
            <a:hlinkClick r:id="rId4" tgtFrame="_blank"/>
          </p:cNvPr>
          <p:cNvPicPr/>
          <p:nvPr/>
        </p:nvPicPr>
        <p:blipFill>
          <a:blip r:embed="rId5" cstate="print"/>
          <a:srcRect/>
          <a:stretch>
            <a:fillRect/>
          </a:stretch>
        </p:blipFill>
        <p:spPr bwMode="auto">
          <a:xfrm>
            <a:off x="0" y="1571612"/>
            <a:ext cx="3786214" cy="2696205"/>
          </a:xfrm>
          <a:prstGeom prst="rect">
            <a:avLst/>
          </a:prstGeom>
          <a:noFill/>
          <a:ln w="9525">
            <a:noFill/>
            <a:miter lim="800000"/>
            <a:headEnd/>
            <a:tailEnd/>
          </a:ln>
        </p:spPr>
      </p:pic>
      <p:pic>
        <p:nvPicPr>
          <p:cNvPr id="10" name="i-main-pic" descr="Картинка 38 из 6909">
            <a:hlinkClick r:id="rId6" tgtFrame="_blank"/>
          </p:cNvPr>
          <p:cNvPicPr/>
          <p:nvPr/>
        </p:nvPicPr>
        <p:blipFill>
          <a:blip r:embed="rId7" cstate="print"/>
          <a:srcRect/>
          <a:stretch>
            <a:fillRect/>
          </a:stretch>
        </p:blipFill>
        <p:spPr bwMode="auto">
          <a:xfrm>
            <a:off x="3286116" y="3041015"/>
            <a:ext cx="2641600" cy="381698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2000" dirty="0"/>
          </a:p>
        </p:txBody>
      </p:sp>
      <p:sp>
        <p:nvSpPr>
          <p:cNvPr id="3" name="Содержимое 2"/>
          <p:cNvSpPr>
            <a:spLocks noGrp="1"/>
          </p:cNvSpPr>
          <p:nvPr>
            <p:ph idx="1"/>
          </p:nvPr>
        </p:nvSpPr>
        <p:spPr>
          <a:xfrm>
            <a:off x="0" y="0"/>
            <a:ext cx="9144000" cy="6858000"/>
          </a:xfrm>
          <a:solidFill>
            <a:schemeClr val="bg2">
              <a:lumMod val="60000"/>
              <a:lumOff val="40000"/>
            </a:schemeClr>
          </a:solidFill>
        </p:spPr>
        <p:txBody>
          <a:bodyPr/>
          <a:lstStyle/>
          <a:p>
            <a:pPr algn="just">
              <a:buNone/>
            </a:pPr>
            <a:r>
              <a:rPr lang="ru-RU" dirty="0" smtClean="0">
                <a:latin typeface="Apple Chancery" pitchFamily="66" charset="0"/>
              </a:rPr>
              <a:t>	</a:t>
            </a:r>
            <a:r>
              <a:rPr lang="en-GB" sz="2400" dirty="0" smtClean="0">
                <a:latin typeface="Apple Chancery" pitchFamily="66" charset="0"/>
              </a:rPr>
              <a:t>The marriage of the young Princess Elizabeth to Philip, Duke of Edinburgh took place in November 1947. She came to the throne after her father's death in 1952 and was crowned in Westminster Abbey in June 1953. </a:t>
            </a:r>
            <a:endParaRPr lang="ru-RU" sz="2400" dirty="0" smtClean="0"/>
          </a:p>
          <a:p>
            <a:endParaRPr lang="ru-RU" dirty="0"/>
          </a:p>
        </p:txBody>
      </p:sp>
      <p:pic>
        <p:nvPicPr>
          <p:cNvPr id="4" name="Рисунок 3" descr="http://www.spletnik.ru/img/2009/04/sasha/5/queen2.jpg"/>
          <p:cNvPicPr/>
          <p:nvPr/>
        </p:nvPicPr>
        <p:blipFill>
          <a:blip r:embed="rId3" cstate="print"/>
          <a:srcRect/>
          <a:stretch>
            <a:fillRect/>
          </a:stretch>
        </p:blipFill>
        <p:spPr bwMode="auto">
          <a:xfrm>
            <a:off x="3143240" y="2143116"/>
            <a:ext cx="3000332" cy="4714884"/>
          </a:xfrm>
          <a:prstGeom prst="rect">
            <a:avLst/>
          </a:prstGeom>
          <a:noFill/>
          <a:ln w="9525">
            <a:noFill/>
            <a:miter lim="800000"/>
            <a:headEnd/>
            <a:tailEnd/>
          </a:ln>
        </p:spPr>
      </p:pic>
      <p:pic>
        <p:nvPicPr>
          <p:cNvPr id="5" name="i-main-pic" descr="Картинка 109 из 6909">
            <a:hlinkClick r:id="rId4" tgtFrame="_blank"/>
          </p:cNvPr>
          <p:cNvPicPr/>
          <p:nvPr/>
        </p:nvPicPr>
        <p:blipFill>
          <a:blip r:embed="rId5" cstate="print"/>
          <a:srcRect/>
          <a:stretch>
            <a:fillRect/>
          </a:stretch>
        </p:blipFill>
        <p:spPr bwMode="auto">
          <a:xfrm>
            <a:off x="6356985" y="1785926"/>
            <a:ext cx="2787015" cy="3816985"/>
          </a:xfrm>
          <a:prstGeom prst="rect">
            <a:avLst/>
          </a:prstGeom>
          <a:noFill/>
          <a:ln w="9525">
            <a:noFill/>
            <a:miter lim="800000"/>
            <a:headEnd/>
            <a:tailEnd/>
          </a:ln>
        </p:spPr>
      </p:pic>
      <p:pic>
        <p:nvPicPr>
          <p:cNvPr id="6" name="i-main-pic" descr="Картинка 39 из 6909">
            <a:hlinkClick r:id="rId6" tgtFrame="_blank"/>
          </p:cNvPr>
          <p:cNvPicPr/>
          <p:nvPr/>
        </p:nvPicPr>
        <p:blipFill>
          <a:blip r:embed="rId7" cstate="print"/>
          <a:srcRect/>
          <a:stretch>
            <a:fillRect/>
          </a:stretch>
        </p:blipFill>
        <p:spPr bwMode="auto">
          <a:xfrm>
            <a:off x="0" y="1785926"/>
            <a:ext cx="2902585" cy="381698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00042"/>
            <a:ext cx="7972452" cy="1714512"/>
          </a:xfrm>
        </p:spPr>
        <p:txBody>
          <a:bodyPr>
            <a:normAutofit/>
          </a:bodyPr>
          <a:lstStyle/>
          <a:p>
            <a:pPr algn="just"/>
            <a:endParaRPr lang="ru-RU" sz="2000" dirty="0"/>
          </a:p>
        </p:txBody>
      </p:sp>
      <p:sp>
        <p:nvSpPr>
          <p:cNvPr id="3" name="Содержимое 2"/>
          <p:cNvSpPr>
            <a:spLocks noGrp="1"/>
          </p:cNvSpPr>
          <p:nvPr>
            <p:ph idx="1"/>
          </p:nvPr>
        </p:nvSpPr>
        <p:spPr>
          <a:xfrm>
            <a:off x="0" y="357166"/>
            <a:ext cx="9144000" cy="6500834"/>
          </a:xfrm>
          <a:solidFill>
            <a:schemeClr val="bg2">
              <a:lumMod val="60000"/>
              <a:lumOff val="40000"/>
            </a:schemeClr>
          </a:solidFill>
        </p:spPr>
        <p:txBody>
          <a:bodyPr>
            <a:normAutofit/>
          </a:bodyPr>
          <a:lstStyle/>
          <a:p>
            <a:pPr algn="just">
              <a:buNone/>
            </a:pPr>
            <a:r>
              <a:rPr lang="ru-RU" sz="2000" b="1" dirty="0" smtClean="0">
                <a:solidFill>
                  <a:schemeClr val="bg1"/>
                </a:solidFill>
                <a:latin typeface="Apple Chancery" pitchFamily="66" charset="0"/>
              </a:rPr>
              <a:t>	</a:t>
            </a:r>
            <a:r>
              <a:rPr lang="en-GB" sz="2000" b="1" dirty="0" smtClean="0">
                <a:solidFill>
                  <a:srgbClr val="580000"/>
                </a:solidFill>
                <a:latin typeface="Apple Chancery" pitchFamily="66" charset="0"/>
              </a:rPr>
              <a:t>Among Queen Elizabeth's many duties are the regular visits she makes to foreign countries. The Queen has allowed the BBC to make a documentary film about the every day of the royal family. She also started the tradition of the "walkabout”, when she walks among the public crowds and stops to talk to some people. </a:t>
            </a:r>
            <a:endParaRPr lang="ru-RU" sz="2000" dirty="0">
              <a:solidFill>
                <a:srgbClr val="580000"/>
              </a:solidFill>
            </a:endParaRPr>
          </a:p>
        </p:txBody>
      </p:sp>
      <p:pic>
        <p:nvPicPr>
          <p:cNvPr id="4" name="i-main-pic" descr="Картинка 78 из 6909">
            <a:hlinkClick r:id="rId2" tgtFrame="_blank"/>
          </p:cNvPr>
          <p:cNvPicPr/>
          <p:nvPr/>
        </p:nvPicPr>
        <p:blipFill>
          <a:blip r:embed="rId3" cstate="print"/>
          <a:srcRect/>
          <a:stretch>
            <a:fillRect/>
          </a:stretch>
        </p:blipFill>
        <p:spPr bwMode="auto">
          <a:xfrm>
            <a:off x="785786" y="2357430"/>
            <a:ext cx="3643306" cy="4143380"/>
          </a:xfrm>
          <a:prstGeom prst="rect">
            <a:avLst/>
          </a:prstGeom>
          <a:noFill/>
          <a:ln w="9525">
            <a:noFill/>
            <a:miter lim="800000"/>
            <a:headEnd/>
            <a:tailEnd/>
          </a:ln>
        </p:spPr>
      </p:pic>
      <p:pic>
        <p:nvPicPr>
          <p:cNvPr id="5" name="Рисунок 4" descr="http://i.dailymail.co.uk/i/pix/2009/12/12/article-0-04500F500000044D-585_468x484.jpg"/>
          <p:cNvPicPr/>
          <p:nvPr/>
        </p:nvPicPr>
        <p:blipFill>
          <a:blip r:embed="rId4" cstate="print"/>
          <a:srcRect/>
          <a:stretch>
            <a:fillRect/>
          </a:stretch>
        </p:blipFill>
        <p:spPr bwMode="auto">
          <a:xfrm>
            <a:off x="4929190" y="2571744"/>
            <a:ext cx="3929058" cy="414338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Англия (34 фото)"/>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09" name="Rectangle 1"/>
          <p:cNvSpPr>
            <a:spLocks noChangeArrowheads="1"/>
          </p:cNvSpPr>
          <p:nvPr/>
        </p:nvSpPr>
        <p:spPr bwMode="auto">
          <a:xfrm>
            <a:off x="3500430" y="222976"/>
            <a:ext cx="535785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2425"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pple Chancery" pitchFamily="66" charset="0"/>
                <a:ea typeface="Times New Roman" pitchFamily="18" charset="0"/>
                <a:cs typeface="Arial" pitchFamily="34" charset="0"/>
              </a:rPr>
              <a:t>The annual Christmas broadcast made by the Queen on radio and television has become a traditional and popular feature of the season, and there were widespread celebrations and special programmes of events in 1977 to mark her Silver Jubilee. </a:t>
            </a:r>
            <a:endParaRPr kumimoji="0" lang="en-GB" sz="2000" b="0" i="0" u="none" strike="noStrike" cap="none" normalizeH="0" baseline="0" dirty="0" smtClean="0">
              <a:ln>
                <a:noFill/>
              </a:ln>
              <a:solidFill>
                <a:schemeClr val="tx1"/>
              </a:solidFill>
              <a:effectLst/>
              <a:latin typeface="Apple Chancery" pitchFamily="66" charset="0"/>
              <a:cs typeface="Arial" pitchFamily="34" charset="0"/>
            </a:endParaRPr>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solidFill>
            <a:schemeClr val="bg2">
              <a:lumMod val="60000"/>
              <a:lumOff val="40000"/>
            </a:schemeClr>
          </a:solidFill>
        </p:spPr>
        <p:txBody>
          <a:bodyPr/>
          <a:lstStyle/>
          <a:p>
            <a:endParaRPr lang="ru-RU" dirty="0"/>
          </a:p>
        </p:txBody>
      </p:sp>
      <p:pic>
        <p:nvPicPr>
          <p:cNvPr id="4" name="i-main-pic" descr="Картинка 135 из 6909">
            <a:hlinkClick r:id="rId2" tgtFrame="_blank"/>
          </p:cNvPr>
          <p:cNvPicPr/>
          <p:nvPr/>
        </p:nvPicPr>
        <p:blipFill>
          <a:blip r:embed="rId3" cstate="print"/>
          <a:srcRect/>
          <a:stretch>
            <a:fillRect/>
          </a:stretch>
        </p:blipFill>
        <p:spPr bwMode="auto">
          <a:xfrm>
            <a:off x="2214546" y="2143116"/>
            <a:ext cx="6643734" cy="4286570"/>
          </a:xfrm>
          <a:prstGeom prst="rect">
            <a:avLst/>
          </a:prstGeom>
          <a:noFill/>
          <a:ln w="9525">
            <a:noFill/>
            <a:miter lim="800000"/>
            <a:headEnd/>
            <a:tailEnd/>
          </a:ln>
        </p:spPr>
      </p:pic>
      <p:sp>
        <p:nvSpPr>
          <p:cNvPr id="5" name="Прямоугольник 4"/>
          <p:cNvSpPr/>
          <p:nvPr/>
        </p:nvSpPr>
        <p:spPr>
          <a:xfrm>
            <a:off x="142844" y="428604"/>
            <a:ext cx="6000792" cy="1631216"/>
          </a:xfrm>
          <a:prstGeom prst="rect">
            <a:avLst/>
          </a:prstGeom>
        </p:spPr>
        <p:txBody>
          <a:bodyPr wrap="square">
            <a:spAutoFit/>
          </a:bodyPr>
          <a:lstStyle/>
          <a:p>
            <a:pPr algn="just"/>
            <a:r>
              <a:rPr lang="en-GB" sz="2000" b="1" dirty="0">
                <a:solidFill>
                  <a:srgbClr val="005C2A"/>
                </a:solidFill>
                <a:latin typeface="Apple Chancery" pitchFamily="66" charset="0"/>
              </a:rPr>
              <a:t>The Queen's husband, Duke of Edinburgh, was born in 1926 and served in the Royal Navy. He takes a great deal of interest in industry, in the achievements of young people </a:t>
            </a:r>
            <a:r>
              <a:rPr lang="en-GB" sz="2000" b="1" dirty="0" smtClean="0">
                <a:solidFill>
                  <a:srgbClr val="005C2A"/>
                </a:solidFill>
                <a:latin typeface="Apple Chancery" pitchFamily="66" charset="0"/>
              </a:rPr>
              <a:t>and </a:t>
            </a:r>
            <a:r>
              <a:rPr lang="en-GB" sz="2000" b="1" dirty="0">
                <a:solidFill>
                  <a:srgbClr val="005C2A"/>
                </a:solidFill>
                <a:latin typeface="Apple Chancery" pitchFamily="66" charset="0"/>
              </a:rPr>
              <a:t>in saving raise wild animals from extinction.</a:t>
            </a:r>
            <a:endParaRPr lang="ru-RU" sz="2000" b="1" dirty="0">
              <a:solidFill>
                <a:srgbClr val="005C2A"/>
              </a:solidFill>
            </a:endParaRPr>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pPr>
              <a:buNone/>
            </a:pPr>
            <a:endParaRPr lang="ru-RU" dirty="0"/>
          </a:p>
        </p:txBody>
      </p:sp>
      <p:sp>
        <p:nvSpPr>
          <p:cNvPr id="22529" name="Rectangle 1"/>
          <p:cNvSpPr>
            <a:spLocks noChangeArrowheads="1"/>
          </p:cNvSpPr>
          <p:nvPr/>
        </p:nvSpPr>
        <p:spPr bwMode="auto">
          <a:xfrm>
            <a:off x="357158" y="83027"/>
            <a:ext cx="850112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2425"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2">
                    <a:lumMod val="50000"/>
                  </a:schemeClr>
                </a:solidFill>
                <a:effectLst/>
                <a:latin typeface="Apple Chancery" pitchFamily="66" charset="0"/>
                <a:ea typeface="Times New Roman" pitchFamily="18" charset="0"/>
                <a:cs typeface="Arial" pitchFamily="34" charset="0"/>
              </a:rPr>
              <a:t>The Queen's heir is Charles, Prince of Wales, who was born in 1948, married Lady Diana Spencer and has two children, Prince William and Prince Harry. The Prince of Wales is well-known as a keen promoter of British interests. </a:t>
            </a:r>
            <a:endParaRPr kumimoji="0" lang="en-GB" sz="2000" b="1" i="0" u="none" strike="noStrike" cap="none" normalizeH="0" baseline="0" dirty="0" smtClean="0">
              <a:ln>
                <a:noFill/>
              </a:ln>
              <a:solidFill>
                <a:schemeClr val="bg2">
                  <a:lumMod val="50000"/>
                </a:schemeClr>
              </a:solidFill>
              <a:effectLst/>
              <a:latin typeface="Apple Chancery" pitchFamily="66" charset="0"/>
              <a:cs typeface="Arial" pitchFamily="34" charset="0"/>
            </a:endParaRPr>
          </a:p>
        </p:txBody>
      </p:sp>
      <p:pic>
        <p:nvPicPr>
          <p:cNvPr id="5" name="i-main-pic" descr="Картинка 368 из 6479">
            <a:hlinkClick r:id="rId3" tgtFrame="_blank"/>
          </p:cNvPr>
          <p:cNvPicPr/>
          <p:nvPr/>
        </p:nvPicPr>
        <p:blipFill>
          <a:blip r:embed="rId4" cstate="print"/>
          <a:srcRect/>
          <a:stretch>
            <a:fillRect/>
          </a:stretch>
        </p:blipFill>
        <p:spPr bwMode="auto">
          <a:xfrm>
            <a:off x="5132694" y="1071546"/>
            <a:ext cx="4011306" cy="2980063"/>
          </a:xfrm>
          <a:prstGeom prst="rect">
            <a:avLst/>
          </a:prstGeom>
          <a:noFill/>
          <a:ln w="9525">
            <a:noFill/>
            <a:miter lim="800000"/>
            <a:headEnd/>
            <a:tailEnd/>
          </a:ln>
        </p:spPr>
      </p:pic>
      <p:pic>
        <p:nvPicPr>
          <p:cNvPr id="6" name="i-main-pic" descr="Картинка 235 из 6479">
            <a:hlinkClick r:id="rId5" tgtFrame="_blank"/>
          </p:cNvPr>
          <p:cNvPicPr/>
          <p:nvPr/>
        </p:nvPicPr>
        <p:blipFill>
          <a:blip r:embed="rId6" cstate="print"/>
          <a:srcRect/>
          <a:stretch>
            <a:fillRect/>
          </a:stretch>
        </p:blipFill>
        <p:spPr bwMode="auto">
          <a:xfrm>
            <a:off x="0" y="1357298"/>
            <a:ext cx="3071834" cy="3500462"/>
          </a:xfrm>
          <a:prstGeom prst="rect">
            <a:avLst/>
          </a:prstGeom>
          <a:noFill/>
          <a:ln w="9525">
            <a:noFill/>
            <a:miter lim="800000"/>
            <a:headEnd/>
            <a:tailEnd/>
          </a:ln>
        </p:spPr>
      </p:pic>
      <p:pic>
        <p:nvPicPr>
          <p:cNvPr id="7" name="Рисунок 6" descr="http://img0.liveinternet.ru/images/attach/c/0/53/423/53423413_harry3.jpg">
            <a:hlinkClick r:id="rId7" tgtFrame="_blank"/>
          </p:cNvPr>
          <p:cNvPicPr/>
          <p:nvPr/>
        </p:nvPicPr>
        <p:blipFill>
          <a:blip r:embed="rId8" cstate="print"/>
          <a:srcRect/>
          <a:stretch>
            <a:fillRect/>
          </a:stretch>
        </p:blipFill>
        <p:spPr bwMode="auto">
          <a:xfrm>
            <a:off x="2786050" y="3929066"/>
            <a:ext cx="3795722" cy="2928934"/>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366</TotalTime>
  <Words>446</Words>
  <Application>Microsoft Office PowerPoint</Application>
  <PresentationFormat>Экран (4:3)</PresentationFormat>
  <Paragraphs>15</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Презентация PowerPoint</vt:lpstr>
      <vt:lpstr>At present the British royal family is headed by Queen Elizabeth. When the Queen was born on the 21st of April 1926, her grandfather, King George V, was on the throne and her uncle was his heir. The death of her grandfather  brought her father to the throne as King George VI.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Royal  Family  </dc:title>
  <dc:creator>Valued Acer Customer</dc:creator>
  <cp:lastModifiedBy>MOU_34</cp:lastModifiedBy>
  <cp:revision>51</cp:revision>
  <dcterms:created xsi:type="dcterms:W3CDTF">2010-12-08T14:52:24Z</dcterms:created>
  <dcterms:modified xsi:type="dcterms:W3CDTF">2011-01-27T12:30:51Z</dcterms:modified>
</cp:coreProperties>
</file>