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8" r:id="rId4"/>
    <p:sldId id="267" r:id="rId5"/>
    <p:sldId id="269" r:id="rId6"/>
    <p:sldId id="270" r:id="rId7"/>
    <p:sldId id="288" r:id="rId8"/>
    <p:sldId id="289" r:id="rId9"/>
    <p:sldId id="258" r:id="rId10"/>
    <p:sldId id="271" r:id="rId11"/>
    <p:sldId id="272" r:id="rId12"/>
    <p:sldId id="273" r:id="rId13"/>
    <p:sldId id="274" r:id="rId14"/>
    <p:sldId id="277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E88506-708A-4E62-A205-02C9981BF70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0F3A98-CBD4-4894-AD3F-3E3EA1908B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работа в объединении «Начальное техническое моделирование»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86190"/>
            <a:ext cx="5429288" cy="257176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200" dirty="0" smtClean="0"/>
              <a:t>Яковлева Галина Павловна, педагог дополнительного образования</a:t>
            </a:r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r>
              <a:rPr lang="ru-RU" sz="3200" dirty="0" smtClean="0"/>
              <a:t>г.Междуреченск</a:t>
            </a:r>
            <a:endParaRPr lang="ru-RU" sz="3200" dirty="0"/>
          </a:p>
        </p:txBody>
      </p:sp>
      <p:pic>
        <p:nvPicPr>
          <p:cNvPr id="1026" name="Picture 2" descr="C:\Архив\срабочего стола 3\управление 09-10\док с флешки\с флешки\анимация\boy2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1362075" cy="1362075"/>
          </a:xfrm>
          <a:prstGeom prst="rect">
            <a:avLst/>
          </a:prstGeom>
          <a:noFill/>
        </p:spPr>
      </p:pic>
      <p:pic>
        <p:nvPicPr>
          <p:cNvPr id="5" name="Рисунок 4" descr="Яковлева - сентябрь 0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2786058"/>
            <a:ext cx="2428874" cy="3238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 выставке «Ярмарка возможностей»</a:t>
            </a:r>
            <a:endParaRPr lang="ru-RU" sz="3200" dirty="0"/>
          </a:p>
        </p:txBody>
      </p:sp>
      <p:pic>
        <p:nvPicPr>
          <p:cNvPr id="1026" name="Picture 2" descr="G:\2 фото для профориент\выставки\день города 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3411" y="428604"/>
            <a:ext cx="7167613" cy="5375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Выставка посвящённая Единому дню технического творчества</a:t>
            </a:r>
            <a:endParaRPr lang="ru-RU" sz="3200" dirty="0"/>
          </a:p>
        </p:txBody>
      </p:sp>
      <p:pic>
        <p:nvPicPr>
          <p:cNvPr id="2050" name="Picture 2" descr="G:\2 фото для профориент\выставки\SDC11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85728"/>
            <a:ext cx="7286676" cy="5465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Выставка посвящённая Дню города</a:t>
            </a:r>
            <a:endParaRPr lang="ru-RU" sz="3200" dirty="0"/>
          </a:p>
        </p:txBody>
      </p:sp>
      <p:pic>
        <p:nvPicPr>
          <p:cNvPr id="3074" name="Picture 2" descr="G:\2 фото для профориент\выставки\день города 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57166"/>
            <a:ext cx="7072362" cy="5304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Демонстрируем свои модели…</a:t>
            </a:r>
            <a:endParaRPr lang="ru-RU" sz="3200" dirty="0"/>
          </a:p>
        </p:txBody>
      </p:sp>
      <p:pic>
        <p:nvPicPr>
          <p:cNvPr id="4098" name="Picture 2" descr="G:\2 фото для профориент\выставки\AAA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428604"/>
            <a:ext cx="7429552" cy="5572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/>
              <a:t>Обучающее (или формирующее)направление</a:t>
            </a:r>
            <a:br>
              <a:rPr lang="ru-RU" sz="3200" b="1" u="sng" dirty="0" smtClean="0"/>
            </a:br>
            <a:r>
              <a:rPr lang="ru-RU" sz="3200" dirty="0" smtClean="0"/>
              <a:t>Трудовая деятельность</a:t>
            </a:r>
            <a:endParaRPr lang="ru-RU" sz="3200" dirty="0"/>
          </a:p>
        </p:txBody>
      </p:sp>
      <p:pic>
        <p:nvPicPr>
          <p:cNvPr id="7170" name="Picture 2" descr="G:\2 фото для профориент\труд\P420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142984"/>
            <a:ext cx="7000923" cy="52506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357826"/>
            <a:ext cx="575787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Работаем на участке детского сада</a:t>
            </a:r>
            <a:endParaRPr lang="ru-RU" sz="3200" dirty="0"/>
          </a:p>
        </p:txBody>
      </p:sp>
      <p:pic>
        <p:nvPicPr>
          <p:cNvPr id="5122" name="Picture 2" descr="G:\2 фото для профориент\труд\P4200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4000528" cy="3000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G:\2 фото для профориент\труд\P4200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571612"/>
            <a:ext cx="4500594" cy="3375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C:\Documents and Settings\Администратор\Рабочий стол\анимация\boy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89736"/>
            <a:ext cx="1785950" cy="301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Вот какую кучу собрали…</a:t>
            </a:r>
            <a:endParaRPr lang="ru-RU" sz="3200" dirty="0"/>
          </a:p>
        </p:txBody>
      </p:sp>
      <p:pic>
        <p:nvPicPr>
          <p:cNvPr id="6146" name="Picture 2" descr="G:\2 фото для профориент\труд\P420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500042"/>
            <a:ext cx="7143801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Игровая деятельность</a:t>
            </a:r>
            <a:endParaRPr lang="ru-RU" dirty="0"/>
          </a:p>
        </p:txBody>
      </p:sp>
      <p:pic>
        <p:nvPicPr>
          <p:cNvPr id="8194" name="Picture 2" descr="G:\2 фото для профориент\игровая\SDC10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772429"/>
            <a:ext cx="6069563" cy="4552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000636"/>
            <a:ext cx="4043362" cy="8572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Играя, путешествуем по другим странам</a:t>
            </a:r>
            <a:endParaRPr lang="ru-RU" sz="3200" dirty="0"/>
          </a:p>
        </p:txBody>
      </p:sp>
      <p:pic>
        <p:nvPicPr>
          <p:cNvPr id="9218" name="Picture 2" descr="G:\2 фото для профориент\игровая\SDC11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3929090" cy="2946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20" name="Picture 4" descr="G:\2 фото для профориент\игровая\SDC10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785794"/>
            <a:ext cx="4381530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21" name="Picture 5" descr="C:\Documents and Settings\Администратор\Рабочий стол\анимация\c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665" y="3643314"/>
            <a:ext cx="389047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Исследовательская деятельность</a:t>
            </a:r>
            <a:endParaRPr lang="ru-RU" sz="3200" dirty="0"/>
          </a:p>
        </p:txBody>
      </p:sp>
      <p:pic>
        <p:nvPicPr>
          <p:cNvPr id="10242" name="Picture 2" descr="G:\2 фото для профориент\исслед сырк\P100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2"/>
            <a:ext cx="4191028" cy="3143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3" name="Picture 3" descr="G:\2 фото для профориент\исслед сырк\P11004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14686"/>
            <a:ext cx="428628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5" name="Picture 5" descr="C:\Documents and Settings\Администратор\Рабочий стол\анимация\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71546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Профориентационная</a:t>
            </a:r>
            <a:r>
              <a:rPr lang="ru-RU" sz="3100" dirty="0" smtClean="0"/>
              <a:t> работа с обучающимися начального звена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dirty="0" smtClean="0"/>
              <a:t>Этапы профессиональной ориентации:</a:t>
            </a:r>
          </a:p>
          <a:p>
            <a:pPr>
              <a:buNone/>
            </a:pPr>
            <a:endParaRPr lang="ru-RU" sz="3800" dirty="0" smtClean="0"/>
          </a:p>
          <a:p>
            <a:pPr lvl="0"/>
            <a:r>
              <a:rPr lang="ru-RU" sz="6400" dirty="0" smtClean="0"/>
              <a:t>Первый – эмоционально-образный, характерный для детей старшего дошкольного возраста</a:t>
            </a:r>
          </a:p>
          <a:p>
            <a:pPr>
              <a:buNone/>
            </a:pPr>
            <a:r>
              <a:rPr lang="ru-RU" sz="6400" dirty="0" smtClean="0"/>
              <a:t> </a:t>
            </a:r>
          </a:p>
          <a:p>
            <a:pPr lvl="0"/>
            <a:r>
              <a:rPr lang="ru-RU" sz="6400" dirty="0" smtClean="0"/>
              <a:t>Второй (1 -4 </a:t>
            </a:r>
            <a:r>
              <a:rPr lang="ru-RU" sz="6400" dirty="0" err="1" smtClean="0"/>
              <a:t>кл</a:t>
            </a:r>
            <a:r>
              <a:rPr lang="ru-RU" sz="6400" dirty="0" smtClean="0"/>
              <a:t>.) – пропедевтический. На этом этапе происходит формирование у младших школьников любви  и добросовестного отношения к труду, понимания роли труда в жизни человека и общества; развитие интереса к профессии.</a:t>
            </a:r>
          </a:p>
          <a:p>
            <a:pPr lvl="0"/>
            <a:endParaRPr lang="ru-RU" sz="6400" dirty="0" smtClean="0"/>
          </a:p>
          <a:p>
            <a:pPr lvl="0"/>
            <a:r>
              <a:rPr lang="ru-RU" sz="6400" dirty="0" smtClean="0"/>
              <a:t>Третий (5-7 </a:t>
            </a:r>
            <a:r>
              <a:rPr lang="ru-RU" sz="6400" dirty="0" err="1" smtClean="0"/>
              <a:t>кл</a:t>
            </a:r>
            <a:r>
              <a:rPr lang="ru-RU" sz="6400" dirty="0" smtClean="0"/>
              <a:t>.) поисково-зондирующий. На этом этапе происходит формирование у подростков профессиональной направленности; осознание своих интересов, способностей, общественных ценностей, связанных с выбором профессии .</a:t>
            </a:r>
          </a:p>
          <a:p>
            <a:endParaRPr lang="ru-RU" sz="5600" dirty="0" smtClean="0"/>
          </a:p>
          <a:p>
            <a:pPr lvl="0"/>
            <a:r>
              <a:rPr lang="ru-RU" sz="5600" dirty="0" smtClean="0"/>
              <a:t>Четвертый (8-9 </a:t>
            </a:r>
            <a:r>
              <a:rPr lang="ru-RU" sz="5600" dirty="0" err="1" smtClean="0"/>
              <a:t>кл</a:t>
            </a:r>
            <a:r>
              <a:rPr lang="ru-RU" sz="5600" dirty="0" smtClean="0"/>
              <a:t>.) – профильная ориентация – период развития у молодых людей профессионального самосознания.</a:t>
            </a:r>
          </a:p>
          <a:p>
            <a:endParaRPr lang="ru-RU" sz="5600" dirty="0" smtClean="0"/>
          </a:p>
          <a:p>
            <a:endParaRPr lang="ru-RU" sz="5600" dirty="0" smtClean="0"/>
          </a:p>
          <a:p>
            <a:pPr lvl="0"/>
            <a:r>
              <a:rPr lang="ru-RU" sz="5600" dirty="0" smtClean="0"/>
              <a:t>Пятый (10-11 </a:t>
            </a:r>
            <a:r>
              <a:rPr lang="ru-RU" sz="5600" dirty="0" err="1" smtClean="0"/>
              <a:t>кл</a:t>
            </a:r>
            <a:r>
              <a:rPr lang="ru-RU" sz="5600" dirty="0" smtClean="0"/>
              <a:t>.) – период проектирования после школьного образования профессионального маршрута.</a:t>
            </a:r>
          </a:p>
          <a:p>
            <a:pPr>
              <a:buNone/>
            </a:pPr>
            <a:endParaRPr lang="ru-RU" sz="5600" dirty="0" smtClean="0"/>
          </a:p>
          <a:p>
            <a:pPr lvl="0"/>
            <a:r>
              <a:rPr lang="ru-RU" sz="5600" dirty="0" smtClean="0"/>
              <a:t>Шестой (учащиеся студенты учебных заведений профобразования) – вхождение в профессиональную деятельность, период углубленной подготовки к ней.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pPr lvl="0"/>
            <a:r>
              <a:rPr lang="ru-RU" sz="5600" dirty="0" smtClean="0"/>
              <a:t>Седьмой – развитие профессионала в процессе самого труда, когда он одновременно не только повышает свою квалификацию, но и расширяет сферу своей деятельности и осваивает новые специальности.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Работа</a:t>
            </a:r>
            <a:r>
              <a:rPr lang="ru-RU" dirty="0" smtClean="0"/>
              <a:t> </a:t>
            </a:r>
            <a:r>
              <a:rPr lang="ru-RU" sz="3200" dirty="0" smtClean="0"/>
              <a:t>над проектом Спортивно-туристический комплекс «</a:t>
            </a:r>
            <a:r>
              <a:rPr lang="ru-RU" sz="3200" dirty="0" err="1" smtClean="0"/>
              <a:t>Сыркаши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1266" name="Picture 2" descr="G:\2 фото для профориент\исслед сырк\P1150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4214841" cy="3161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7" name="Picture 3" descr="G:\2 фото для профориент\исслед сырк\P21105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14554"/>
            <a:ext cx="4286279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8" name="Picture 4" descr="C:\Documents and Settings\Администратор\Рабочий стол\анимация\c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290"/>
            <a:ext cx="2189848" cy="188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 над проектом «</a:t>
            </a:r>
            <a:r>
              <a:rPr lang="ru-RU" sz="3200" dirty="0" err="1" smtClean="0"/>
              <a:t>Техноград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2290" name="Picture 2" descr="G:\2 фото для профориент\исслед техног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3292078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291" name="Picture 3" descr="G:\2 фото для профориент\исслед техног\Изображение 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214554"/>
            <a:ext cx="4857783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293" name="Picture 5" descr="C:\Documents and Settings\Администратор\Рабочий стол\анимация\boy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29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Социальные практики в объединении НТМ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Макет Обогатительная фабрика «ЦОФ </a:t>
            </a:r>
            <a:r>
              <a:rPr lang="ru-RU" sz="3200" dirty="0" err="1" smtClean="0"/>
              <a:t>Распадская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3314" name="Picture 2" descr="G:\2 фото для профориент\соц практ\лагерь 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14422"/>
            <a:ext cx="6280728" cy="521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315" name="Picture 3" descr="C:\Documents and Settings\Администратор\Рабочий стол\анимация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524528"/>
            <a:ext cx="1357322" cy="342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Макет: Ледовый дворец «Кристалл» социальный заказ для городского музея…</a:t>
            </a:r>
            <a:endParaRPr lang="ru-RU" sz="3200" dirty="0"/>
          </a:p>
        </p:txBody>
      </p:sp>
      <p:pic>
        <p:nvPicPr>
          <p:cNvPr id="14339" name="Picture 3" descr="G:\2 фото для профориент\соц практ\PA09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43050"/>
            <a:ext cx="4087298" cy="3065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340" name="Picture 4" descr="G:\2 фото для профориент\соц практ\лагерь 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643050"/>
            <a:ext cx="3643338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Передача городскому музею макета-мемориала памяти жертвам политических репрессий</a:t>
            </a:r>
            <a:endParaRPr lang="ru-RU" sz="3200" dirty="0"/>
          </a:p>
        </p:txBody>
      </p:sp>
      <p:pic>
        <p:nvPicPr>
          <p:cNvPr id="15362" name="Picture 2" descr="G:\2 фото для профориент\соц практ\му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8072494" cy="528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4429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Ознакомление обучающихся с профессиями в процессе обучения: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Общие сведения о профессии;</a:t>
            </a:r>
            <a:br>
              <a:rPr lang="ru-RU" sz="3200" dirty="0" smtClean="0"/>
            </a:br>
            <a:r>
              <a:rPr lang="ru-RU" sz="3200" dirty="0" smtClean="0"/>
              <a:t>Производственное содержание профессии;</a:t>
            </a:r>
            <a:br>
              <a:rPr lang="ru-RU" sz="3200" dirty="0" smtClean="0"/>
            </a:br>
            <a:r>
              <a:rPr lang="ru-RU" sz="3200" dirty="0" smtClean="0"/>
              <a:t>Условия работы и требования профессии к человеку;</a:t>
            </a:r>
            <a:br>
              <a:rPr lang="ru-RU" sz="3200" dirty="0" smtClean="0"/>
            </a:br>
            <a:r>
              <a:rPr lang="ru-RU" sz="3200" dirty="0" smtClean="0"/>
              <a:t>Система подготовки к профессии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6386" name="Picture 2" descr="C:\Documents and Settings\Администратор\Рабочий стол\анимация\1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86256"/>
            <a:ext cx="2286016" cy="197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изображение 0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571480"/>
            <a:ext cx="5852583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4143380"/>
            <a:ext cx="4286280" cy="17145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 экскурсии на автотранспортном предприятии</a:t>
            </a:r>
            <a:endParaRPr lang="ru-RU" sz="3200" dirty="0"/>
          </a:p>
        </p:txBody>
      </p:sp>
      <p:pic>
        <p:nvPicPr>
          <p:cNvPr id="2050" name="Picture 2" descr="G:\2 фото для профориент\дисп автос води\SDC11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357718" cy="3268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G:\2 фото для профориент\дисп автос води\SDC117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7166"/>
            <a:ext cx="428628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G:\2 фото для профориент\дисп автос води\SDC116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857628"/>
            <a:ext cx="3857652" cy="2893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Знакомство с профессией </a:t>
            </a:r>
            <a:r>
              <a:rPr lang="ru-RU" sz="4000" dirty="0" smtClean="0"/>
              <a:t>диспетчера</a:t>
            </a:r>
            <a:endParaRPr lang="ru-RU" sz="4000" dirty="0"/>
          </a:p>
        </p:txBody>
      </p:sp>
      <p:pic>
        <p:nvPicPr>
          <p:cNvPr id="1026" name="Picture 2" descr="G:\2 фото для профориент\дисп автос води\SDC11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57166"/>
            <a:ext cx="7215238" cy="5411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/>
              <a:t>Основные направления работы по профориентации школьников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Информационно -просветительское</a:t>
            </a:r>
            <a:endParaRPr lang="ru-RU" sz="3200" dirty="0"/>
          </a:p>
        </p:txBody>
      </p:sp>
      <p:pic>
        <p:nvPicPr>
          <p:cNvPr id="3074" name="Picture 2" descr="G:\2 фото для профориент\ин- про занятия\Imag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078944"/>
            <a:ext cx="6420180" cy="4207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Информационно -просветительское</a:t>
            </a:r>
            <a:endParaRPr lang="ru-RU" sz="3200" dirty="0"/>
          </a:p>
        </p:txBody>
      </p:sp>
      <p:pic>
        <p:nvPicPr>
          <p:cNvPr id="4098" name="Picture 2" descr="G:\2 фото для профориент\ин- про занятия\Image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4398515" cy="2922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G:\2 фото для профориент\ин- про занятия\SDC105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500438"/>
            <a:ext cx="3857651" cy="2893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410" name="Picture 2" descr="C:\Documents and Settings\Администратор\Рабочий стол\анимация\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143140" cy="185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 экскурсии в архитектурном отделе города Междуреченска</a:t>
            </a:r>
            <a:endParaRPr lang="ru-RU" sz="3200" dirty="0"/>
          </a:p>
        </p:txBody>
      </p:sp>
      <p:pic>
        <p:nvPicPr>
          <p:cNvPr id="4" name="Содержимое 3" descr="SDC100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857364"/>
            <a:ext cx="4786345" cy="3589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SDC100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857496"/>
            <a:ext cx="4476780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01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428604"/>
            <a:ext cx="5852583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SDC101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2643182"/>
            <a:ext cx="5048285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Сотрудничество с «РОСТО» позволяет обеспечить  формирование у младших школьников любви  и добросовестного отношения к труду, понимания роли труда в жизни человека и общества; развитие интереса к профессии </a:t>
            </a:r>
            <a:endParaRPr lang="ru-RU" sz="2400" dirty="0"/>
          </a:p>
        </p:txBody>
      </p:sp>
      <p:pic>
        <p:nvPicPr>
          <p:cNvPr id="5122" name="Picture 2" descr="G:\2 фото для профориент\росто\Imag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2876693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G:\2 фото для профориент\росто\Image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3" y="2500306"/>
            <a:ext cx="5232219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183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Профориентационная работа в объединении «Начальное техническое моделирование»</vt:lpstr>
      <vt:lpstr>   Профориентационная работа с обучающимися начального звена </vt:lpstr>
      <vt:lpstr>На экскурсии на автотранспортном предприятии</vt:lpstr>
      <vt:lpstr>Знакомство с профессией диспетчера</vt:lpstr>
      <vt:lpstr>Основные направления работы по профориентации школьников Информационно -просветительское</vt:lpstr>
      <vt:lpstr>Информационно -просветительское</vt:lpstr>
      <vt:lpstr>На экскурсии в архитектурном отделе города Междуреченска</vt:lpstr>
      <vt:lpstr>Слайд 8</vt:lpstr>
      <vt:lpstr>Сотрудничество с «РОСТО» позволяет обеспечить  формирование у младших школьников любви  и добросовестного отношения к труду, понимания роли труда в жизни человека и общества; развитие интереса к профессии </vt:lpstr>
      <vt:lpstr>На выставке «Ярмарка возможностей»</vt:lpstr>
      <vt:lpstr>Выставка посвящённая Единому дню технического творчества</vt:lpstr>
      <vt:lpstr>Выставка посвящённая Дню города</vt:lpstr>
      <vt:lpstr>Демонстрируем свои модели…</vt:lpstr>
      <vt:lpstr>Обучающее (или формирующее)направление Трудовая деятельность</vt:lpstr>
      <vt:lpstr>Работаем на участке детского сада</vt:lpstr>
      <vt:lpstr>Вот какую кучу собрали…</vt:lpstr>
      <vt:lpstr>Игровая деятельность</vt:lpstr>
      <vt:lpstr>Играя, путешествуем по другим странам</vt:lpstr>
      <vt:lpstr>Исследовательская деятельность</vt:lpstr>
      <vt:lpstr>Работа над проектом Спортивно-туристический комплекс «Сыркаши»</vt:lpstr>
      <vt:lpstr>Работа над проектом «Техноград»</vt:lpstr>
      <vt:lpstr>Социальные практики в объединении НТМ Макет Обогатительная фабрика «ЦОФ Распадская»</vt:lpstr>
      <vt:lpstr>Макет: Ледовый дворец «Кристалл» социальный заказ для городского музея…</vt:lpstr>
      <vt:lpstr>Передача городскому музею макета-мемориала памяти жертвам политических репрессий</vt:lpstr>
      <vt:lpstr>Ознакомление обучающихся с профессиями в процессе обучения:  Общие сведения о профессии; Производственное содержание профессии; Условия работы и требования профессии к человеку; Система подготовки к профессии 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Прфориентационная работа в ообъединении «Начальное техническое моделирование»</dc:title>
  <dc:creator>Галина</dc:creator>
  <cp:lastModifiedBy>Tata</cp:lastModifiedBy>
  <cp:revision>44</cp:revision>
  <dcterms:created xsi:type="dcterms:W3CDTF">2010-10-06T22:28:17Z</dcterms:created>
  <dcterms:modified xsi:type="dcterms:W3CDTF">2011-04-09T23:09:17Z</dcterms:modified>
</cp:coreProperties>
</file>