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9" r:id="rId1"/>
  </p:sldMasterIdLst>
  <p:notesMasterIdLst>
    <p:notesMasterId r:id="rId38"/>
  </p:notesMasterIdLst>
  <p:sldIdLst>
    <p:sldId id="256" r:id="rId2"/>
    <p:sldId id="257" r:id="rId3"/>
    <p:sldId id="264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338" r:id="rId23"/>
    <p:sldId id="339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00"/>
    <a:srgbClr val="000000"/>
    <a:srgbClr val="F0EFE0"/>
    <a:srgbClr val="1F4081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84" d="100"/>
          <a:sy n="84" d="100"/>
        </p:scale>
        <p:origin x="-9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3AD6479-A999-466D-BD86-CC4C2785D792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5D99F3A-EB24-4F73-B6B5-947AE2853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Учащиеся обмениваются тетрадями для взаимоконтроля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E84A87-DAA3-44B0-B88E-FA34A9145326}" type="slidenum">
              <a:rPr lang="ru-RU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63046-FDD6-411B-A5B8-9BD260734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03213-B348-4002-87F1-F3778DE72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6843A-0371-4E5A-AE9D-F2F38ED53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AE077-704A-45CD-BA42-F6B5BE94F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724E0-48CA-4675-A23B-110B98689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9DB7-22F8-4538-AE74-6A4E62D78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DABC-F2BB-46BC-B9C7-A29D9C005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B681D-7C11-4258-B748-151DE20F9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3081-9204-4496-A47A-FFE39193D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E222B-9917-4070-944E-789ABC2B4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923FE-7C63-4E63-BC42-A49385676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23A84-810E-4956-8C7E-810158E2B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53989A1-A448-41F8-81B5-5A5260E7E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69" r:id="rId4"/>
    <p:sldLayoutId id="2147484179" r:id="rId5"/>
    <p:sldLayoutId id="2147484170" r:id="rId6"/>
    <p:sldLayoutId id="2147484171" r:id="rId7"/>
    <p:sldLayoutId id="2147484180" r:id="rId8"/>
    <p:sldLayoutId id="2147484172" r:id="rId9"/>
    <p:sldLayoutId id="2147484173" r:id="rId10"/>
    <p:sldLayoutId id="2147484174" r:id="rId11"/>
    <p:sldLayoutId id="21474841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2296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Твое    здоровье </a:t>
            </a:r>
            <a:endParaRPr lang="ru-RU" sz="4900" dirty="0" smtClean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171" name="Picture 11" descr="C:\Documents and Settings\ЛА\Рабочий стол\Изображение 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857375"/>
            <a:ext cx="28336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772400" cy="8445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000000"/>
                </a:solidFill>
                <a:cs typeface="Times New Roman" pitchFamily="18" charset="0"/>
              </a:rPr>
              <a:t>Закаливание воздухом </a:t>
            </a:r>
            <a:endParaRPr lang="ru-RU" smtClean="0"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001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600" b="1" i="1" smtClean="0">
                <a:solidFill>
                  <a:srgbClr val="000000"/>
                </a:solidFill>
                <a:cs typeface="Times New Roman" pitchFamily="18" charset="0"/>
              </a:rPr>
              <a:t>начинают при 20-1</a:t>
            </a:r>
            <a:r>
              <a:rPr lang="ru-RU" sz="2600" b="1" i="1" smtClean="0">
                <a:solidFill>
                  <a:srgbClr val="000000"/>
                </a:solidFill>
              </a:rPr>
              <a:t>5гр.С </a:t>
            </a:r>
            <a:r>
              <a:rPr lang="ru-RU" sz="2600" b="1" i="1" smtClean="0">
                <a:solidFill>
                  <a:srgbClr val="000000"/>
                </a:solidFill>
                <a:cs typeface="Times New Roman" pitchFamily="18" charset="0"/>
              </a:rPr>
              <a:t>-продолжительность от 10мин. Можно довести до 2 часов</a:t>
            </a:r>
            <a:r>
              <a:rPr lang="ru-RU" sz="2600" b="1" i="1" smtClean="0">
                <a:solidFill>
                  <a:srgbClr val="000000"/>
                </a:solidFill>
              </a:rPr>
              <a:t>;</a:t>
            </a:r>
            <a:endParaRPr lang="ru-RU" sz="2600" b="1" i="1" smtClean="0"/>
          </a:p>
          <a:p>
            <a:pPr eaLnBrk="1" hangingPunct="1">
              <a:lnSpc>
                <a:spcPct val="90000"/>
              </a:lnSpc>
            </a:pPr>
            <a:r>
              <a:rPr lang="ru-RU" sz="2600" b="1" i="1" smtClean="0">
                <a:solidFill>
                  <a:srgbClr val="000000"/>
                </a:solidFill>
                <a:cs typeface="Times New Roman" pitchFamily="18" charset="0"/>
              </a:rPr>
              <a:t>10-5гр.С. в течении 15-20мин</a:t>
            </a:r>
            <a:r>
              <a:rPr lang="ru-RU" sz="2600" b="1" i="1" smtClean="0">
                <a:solidFill>
                  <a:srgbClr val="000000"/>
                </a:solidFill>
              </a:rPr>
              <a:t>;</a:t>
            </a:r>
            <a:endParaRPr lang="ru-RU" sz="2600" b="1" i="1" smtClean="0"/>
          </a:p>
          <a:p>
            <a:pPr eaLnBrk="1" hangingPunct="1">
              <a:lnSpc>
                <a:spcPct val="90000"/>
              </a:lnSpc>
            </a:pPr>
            <a:r>
              <a:rPr lang="ru-RU" sz="2600" b="1" i="1" smtClean="0">
                <a:solidFill>
                  <a:srgbClr val="000000"/>
                </a:solidFill>
                <a:cs typeface="Times New Roman" pitchFamily="18" charset="0"/>
              </a:rPr>
              <a:t>После воздушных ванн рекомендуется применять водные процедуры</a:t>
            </a:r>
            <a:r>
              <a:rPr lang="ru-RU" sz="2600" b="1" i="1" smtClean="0">
                <a:solidFill>
                  <a:srgbClr val="000000"/>
                </a:solidFill>
              </a:rPr>
              <a:t>;</a:t>
            </a:r>
            <a:endParaRPr lang="ru-RU" sz="2600" b="1" i="1" smtClean="0"/>
          </a:p>
          <a:p>
            <a:pPr eaLnBrk="1" hangingPunct="1">
              <a:lnSpc>
                <a:spcPct val="90000"/>
              </a:lnSpc>
            </a:pPr>
            <a:r>
              <a:rPr lang="ru-RU" sz="2600" b="1" i="1" smtClean="0">
                <a:solidFill>
                  <a:srgbClr val="000000"/>
                </a:solidFill>
                <a:cs typeface="Times New Roman" pitchFamily="18" charset="0"/>
              </a:rPr>
              <a:t>закаливанию должны сопутствовать физические упражнения. предупреждающие охлаждение тела</a:t>
            </a:r>
            <a:r>
              <a:rPr lang="ru-RU" sz="2600" b="1" i="1" smtClean="0">
                <a:solidFill>
                  <a:srgbClr val="000000"/>
                </a:solidFill>
              </a:rPr>
              <a:t>;</a:t>
            </a:r>
            <a:endParaRPr lang="ru-RU" sz="2600" b="1" i="1" smtClean="0"/>
          </a:p>
          <a:p>
            <a:pPr eaLnBrk="1" hangingPunct="1">
              <a:lnSpc>
                <a:spcPct val="90000"/>
              </a:lnSpc>
            </a:pPr>
            <a:r>
              <a:rPr lang="ru-RU" sz="2600" b="1" i="1" smtClean="0">
                <a:solidFill>
                  <a:srgbClr val="000000"/>
                </a:solidFill>
                <a:cs typeface="Times New Roman" pitchFamily="18" charset="0"/>
              </a:rPr>
              <a:t>холодные и прохладные воздушные ванны следует заканчивать растиранием тела и теплым душем</a:t>
            </a:r>
            <a:r>
              <a:rPr lang="ru-RU" sz="2600" b="1" i="1" smtClean="0">
                <a:solidFill>
                  <a:srgbClr val="000000"/>
                </a:solidFill>
              </a:rPr>
              <a:t>;</a:t>
            </a:r>
            <a:endParaRPr lang="ru-RU" sz="2600" b="1" i="1" smtClean="0"/>
          </a:p>
          <a:p>
            <a:pPr eaLnBrk="1" hangingPunct="1">
              <a:lnSpc>
                <a:spcPct val="90000"/>
              </a:lnSpc>
            </a:pPr>
            <a:r>
              <a:rPr lang="ru-RU" sz="2600" b="1" i="1" smtClean="0">
                <a:solidFill>
                  <a:srgbClr val="000000"/>
                </a:solidFill>
                <a:cs typeface="Times New Roman" pitchFamily="18" charset="0"/>
              </a:rPr>
              <a:t>сон при открытой форточке зимой повышает эффективность этого вида закаливания</a:t>
            </a:r>
            <a:r>
              <a:rPr lang="ru-RU" sz="2600" b="1" i="1" smtClean="0">
                <a:solidFill>
                  <a:srgbClr val="000000"/>
                </a:solidFill>
              </a:rPr>
              <a:t>.</a:t>
            </a:r>
            <a:endParaRPr lang="ru-RU" sz="2600" b="1" i="1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Закаливание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помощью водных процедур включает в себя: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305800" cy="4038600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000000"/>
                </a:solidFill>
                <a:cs typeface="Times New Roman" pitchFamily="18" charset="0"/>
              </a:rPr>
              <a:t>обтирание (с него начинают закаливание водой)</a:t>
            </a:r>
            <a:r>
              <a:rPr lang="ru-RU" sz="2800" b="1" i="1" smtClean="0">
                <a:solidFill>
                  <a:srgbClr val="000000"/>
                </a:solidFill>
              </a:rPr>
              <a:t>;</a:t>
            </a:r>
            <a:endParaRPr lang="ru-RU" sz="2800" b="1" i="1" smtClean="0"/>
          </a:p>
          <a:p>
            <a:pPr eaLnBrk="1" hangingPunct="1"/>
            <a:r>
              <a:rPr lang="ru-RU" sz="2800" b="1" i="1" smtClean="0">
                <a:solidFill>
                  <a:srgbClr val="000000"/>
                </a:solidFill>
                <a:cs typeface="Times New Roman" pitchFamily="18" charset="0"/>
              </a:rPr>
              <a:t>обливание</a:t>
            </a:r>
            <a:r>
              <a:rPr lang="ru-RU" sz="2800" b="1" i="1" smtClean="0">
                <a:cs typeface="Times New Roman" pitchFamily="18" charset="0"/>
              </a:rPr>
              <a:t> </a:t>
            </a:r>
            <a:r>
              <a:rPr lang="ru-RU" sz="2800" b="1" i="1" smtClean="0">
                <a:solidFill>
                  <a:srgbClr val="000000"/>
                </a:solidFill>
                <a:cs typeface="Times New Roman" pitchFamily="18" charset="0"/>
              </a:rPr>
              <a:t>(к нему приступают через</a:t>
            </a:r>
            <a:r>
              <a:rPr lang="ru-RU" sz="2800" b="1" i="1" smtClean="0">
                <a:cs typeface="Times New Roman" pitchFamily="18" charset="0"/>
              </a:rPr>
              <a:t> </a:t>
            </a:r>
            <a:r>
              <a:rPr lang="ru-RU" sz="2800" b="1" i="1" smtClean="0">
                <a:solidFill>
                  <a:srgbClr val="000000"/>
                </a:solidFill>
                <a:cs typeface="Times New Roman" pitchFamily="18" charset="0"/>
              </a:rPr>
              <a:t>2-3 недели после обтирания)</a:t>
            </a:r>
            <a:r>
              <a:rPr lang="ru-RU" sz="2800" b="1" i="1" smtClean="0">
                <a:solidFill>
                  <a:srgbClr val="000000"/>
                </a:solidFill>
              </a:rPr>
              <a:t>;</a:t>
            </a:r>
            <a:endParaRPr lang="ru-RU" sz="2800" b="1" i="1" smtClean="0"/>
          </a:p>
          <a:p>
            <a:pPr eaLnBrk="1" hangingPunct="1"/>
            <a:r>
              <a:rPr lang="ru-RU" sz="2800" b="1" i="1" smtClean="0">
                <a:solidFill>
                  <a:srgbClr val="000000"/>
                </a:solidFill>
                <a:cs typeface="Times New Roman" pitchFamily="18" charset="0"/>
              </a:rPr>
              <a:t>душ, в том числе и контрастный, с резкой, но непродолжитель­ной сменой температуры</a:t>
            </a:r>
            <a:r>
              <a:rPr lang="ru-RU" sz="2800" b="1" i="1" smtClean="0">
                <a:solidFill>
                  <a:srgbClr val="000000"/>
                </a:solidFill>
              </a:rPr>
              <a:t>;</a:t>
            </a:r>
            <a:endParaRPr lang="ru-RU" sz="2800" b="1" i="1" smtClean="0"/>
          </a:p>
          <a:p>
            <a:pPr eaLnBrk="1" hangingPunct="1"/>
            <a:r>
              <a:rPr lang="ru-RU" sz="2800" b="1" i="1" smtClean="0">
                <a:solidFill>
                  <a:srgbClr val="000000"/>
                </a:solidFill>
              </a:rPr>
              <a:t>в</a:t>
            </a:r>
            <a:r>
              <a:rPr lang="ru-RU" sz="2800" b="1" i="1" smtClean="0">
                <a:solidFill>
                  <a:srgbClr val="000000"/>
                </a:solidFill>
                <a:cs typeface="Times New Roman" pitchFamily="18" charset="0"/>
              </a:rPr>
              <a:t>анны</a:t>
            </a:r>
            <a:r>
              <a:rPr lang="ru-RU" sz="2800" b="1" i="1" smtClean="0">
                <a:solidFill>
                  <a:srgbClr val="000000"/>
                </a:solidFill>
              </a:rPr>
              <a:t>;</a:t>
            </a:r>
            <a:endParaRPr lang="ru-RU" sz="2800" b="1" i="1" smtClean="0"/>
          </a:p>
          <a:p>
            <a:pPr eaLnBrk="1" hangingPunct="1"/>
            <a:r>
              <a:rPr lang="ru-RU" sz="2800" b="1" i="1" smtClean="0">
                <a:solidFill>
                  <a:srgbClr val="000000"/>
                </a:solidFill>
                <a:cs typeface="Times New Roman" pitchFamily="18" charset="0"/>
              </a:rPr>
              <a:t>купание в бассейне или открытом водоеме</a:t>
            </a:r>
            <a:r>
              <a:rPr lang="ru-RU" sz="2800" b="1" i="1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077200" cy="11366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Закаливание водой</a:t>
            </a:r>
            <a:b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Обтирание</a:t>
            </a:r>
            <a:r>
              <a:rPr lang="ru-RU" sz="2800" b="1" dirty="0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00125"/>
            <a:ext cx="5857875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400" b="1" i="1" smtClean="0">
                <a:solidFill>
                  <a:srgbClr val="000000"/>
                </a:solidFill>
                <a:cs typeface="Times New Roman" pitchFamily="18" charset="0"/>
              </a:rPr>
              <a:t>начинают с оттирания – общего или частичного</a:t>
            </a:r>
            <a:r>
              <a:rPr lang="ru-RU" sz="2400" b="1" i="1" smtClean="0">
                <a:solidFill>
                  <a:srgbClr val="000000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</a:pPr>
            <a:r>
              <a:rPr lang="ru-RU" sz="2400" b="1" i="1" smtClean="0">
                <a:solidFill>
                  <a:srgbClr val="000000"/>
                </a:solidFill>
                <a:cs typeface="Times New Roman" pitchFamily="18" charset="0"/>
              </a:rPr>
              <a:t>приступая к водной процедуре- температура воздуха должна быть не ниже 18-20град.С</a:t>
            </a:r>
            <a:r>
              <a:rPr lang="ru-RU" sz="2400" b="1" i="1" smtClean="0">
                <a:solidFill>
                  <a:srgbClr val="000000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</a:pPr>
            <a:r>
              <a:rPr lang="ru-RU" sz="2400" b="1" i="1" smtClean="0">
                <a:solidFill>
                  <a:srgbClr val="000000"/>
                </a:solidFill>
                <a:cs typeface="Times New Roman" pitchFamily="18" charset="0"/>
              </a:rPr>
              <a:t>для неподготовленного организма первые оттирания лучше проводить водой, температура которой близка к температуре поверхности тела человека</a:t>
            </a:r>
            <a:r>
              <a:rPr lang="ru-RU" sz="2400" b="1" i="1" smtClean="0">
                <a:solidFill>
                  <a:srgbClr val="000000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</a:pPr>
            <a:r>
              <a:rPr lang="ru-RU" sz="2400" b="1" i="1" smtClean="0">
                <a:solidFill>
                  <a:srgbClr val="000000"/>
                </a:solidFill>
                <a:cs typeface="Times New Roman" pitchFamily="18" charset="0"/>
              </a:rPr>
              <a:t>снижение температуры постепенное в течении 2-х месяцев(на 1-2гр.С в неделю)</a:t>
            </a:r>
            <a:r>
              <a:rPr lang="ru-RU" sz="2400" b="1" i="1" smtClean="0">
                <a:solidFill>
                  <a:srgbClr val="000000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</a:pPr>
            <a:r>
              <a:rPr lang="ru-RU" sz="2400" b="1" i="1" smtClean="0">
                <a:solidFill>
                  <a:srgbClr val="000000"/>
                </a:solidFill>
                <a:cs typeface="Times New Roman" pitchFamily="18" charset="0"/>
              </a:rPr>
              <a:t>вся процедура – не более 3-5 мин</a:t>
            </a:r>
            <a:r>
              <a:rPr lang="ru-RU" sz="2400" b="1" i="1" smtClean="0">
                <a:solidFill>
                  <a:srgbClr val="000000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</a:pPr>
            <a:r>
              <a:rPr lang="ru-RU" sz="2400" b="1" i="1" smtClean="0">
                <a:solidFill>
                  <a:srgbClr val="000000"/>
                </a:solidFill>
                <a:cs typeface="Times New Roman" pitchFamily="18" charset="0"/>
              </a:rPr>
              <a:t>обтирание утром, после гигиенической гимнастики</a:t>
            </a:r>
            <a:r>
              <a:rPr lang="ru-RU" sz="2400" b="1" i="1" smtClean="0">
                <a:cs typeface="Times New Roman" pitchFamily="18" charset="0"/>
              </a:rPr>
              <a:t>.</a:t>
            </a:r>
            <a:endParaRPr lang="ru-RU" sz="2400" b="1" i="1" smtClean="0"/>
          </a:p>
        </p:txBody>
      </p:sp>
      <p:pic>
        <p:nvPicPr>
          <p:cNvPr id="18436" name="Picture 4" descr="C:\Documents and Settings\ЛА\Рабочий стол\Картинки\Изображение 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882775"/>
            <a:ext cx="3216275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7772400" cy="9207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00"/>
                </a:solidFill>
                <a:cs typeface="Times New Roman" pitchFamily="18" charset="0"/>
              </a:rPr>
              <a:t>Обливание </a:t>
            </a:r>
            <a:endParaRPr lang="ru-RU" sz="32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5695950" cy="4525962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3000" b="1" i="1" dirty="0" smtClean="0">
                <a:solidFill>
                  <a:srgbClr val="000000"/>
                </a:solidFill>
                <a:cs typeface="Times New Roman" pitchFamily="18" charset="0"/>
              </a:rPr>
              <a:t>ежедневная процедура, не требующая много времени</a:t>
            </a:r>
            <a:r>
              <a:rPr lang="ru-RU" sz="3000" b="1" i="1" dirty="0" smtClean="0">
                <a:solidFill>
                  <a:srgbClr val="000000"/>
                </a:solidFill>
              </a:rPr>
              <a:t>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3000" b="1" i="1" dirty="0" smtClean="0">
                <a:solidFill>
                  <a:srgbClr val="000000"/>
                </a:solidFill>
                <a:cs typeface="Times New Roman" pitchFamily="18" charset="0"/>
              </a:rPr>
              <a:t>понижение температуры при каждом последующем обливании на 1град.С, доводя с 33-34град.с до 20-22град.С</a:t>
            </a:r>
            <a:r>
              <a:rPr lang="ru-RU" sz="3000" b="1" i="1" dirty="0" smtClean="0">
                <a:solidFill>
                  <a:srgbClr val="000000"/>
                </a:solidFill>
              </a:rPr>
              <a:t>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3000" b="1" i="1" dirty="0" smtClean="0">
                <a:solidFill>
                  <a:srgbClr val="000000"/>
                </a:solidFill>
                <a:cs typeface="Times New Roman" pitchFamily="18" charset="0"/>
              </a:rPr>
              <a:t>при общем обливании вода должна равномерно стекать по всему телу</a:t>
            </a:r>
            <a:r>
              <a:rPr lang="ru-RU" sz="3000" b="1" i="1" dirty="0" smtClean="0">
                <a:solidFill>
                  <a:srgbClr val="000000"/>
                </a:solidFill>
              </a:rPr>
              <a:t>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3000" b="1" i="1" dirty="0" smtClean="0">
                <a:solidFill>
                  <a:srgbClr val="000000"/>
                </a:solidFill>
                <a:cs typeface="Times New Roman" pitchFamily="18" charset="0"/>
              </a:rPr>
              <a:t>после этой температуры необходимо растереться махровым полотенцем</a:t>
            </a:r>
            <a:r>
              <a:rPr lang="ru-RU" sz="3000" b="1" i="1" dirty="0" smtClean="0"/>
              <a:t>.</a:t>
            </a:r>
            <a:r>
              <a:rPr lang="ru-RU" b="1" i="1" dirty="0" smtClean="0"/>
              <a:t> </a:t>
            </a:r>
          </a:p>
        </p:txBody>
      </p:sp>
      <p:pic>
        <p:nvPicPr>
          <p:cNvPr id="19460" name="Picture 4" descr="C:\Documents and Settings\ЛА\Рабочий стол\Картинки\Копия (3) Изображение 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1000125"/>
            <a:ext cx="27686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214313"/>
            <a:ext cx="5857875" cy="65008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000" b="1" smtClean="0">
                <a:solidFill>
                  <a:srgbClr val="000000"/>
                </a:solidFill>
                <a:cs typeface="Times New Roman" pitchFamily="18" charset="0"/>
              </a:rPr>
              <a:t>Холодный душ</a:t>
            </a:r>
            <a:r>
              <a:rPr lang="ru-RU" sz="4000" b="1" smtClean="0"/>
              <a:t> </a:t>
            </a:r>
            <a:endParaRPr lang="ru-RU" sz="4000" b="1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/>
            <a:r>
              <a:rPr lang="ru-RU" sz="2800" b="1" i="1" smtClean="0">
                <a:solidFill>
                  <a:srgbClr val="000000"/>
                </a:solidFill>
                <a:cs typeface="Times New Roman" pitchFamily="18" charset="0"/>
              </a:rPr>
              <a:t>2-3 недели холодный душ температура воды должна быть 35-36град.С</a:t>
            </a:r>
            <a:r>
              <a:rPr lang="ru-RU" sz="2800" b="1" i="1" smtClean="0">
                <a:solidFill>
                  <a:srgbClr val="000000"/>
                </a:solidFill>
              </a:rPr>
              <a:t>;</a:t>
            </a:r>
          </a:p>
          <a:p>
            <a:pPr eaLnBrk="1" hangingPunct="1"/>
            <a:r>
              <a:rPr lang="ru-RU" sz="2800" b="1" i="1" smtClean="0">
                <a:solidFill>
                  <a:srgbClr val="000000"/>
                </a:solidFill>
                <a:cs typeface="Times New Roman" pitchFamily="18" charset="0"/>
              </a:rPr>
              <a:t>снижаем до 25градС. и ниже в зависимости от индивидуальной переносимости.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rgbClr val="000000"/>
                </a:solidFill>
                <a:cs typeface="Times New Roman" pitchFamily="18" charset="0"/>
              </a:rPr>
              <a:t>Прохладный душ</a:t>
            </a:r>
            <a:r>
              <a:rPr lang="ru-RU" sz="3600" b="1" smtClean="0">
                <a:cs typeface="Times New Roman" pitchFamily="18" charset="0"/>
              </a:rPr>
              <a:t> </a:t>
            </a:r>
            <a:endParaRPr lang="ru-RU" sz="360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/>
            <a:r>
              <a:rPr lang="ru-RU" sz="2800" b="1" i="1" smtClean="0">
                <a:solidFill>
                  <a:srgbClr val="000000"/>
                </a:solidFill>
                <a:cs typeface="Times New Roman" pitchFamily="18" charset="0"/>
              </a:rPr>
              <a:t>хорошо освежает</a:t>
            </a:r>
            <a:r>
              <a:rPr lang="ru-RU" sz="2800" b="1" i="1" smtClean="0">
                <a:solidFill>
                  <a:srgbClr val="000000"/>
                </a:solidFill>
              </a:rPr>
              <a:t>;</a:t>
            </a:r>
            <a:r>
              <a:rPr lang="ru-RU" sz="2800" b="1" i="1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2800" b="1" i="1" smtClean="0">
                <a:solidFill>
                  <a:srgbClr val="000000"/>
                </a:solidFill>
                <a:cs typeface="Times New Roman" pitchFamily="18" charset="0"/>
              </a:rPr>
              <a:t>вызывает чувство бодрости</a:t>
            </a:r>
            <a:r>
              <a:rPr lang="ru-RU" sz="2800" b="1" i="1" smtClean="0">
                <a:solidFill>
                  <a:srgbClr val="000000"/>
                </a:solidFill>
              </a:rPr>
              <a:t>;</a:t>
            </a:r>
          </a:p>
          <a:p>
            <a:pPr eaLnBrk="1" hangingPunct="1"/>
            <a:r>
              <a:rPr lang="ru-RU" sz="2800" b="1" i="1" smtClean="0">
                <a:solidFill>
                  <a:srgbClr val="000000"/>
                </a:solidFill>
                <a:cs typeface="Times New Roman" pitchFamily="18" charset="0"/>
              </a:rPr>
              <a:t>повышает обмен веществ</a:t>
            </a:r>
            <a:r>
              <a:rPr lang="ru-RU" sz="2800" b="1" i="1" smtClean="0"/>
              <a:t>. </a:t>
            </a:r>
          </a:p>
          <a:p>
            <a:pPr eaLnBrk="1" hangingPunct="1"/>
            <a:endParaRPr lang="ru-RU" sz="36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20483" name="Picture 4" descr="C:\Documents and Settings\ЛА\Рабочий стол\Картинки\Копия Изображение 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285875"/>
            <a:ext cx="24447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err="1" smtClean="0">
                <a:solidFill>
                  <a:srgbClr val="000000"/>
                </a:solidFill>
                <a:cs typeface="Times New Roman" pitchFamily="18" charset="0"/>
              </a:rPr>
              <a:t>Моржевание</a:t>
            </a:r>
            <a:r>
              <a:rPr lang="ru-RU" sz="3200" dirty="0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642938"/>
            <a:ext cx="8686800" cy="15001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	</a:t>
            </a:r>
            <a:r>
              <a:rPr lang="ru-RU" b="1" i="1" smtClean="0">
                <a:solidFill>
                  <a:srgbClr val="000000"/>
                </a:solidFill>
                <a:cs typeface="Times New Roman" pitchFamily="18" charset="0"/>
              </a:rPr>
              <a:t>Осторожно, после длительной подготовки, имеет не желательные последствия</a:t>
            </a:r>
            <a:r>
              <a:rPr lang="ru-RU" b="1" i="1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1508" name="Picture 4" descr="C:\Documents and Settings\ЛА\Рабочий стол\Картинки\Изображение 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25"/>
            <a:ext cx="500062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C:\Documents and Settings\ЛА\Рабочий стол\Картинки\Изображение 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9613" y="3786188"/>
            <a:ext cx="4624387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785794"/>
            <a:ext cx="4572032" cy="564360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Закаливание с помощью солнечного облучения (солнечно-воздушные)</a:t>
            </a:r>
            <a:r>
              <a:rPr lang="ru-RU" sz="3200" dirty="0" smtClean="0"/>
              <a:t> </a:t>
            </a:r>
          </a:p>
        </p:txBody>
      </p:sp>
      <p:pic>
        <p:nvPicPr>
          <p:cNvPr id="22531" name="Picture 4" descr="C:\Documents and Settings\ЛА\Рабочий стол\Картинки\Изображение 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0" y="1214438"/>
            <a:ext cx="430212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Принимать воздушно-солнечные ванны можно:</a:t>
            </a:r>
            <a:r>
              <a:rPr lang="ru-RU" b="1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mtClean="0"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82000" cy="46482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i="1" dirty="0" smtClean="0">
                <a:solidFill>
                  <a:srgbClr val="000000"/>
                </a:solidFill>
                <a:cs typeface="Times New Roman" pitchFamily="18" charset="0"/>
              </a:rPr>
              <a:t>на берегу реки</a:t>
            </a:r>
            <a:r>
              <a:rPr lang="ru-RU" sz="2400" b="1" i="1" dirty="0" smtClean="0">
                <a:solidFill>
                  <a:srgbClr val="000000"/>
                </a:solidFill>
              </a:rPr>
              <a:t>;</a:t>
            </a:r>
            <a:endParaRPr lang="ru-RU" sz="2400" b="1" i="1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i="1" dirty="0" smtClean="0">
                <a:solidFill>
                  <a:srgbClr val="000000"/>
                </a:solidFill>
                <a:cs typeface="Times New Roman" pitchFamily="18" charset="0"/>
              </a:rPr>
              <a:t>местах, удаленных от объектов, могут загрязнять атмосферу</a:t>
            </a:r>
            <a:r>
              <a:rPr lang="ru-RU" sz="2400" b="1" i="1" dirty="0" smtClean="0">
                <a:solidFill>
                  <a:srgbClr val="000000"/>
                </a:solidFill>
              </a:rPr>
              <a:t>;</a:t>
            </a:r>
            <a:endParaRPr lang="ru-RU" sz="2400" b="1" i="1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i="1" dirty="0" smtClean="0">
                <a:solidFill>
                  <a:srgbClr val="000000"/>
                </a:solidFill>
                <a:cs typeface="Times New Roman" pitchFamily="18" charset="0"/>
              </a:rPr>
              <a:t>самое подходящее время для принятия солнечных ванн - утренние часы (9-12 часов) .В это время солнечный спектр содержит больше ультрафиолетовых лучей и меньше инфракрас</a:t>
            </a:r>
            <a:r>
              <a:rPr lang="ru-RU" sz="2400" b="1" i="1" dirty="0" smtClean="0">
                <a:solidFill>
                  <a:srgbClr val="000000"/>
                </a:solidFill>
              </a:rPr>
              <a:t>н</a:t>
            </a:r>
            <a:r>
              <a:rPr lang="ru-RU" sz="2400" b="1" i="1" dirty="0" smtClean="0">
                <a:solidFill>
                  <a:srgbClr val="000000"/>
                </a:solidFill>
                <a:cs typeface="Times New Roman" pitchFamily="18" charset="0"/>
              </a:rPr>
              <a:t>ых»</a:t>
            </a:r>
            <a:r>
              <a:rPr lang="ru-RU" sz="2400" b="1" i="1" dirty="0" smtClean="0">
                <a:solidFill>
                  <a:srgbClr val="000000"/>
                </a:solidFill>
              </a:rPr>
              <a:t>;</a:t>
            </a:r>
            <a:endParaRPr lang="ru-RU" sz="2400" b="1" i="1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i="1" dirty="0" smtClean="0">
                <a:solidFill>
                  <a:srgbClr val="000000"/>
                </a:solidFill>
                <a:cs typeface="Times New Roman" pitchFamily="18" charset="0"/>
              </a:rPr>
              <a:t>ультрафиолетовые лучи повышают сопротивляемость организма, инфракрасные могут вызвать перегрев</a:t>
            </a:r>
            <a:r>
              <a:rPr lang="ru-RU" sz="2400" b="1" i="1" dirty="0" smtClean="0">
                <a:solidFill>
                  <a:srgbClr val="000000"/>
                </a:solidFill>
              </a:rPr>
              <a:t>;</a:t>
            </a:r>
            <a:endParaRPr lang="ru-RU" sz="2400" b="1" i="1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i="1" dirty="0" smtClean="0">
                <a:solidFill>
                  <a:srgbClr val="000000"/>
                </a:solidFill>
                <a:cs typeface="Times New Roman" pitchFamily="18" charset="0"/>
              </a:rPr>
              <a:t>в умеренных дозах лучи положительно влияют на обменные процессы, благоприятно воздействуют на развитие организма, улучшают дыхание и кровообращение, повышают работоспособность.</a:t>
            </a:r>
            <a:endParaRPr lang="ru-RU" sz="2400" b="1" i="1" dirty="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762000"/>
            <a:ext cx="8858312" cy="5334000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солнечные ванны вырабатывают тепловую	выносливост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</a:rPr>
              <a:t>;</a:t>
            </a:r>
            <a:r>
              <a:rPr lang="ru-RU" sz="2400" b="1" i="1" dirty="0" smtClean="0">
                <a:latin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при закаливании следует ложиться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ногами к солнцу, защищая при этом голову и глаза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  <a:t>;</a:t>
            </a:r>
            <a:b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процедуры в первые дни не должна превышать 5-10 минут, увеличивая на 5-10мин. ежедневно, доводя до 2-3 часов в день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  <a:t>;</a:t>
            </a:r>
            <a:b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-обязательно смена положения тела и перерывы при приеме солнечных ванн каждые 10-15 мин.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382000" cy="54483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-не рекомендуется загорать на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тощак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непосредственно перед едой и сразу же после нее. Принимать  загар спустя 30-40 мин. После завтрака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b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Заканчивать не менее чем за час до еды.</a:t>
            </a:r>
            <a:b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нельзя спать под прямыми солнечными лучами! Обильное потоотделение вызывает обезвоживание и потерю солей. </a:t>
            </a:r>
            <a:b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может спровоцировать тепловой удар.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8445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</a:rPr>
              <a:t>ЗАДАЧИ</a:t>
            </a: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48006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0000"/>
                </a:solidFill>
              </a:rPr>
              <a:t>с</a:t>
            </a:r>
            <a:r>
              <a:rPr lang="ru-RU" b="1" i="1" smtClean="0">
                <a:solidFill>
                  <a:srgbClr val="000000"/>
                </a:solidFill>
                <a:cs typeface="Times New Roman" pitchFamily="18" charset="0"/>
              </a:rPr>
              <a:t>формировать ценностное отношение к своему здоровью;</a:t>
            </a:r>
            <a:endParaRPr lang="ru-RU" b="1" smtClean="0">
              <a:cs typeface="Times New Roman" pitchFamily="18" charset="0"/>
            </a:endParaRPr>
          </a:p>
          <a:p>
            <a:pPr eaLnBrk="1" hangingPunct="1"/>
            <a:r>
              <a:rPr lang="ru-RU" b="1" i="1" smtClean="0">
                <a:solidFill>
                  <a:srgbClr val="000000"/>
                </a:solidFill>
                <a:cs typeface="Times New Roman" pitchFamily="18" charset="0"/>
              </a:rPr>
              <a:t> сохран</a:t>
            </a:r>
            <a:r>
              <a:rPr lang="ru-RU" b="1" i="1" smtClean="0">
                <a:solidFill>
                  <a:srgbClr val="000000"/>
                </a:solidFill>
              </a:rPr>
              <a:t>я</a:t>
            </a:r>
            <a:r>
              <a:rPr lang="ru-RU" b="1" i="1" smtClean="0">
                <a:solidFill>
                  <a:srgbClr val="000000"/>
                </a:solidFill>
                <a:cs typeface="Times New Roman" pitchFamily="18" charset="0"/>
              </a:rPr>
              <a:t>ть и укреп</a:t>
            </a:r>
            <a:r>
              <a:rPr lang="ru-RU" b="1" i="1" smtClean="0">
                <a:solidFill>
                  <a:srgbClr val="000000"/>
                </a:solidFill>
              </a:rPr>
              <a:t>ля</a:t>
            </a:r>
            <a:r>
              <a:rPr lang="ru-RU" b="1" i="1" smtClean="0">
                <a:solidFill>
                  <a:srgbClr val="000000"/>
                </a:solidFill>
                <a:cs typeface="Times New Roman" pitchFamily="18" charset="0"/>
              </a:rPr>
              <a:t>ть своё здоровье</a:t>
            </a:r>
            <a:r>
              <a:rPr lang="ru-RU" b="1" i="1" smtClean="0">
                <a:solidFill>
                  <a:srgbClr val="000000"/>
                </a:solidFill>
              </a:rPr>
              <a:t>, </a:t>
            </a:r>
            <a:r>
              <a:rPr lang="ru-RU" b="1" i="1" smtClean="0">
                <a:solidFill>
                  <a:srgbClr val="000000"/>
                </a:solidFill>
                <a:cs typeface="Times New Roman" pitchFamily="18" charset="0"/>
              </a:rPr>
              <a:t>соблюдая</a:t>
            </a:r>
            <a:r>
              <a:rPr lang="ru-RU" b="1" smtClean="0">
                <a:cs typeface="Times New Roman" pitchFamily="18" charset="0"/>
              </a:rPr>
              <a:t> </a:t>
            </a:r>
            <a:r>
              <a:rPr lang="ru-RU" b="1" i="1" smtClean="0">
                <a:solidFill>
                  <a:srgbClr val="000000"/>
                </a:solidFill>
                <a:cs typeface="Times New Roman" pitchFamily="18" charset="0"/>
              </a:rPr>
              <a:t>личную гигиену;</a:t>
            </a:r>
            <a:endParaRPr lang="ru-RU" b="1" smtClean="0">
              <a:cs typeface="Times New Roman" pitchFamily="18" charset="0"/>
            </a:endParaRPr>
          </a:p>
          <a:p>
            <a:pPr eaLnBrk="1" hangingPunct="1"/>
            <a:r>
              <a:rPr lang="ru-RU" b="1" i="1" smtClean="0">
                <a:solidFill>
                  <a:srgbClr val="000000"/>
                </a:solidFill>
                <a:cs typeface="Times New Roman" pitchFamily="18" charset="0"/>
              </a:rPr>
              <a:t>познакоми</a:t>
            </a:r>
            <a:r>
              <a:rPr lang="ru-RU" b="1" i="1" smtClean="0">
                <a:solidFill>
                  <a:srgbClr val="000000"/>
                </a:solidFill>
              </a:rPr>
              <a:t>т</a:t>
            </a:r>
            <a:r>
              <a:rPr lang="ru-RU" b="1" i="1" smtClean="0">
                <a:solidFill>
                  <a:srgbClr val="000000"/>
                </a:solidFill>
                <a:cs typeface="Times New Roman" pitchFamily="18" charset="0"/>
              </a:rPr>
              <a:t>ься с различными способами закаливающих процедур</a:t>
            </a:r>
            <a:r>
              <a:rPr lang="ru-RU" b="1" i="1" smtClean="0">
                <a:solidFill>
                  <a:srgbClr val="000000"/>
                </a:solidFill>
              </a:rPr>
              <a:t>;</a:t>
            </a:r>
            <a:endParaRPr lang="ru-RU" b="1" smtClean="0"/>
          </a:p>
          <a:p>
            <a:pPr eaLnBrk="1" hangingPunct="1"/>
            <a:r>
              <a:rPr lang="ru-RU" b="1" i="1" smtClean="0">
                <a:solidFill>
                  <a:srgbClr val="000000"/>
                </a:solidFill>
                <a:cs typeface="Times New Roman" pitchFamily="18" charset="0"/>
              </a:rPr>
              <a:t>обре</a:t>
            </a:r>
            <a:r>
              <a:rPr lang="ru-RU" b="1" i="1" smtClean="0">
                <a:solidFill>
                  <a:srgbClr val="000000"/>
                </a:solidFill>
              </a:rPr>
              <a:t>сти</a:t>
            </a:r>
            <a:r>
              <a:rPr lang="ru-RU" b="1" i="1" smtClean="0">
                <a:solidFill>
                  <a:srgbClr val="000000"/>
                </a:solidFill>
                <a:cs typeface="Times New Roman" pitchFamily="18" charset="0"/>
              </a:rPr>
              <a:t> и углуби</a:t>
            </a:r>
            <a:r>
              <a:rPr lang="ru-RU" b="1" i="1" smtClean="0">
                <a:solidFill>
                  <a:srgbClr val="000000"/>
                </a:solidFill>
              </a:rPr>
              <a:t>т</a:t>
            </a:r>
            <a:r>
              <a:rPr lang="ru-RU" b="1" i="1" smtClean="0">
                <a:solidFill>
                  <a:srgbClr val="000000"/>
                </a:solidFill>
                <a:cs typeface="Times New Roman" pitchFamily="18" charset="0"/>
              </a:rPr>
              <a:t>ь навыки по предупреждению некоторых</a:t>
            </a:r>
            <a:r>
              <a:rPr lang="ru-RU" b="1" i="1" smtClean="0">
                <a:solidFill>
                  <a:srgbClr val="000000"/>
                </a:solidFill>
              </a:rPr>
              <a:t> </a:t>
            </a:r>
            <a:r>
              <a:rPr lang="ru-RU" b="1" i="1" smtClean="0">
                <a:solidFill>
                  <a:srgbClr val="000000"/>
                </a:solidFill>
                <a:cs typeface="Times New Roman" pitchFamily="18" charset="0"/>
              </a:rPr>
              <a:t>заболеваний</a:t>
            </a:r>
            <a:r>
              <a:rPr lang="ru-RU" b="1" i="1" smtClean="0">
                <a:solidFill>
                  <a:srgbClr val="000000"/>
                </a:solidFill>
              </a:rPr>
              <a:t>.</a:t>
            </a:r>
            <a:endParaRPr lang="ru-RU" b="1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Длительное пребывание на солнце может привести к:</a:t>
            </a:r>
            <a:r>
              <a:rPr lang="ru-RU" smtClean="0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2000250"/>
            <a:ext cx="4672013" cy="3962400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3000" b="1" i="1" dirty="0" smtClean="0">
                <a:solidFill>
                  <a:srgbClr val="000000"/>
                </a:solidFill>
                <a:cs typeface="Times New Roman" pitchFamily="18" charset="0"/>
              </a:rPr>
              <a:t>ожогам,</a:t>
            </a:r>
            <a:endParaRPr lang="ru-RU" sz="3000" b="1" i="1" dirty="0" smtClean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3000" b="1" i="1" dirty="0" smtClean="0">
                <a:solidFill>
                  <a:srgbClr val="000000"/>
                </a:solidFill>
                <a:cs typeface="Times New Roman" pitchFamily="18" charset="0"/>
              </a:rPr>
              <a:t>солнечным и тепловым ударам,</a:t>
            </a:r>
            <a:endParaRPr lang="ru-RU" sz="3000" b="1" i="1" dirty="0" smtClean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3000" b="1" i="1" dirty="0" smtClean="0">
                <a:solidFill>
                  <a:srgbClr val="000000"/>
                </a:solidFill>
                <a:cs typeface="Times New Roman" pitchFamily="18" charset="0"/>
              </a:rPr>
              <a:t>нарушениям деятельности </a:t>
            </a:r>
            <a:r>
              <a:rPr lang="ru-RU" sz="3000" b="1" i="1" dirty="0" err="1" smtClean="0">
                <a:solidFill>
                  <a:srgbClr val="000000"/>
                </a:solidFill>
                <a:cs typeface="Times New Roman" pitchFamily="18" charset="0"/>
              </a:rPr>
              <a:t>сердечно-сосудистой</a:t>
            </a:r>
            <a:endParaRPr lang="ru-RU" sz="3000" b="1" i="1" dirty="0" smtClean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3000" b="1" i="1" dirty="0" smtClean="0">
                <a:solidFill>
                  <a:srgbClr val="000000"/>
                </a:solidFill>
                <a:cs typeface="Times New Roman" pitchFamily="18" charset="0"/>
              </a:rPr>
              <a:t>системы,</a:t>
            </a:r>
            <a:endParaRPr lang="ru-RU" sz="3000" b="1" i="1" dirty="0" smtClean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3000" b="1" i="1" dirty="0" smtClean="0">
                <a:solidFill>
                  <a:srgbClr val="000000"/>
                </a:solidFill>
                <a:cs typeface="Times New Roman" pitchFamily="18" charset="0"/>
              </a:rPr>
              <a:t>онкологическим (опухолевым) заболеваниям</a:t>
            </a:r>
            <a:endParaRPr lang="ru-RU" sz="3000" b="1" i="1" dirty="0" smtClean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3000" b="1" i="1" dirty="0" smtClean="0">
                <a:solidFill>
                  <a:srgbClr val="000000"/>
                </a:solidFill>
                <a:cs typeface="Times New Roman" pitchFamily="18" charset="0"/>
              </a:rPr>
              <a:t>кожи,</a:t>
            </a:r>
            <a:endParaRPr lang="ru-RU" sz="3000" b="1" i="1" dirty="0" smtClean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3000" b="1" i="1" dirty="0" smtClean="0">
                <a:solidFill>
                  <a:srgbClr val="000000"/>
                </a:solidFill>
                <a:cs typeface="Times New Roman" pitchFamily="18" charset="0"/>
              </a:rPr>
              <a:t>раннему старению.</a:t>
            </a:r>
            <a:r>
              <a:rPr lang="ru-RU" b="1" i="1" dirty="0" smtClean="0"/>
              <a:t> </a:t>
            </a:r>
          </a:p>
        </p:txBody>
      </p:sp>
      <p:pic>
        <p:nvPicPr>
          <p:cNvPr id="26628" name="Picture 1028" descr="C:\Documents and Settings\ЛА\Рабочий стол\Картинки\Копия Изображение 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2000250"/>
            <a:ext cx="3846512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42918"/>
            <a:ext cx="7772400" cy="5357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-Чрезмерное увлечение солнцем может привести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тяжелым последствиям!</a:t>
            </a:r>
            <a:b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Нельзя доводить себя до обильного потения и спать во время принятия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воздушно-солнечных ванн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НЕ НАВРЕДИ СЕБЕ САМ!!!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ХОЖДЕНИЕ БОСИКОМ (БОСОХОЖДЕНИЕ)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b="1" smtClean="0">
                <a:solidFill>
                  <a:schemeClr val="tx1"/>
                </a:solidFill>
              </a:rPr>
              <a:t>    ХОДЬБА БОСИКОМ – ЭТО СИЛЬНЕЙШЕЕ ПРОФИЛАКТИЧЕСКОЕ И ЦЕЛИТЕЛЬНОЕ СРЕДСТВО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Приступать постепенно,</a:t>
            </a:r>
          </a:p>
          <a:p>
            <a:r>
              <a:rPr lang="ru-RU" sz="2800" b="1" i="1" smtClean="0">
                <a:solidFill>
                  <a:schemeClr val="tx1"/>
                </a:solidFill>
              </a:rPr>
              <a:t>Начинать босохождение дома по ковру и по голому полу, позже по росе,</a:t>
            </a:r>
          </a:p>
          <a:p>
            <a:r>
              <a:rPr lang="ru-RU" sz="2800" b="1" i="1" smtClean="0">
                <a:solidFill>
                  <a:schemeClr val="tx1"/>
                </a:solidFill>
              </a:rPr>
              <a:t>Эффективно босохождение по снегу (первоначально 2-4 мин.)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Содержимое 3" descr="нн.jpe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14313"/>
            <a:ext cx="3322638" cy="2500312"/>
          </a:xfrm>
        </p:spPr>
      </p:pic>
      <p:pic>
        <p:nvPicPr>
          <p:cNvPr id="29699" name="Рисунок 4" descr="шш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357188"/>
            <a:ext cx="328612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5" descr="гг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4143375"/>
            <a:ext cx="32861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6" descr="зз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2357438"/>
            <a:ext cx="23574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8" descr="щщ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4143375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000000"/>
                </a:solidFill>
                <a:cs typeface="Times New Roman" pitchFamily="18" charset="0"/>
              </a:rPr>
              <a:t>Контрольное задание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95400"/>
            <a:ext cx="7772400" cy="3810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каждому из приведенных ниже вопросов  предлагается  на выбор  несколько ответов. </a:t>
            </a:r>
            <a:b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Отметь ответ, который Ты считаешь правильным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838200"/>
            <a:ext cx="8858312" cy="4343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Личная гигиена необходима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- для сохранения и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укрепления здоровья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 - для повышения аппетита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- для предотвращения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заболеваний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8001000" cy="3733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Выбирая зубную щетку, нужно ориентироваться на: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А- фирму-производителя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 - стоимость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- состояние зубов и десен</a:t>
            </a:r>
            <a:endParaRPr lang="ru-RU" sz="31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838200"/>
            <a:ext cx="8715436" cy="4191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Основное орудие механической чистки зубов;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А- палец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Б-зубная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щетка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- зубная нить</a:t>
            </a:r>
            <a:r>
              <a:rPr lang="ru-RU" sz="2800" b="1" dirty="0" smtClean="0"/>
              <a:t> </a:t>
            </a:r>
            <a:endParaRPr lang="ru-RU" b="1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47800"/>
            <a:ext cx="8396318" cy="3429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Перед сном целесообразна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- прогулка на свежем воздухе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 - активная физическая </a:t>
            </a: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- принятие алкоголя</a:t>
            </a:r>
            <a:endParaRPr lang="ru-RU" sz="40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42918"/>
            <a:ext cx="7924800" cy="530068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Повышению сопротивляемости организма к разным неблагоприятным факторам, приспособлению человека к окружающей среде способствует правильное питание, закаливание, физкультура, регулярные занятия зарядкой и другие гигиенические меры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066800"/>
            <a:ext cx="8572560" cy="3429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Воздушные ванны бывают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-тепловыми, прохладными,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холодными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 – ультрафиолетовые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143000"/>
            <a:ext cx="8786874" cy="3810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 Одежда и обувь обязательно должны быть: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</a:rPr>
            </a:b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- импортного производства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 - модными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– комфортными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143000"/>
            <a:ext cx="8643998" cy="3733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Прежде всего кожа должна быть: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- чистой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 - покрытой макияжем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– татуированной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990600"/>
            <a:ext cx="8572560" cy="4191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Уход за полостью  рта и зубами  необходим: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- для поддержания здоровья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 - для закаливания организма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- для развития ловкости движений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153400" cy="4114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9.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Закаливание  правильно проводить: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</a:rPr>
            </a:b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- в тени озелененных </a:t>
            </a: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участков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 - на ярком солнце, при высокой </a:t>
            </a: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температуре</a:t>
            </a: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</a:rPr>
              <a:t> 	</a:t>
            </a: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воздуха</a:t>
            </a:r>
            <a:r>
              <a:rPr lang="ru-RU" sz="2700" b="1" dirty="0" smtClean="0"/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914400"/>
            <a:ext cx="8786874" cy="480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Закаливаться начинают: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- при очень низкой температуре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воздуха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 - в зимний период без головного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убора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- составив программу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оздоровления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838200"/>
            <a:ext cx="6400800" cy="20637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Ответы к контрольному заданию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7239" name="Group 71"/>
          <p:cNvGraphicFramePr>
            <a:graphicFrameLocks noGrp="1"/>
          </p:cNvGraphicFramePr>
          <p:nvPr/>
        </p:nvGraphicFramePr>
        <p:xfrm>
          <a:off x="381000" y="762000"/>
          <a:ext cx="1447800" cy="5181600"/>
        </p:xfrm>
        <a:graphic>
          <a:graphicData uri="http://schemas.openxmlformats.org/drawingml/2006/table">
            <a:tbl>
              <a:tblPr/>
              <a:tblGrid>
                <a:gridCol w="688975"/>
                <a:gridCol w="758825"/>
              </a:tblGrid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692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000000"/>
                </a:solidFill>
                <a:cs typeface="Times New Roman" pitchFamily="18" charset="0"/>
              </a:rPr>
              <a:t>Закаливание</a:t>
            </a:r>
            <a:endParaRPr lang="ru-RU" smtClean="0"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01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i="1" smtClean="0">
                <a:solidFill>
                  <a:srgbClr val="000000"/>
                </a:solidFill>
                <a:cs typeface="Times New Roman" pitchFamily="18" charset="0"/>
              </a:rPr>
              <a:t>Закаливание - систематическое целенаправленное воздействие внешних факторов (холода, тепла,солнечные лучи, физические нагрузки)</a:t>
            </a:r>
            <a:r>
              <a:rPr lang="ru-RU" i="1" smtClean="0">
                <a:solidFill>
                  <a:srgbClr val="000000"/>
                </a:solidFill>
              </a:rPr>
              <a:t>;</a:t>
            </a:r>
            <a:endParaRPr lang="ru-RU" i="1" smtClean="0"/>
          </a:p>
          <a:p>
            <a:pPr eaLnBrk="1" hangingPunct="1">
              <a:lnSpc>
                <a:spcPct val="90000"/>
              </a:lnSpc>
            </a:pPr>
            <a:r>
              <a:rPr lang="ru-RU" i="1" smtClean="0">
                <a:solidFill>
                  <a:srgbClr val="000000"/>
                </a:solidFill>
                <a:cs typeface="Times New Roman" pitchFamily="18" charset="0"/>
              </a:rPr>
              <a:t>Закаливание можно рассматривать как обязательный элемент физического воспитания</a:t>
            </a:r>
            <a:r>
              <a:rPr lang="ru-RU" i="1" smtClean="0">
                <a:solidFill>
                  <a:srgbClr val="000000"/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i="1" smtClean="0">
                <a:solidFill>
                  <a:srgbClr val="000000"/>
                </a:solidFill>
                <a:cs typeface="Times New Roman" pitchFamily="18" charset="0"/>
              </a:rPr>
              <a:t>Закаливание - средство профилактики простудных заболеваний.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838200"/>
            <a:ext cx="8786874" cy="5029200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Сущность закаливания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тренировке	системы терморегуляции, в развитии защитных </a:t>
            </a:r>
            <a:r>
              <a:rPr lang="ru-RU" sz="2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реакци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организма на неблагоприятные воздействия внешней среды. Повышается устойчивость организма к воздействию погодных факторов, которые могут привести к заболеваниям, понижению общей и специальной работоспособности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924800" cy="679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000000"/>
                </a:solidFill>
                <a:cs typeface="Times New Roman" pitchFamily="18" charset="0"/>
              </a:rPr>
              <a:t>Виды закаливания</a:t>
            </a:r>
            <a:r>
              <a:rPr lang="ru-RU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2357438"/>
            <a:ext cx="6767513" cy="3375025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0000"/>
                </a:solidFill>
                <a:cs typeface="Times New Roman" pitchFamily="18" charset="0"/>
              </a:rPr>
              <a:t>Воздушные ванны</a:t>
            </a:r>
            <a:r>
              <a:rPr lang="ru-RU" b="1" i="1" smtClean="0">
                <a:solidFill>
                  <a:srgbClr val="000000"/>
                </a:solidFill>
              </a:rPr>
              <a:t>;</a:t>
            </a:r>
            <a:r>
              <a:rPr lang="ru-RU" b="1" i="1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b="1" i="1" smtClean="0">
              <a:cs typeface="Times New Roman" pitchFamily="18" charset="0"/>
            </a:endParaRPr>
          </a:p>
          <a:p>
            <a:pPr eaLnBrk="1" hangingPunct="1"/>
            <a:r>
              <a:rPr lang="ru-RU" b="1" i="1" smtClean="0">
                <a:solidFill>
                  <a:srgbClr val="000000"/>
                </a:solidFill>
                <a:cs typeface="Times New Roman" pitchFamily="18" charset="0"/>
              </a:rPr>
              <a:t>Водные процедуры</a:t>
            </a:r>
            <a:r>
              <a:rPr lang="ru-RU" b="1" i="1" smtClean="0">
                <a:solidFill>
                  <a:srgbClr val="000000"/>
                </a:solidFill>
              </a:rPr>
              <a:t>;</a:t>
            </a:r>
            <a:endParaRPr lang="ru-RU" b="1" i="1" smtClean="0"/>
          </a:p>
          <a:p>
            <a:pPr eaLnBrk="1" hangingPunct="1"/>
            <a:r>
              <a:rPr lang="ru-RU" b="1" i="1" smtClean="0">
                <a:solidFill>
                  <a:srgbClr val="000000"/>
                </a:solidFill>
                <a:cs typeface="Times New Roman" pitchFamily="18" charset="0"/>
              </a:rPr>
              <a:t>Солнечные ванны (облучение солнцем)</a:t>
            </a:r>
            <a:r>
              <a:rPr lang="ru-RU" b="1" i="1" smtClean="0">
                <a:solidFill>
                  <a:srgbClr val="000000"/>
                </a:solidFill>
              </a:rPr>
              <a:t>;</a:t>
            </a:r>
            <a:r>
              <a:rPr lang="ru-RU" b="1" i="1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b="1" i="1" smtClean="0">
              <a:cs typeface="Times New Roman" pitchFamily="18" charset="0"/>
            </a:endParaRPr>
          </a:p>
          <a:p>
            <a:pPr eaLnBrk="1" hangingPunct="1"/>
            <a:r>
              <a:rPr lang="ru-RU" b="1" i="1" smtClean="0">
                <a:solidFill>
                  <a:srgbClr val="000000"/>
                </a:solidFill>
                <a:cs typeface="Times New Roman" pitchFamily="18" charset="0"/>
              </a:rPr>
              <a:t>Босохождение.</a:t>
            </a:r>
            <a:endParaRPr lang="ru-RU" b="1" i="1" smtClean="0"/>
          </a:p>
        </p:txBody>
      </p:sp>
      <p:pic>
        <p:nvPicPr>
          <p:cNvPr id="12292" name="Picture 4" descr="C:\Documents and Settings\ЛА\Рабочий стол\Картинки\Изображение 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1357313"/>
            <a:ext cx="2627312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000000"/>
                </a:solidFill>
                <a:cs typeface="Times New Roman" pitchFamily="18" charset="0"/>
              </a:rPr>
              <a:t>Основные правила закаливания</a:t>
            </a:r>
            <a:endParaRPr lang="ru-RU" smtClean="0"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8477250" cy="4114800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000000"/>
                </a:solidFill>
                <a:cs typeface="Times New Roman" pitchFamily="18" charset="0"/>
              </a:rPr>
              <a:t>Постепенное увеличение закаливающих нагрузок</a:t>
            </a:r>
            <a:r>
              <a:rPr lang="ru-RU" sz="2800" b="1" i="1" smtClean="0">
                <a:solidFill>
                  <a:srgbClr val="000000"/>
                </a:solidFill>
              </a:rPr>
              <a:t>;</a:t>
            </a:r>
            <a:endParaRPr lang="ru-RU" sz="2800" b="1" i="1" smtClean="0"/>
          </a:p>
          <a:p>
            <a:pPr eaLnBrk="1" hangingPunct="1"/>
            <a:r>
              <a:rPr lang="ru-RU" sz="2800" b="1" i="1" smtClean="0">
                <a:solidFill>
                  <a:srgbClr val="000000"/>
                </a:solidFill>
                <a:cs typeface="Times New Roman" pitchFamily="18" charset="0"/>
              </a:rPr>
              <a:t>Последовательность перехода от легких процедур к процедурам с более интенсивным воздействием</a:t>
            </a:r>
            <a:r>
              <a:rPr lang="ru-RU" sz="2800" b="1" i="1" smtClean="0">
                <a:solidFill>
                  <a:srgbClr val="000000"/>
                </a:solidFill>
              </a:rPr>
              <a:t>;</a:t>
            </a:r>
            <a:endParaRPr lang="ru-RU" sz="2800" b="1" i="1" smtClean="0"/>
          </a:p>
          <a:p>
            <a:pPr eaLnBrk="1" hangingPunct="1"/>
            <a:r>
              <a:rPr lang="ru-RU" sz="2800" b="1" i="1" smtClean="0">
                <a:solidFill>
                  <a:srgbClr val="000000"/>
                </a:solidFill>
                <a:cs typeface="Times New Roman" pitchFamily="18" charset="0"/>
              </a:rPr>
              <a:t>Регулярность и систематичность</a:t>
            </a:r>
            <a:r>
              <a:rPr lang="ru-RU" sz="2800" b="1" i="1" smtClean="0">
                <a:solidFill>
                  <a:srgbClr val="000000"/>
                </a:solidFill>
              </a:rPr>
              <a:t>;</a:t>
            </a:r>
            <a:endParaRPr lang="ru-RU" sz="2800" b="1" i="1" smtClean="0"/>
          </a:p>
          <a:p>
            <a:pPr eaLnBrk="1" hangingPunct="1"/>
            <a:r>
              <a:rPr lang="ru-RU" sz="2800" b="1" i="1" smtClean="0">
                <a:solidFill>
                  <a:srgbClr val="000000"/>
                </a:solidFill>
                <a:cs typeface="Times New Roman" pitchFamily="18" charset="0"/>
              </a:rPr>
              <a:t>Комплексность</a:t>
            </a:r>
            <a:r>
              <a:rPr lang="ru-RU" sz="2800" b="1" i="1" smtClean="0">
                <a:solidFill>
                  <a:srgbClr val="000000"/>
                </a:solidFill>
              </a:rPr>
              <a:t>;</a:t>
            </a:r>
            <a:endParaRPr lang="ru-RU" sz="2800" b="1" i="1" smtClean="0"/>
          </a:p>
          <a:p>
            <a:pPr eaLnBrk="1" hangingPunct="1"/>
            <a:r>
              <a:rPr lang="ru-RU" sz="2800" b="1" i="1" smtClean="0">
                <a:solidFill>
                  <a:srgbClr val="000000"/>
                </a:solidFill>
                <a:cs typeface="Times New Roman" pitchFamily="18" charset="0"/>
              </a:rPr>
              <a:t>Учет индивидуальных особенностей организма</a:t>
            </a:r>
            <a:r>
              <a:rPr lang="ru-RU" sz="2800" b="1" i="1" smtClean="0">
                <a:solidFill>
                  <a:srgbClr val="000000"/>
                </a:solidFill>
              </a:rPr>
              <a:t>.</a:t>
            </a:r>
            <a:endParaRPr lang="ru-RU" sz="2800" b="1" i="1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153400" cy="5181600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Воздушные закаливающие процедуры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воздействие воздуха разной температуры на обнаженное или полуобнаженное тело. Могут применяться в состоянии покоя или в сочетании с физическими упражнениями (статическими и динамическими).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Воздушные ванны  нежны и безопасны среди всех средств закаливания. С них рекомендуется начинать все закаливающие процедуры</a:t>
            </a:r>
            <a:endParaRPr lang="ru-RU" sz="3100" dirty="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357166"/>
            <a:ext cx="8001000" cy="3200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Воздушные ванны:</a:t>
            </a:r>
            <a:r>
              <a:rPr lang="ru-RU" b="1" dirty="0" smtClean="0">
                <a:cs typeface="Times New Roman" pitchFamily="18" charset="0"/>
              </a:rPr>
              <a:t/>
            </a:r>
            <a:br>
              <a:rPr lang="ru-RU" b="1" dirty="0" smtClean="0">
                <a:cs typeface="Times New Roman" pitchFamily="18" charset="0"/>
              </a:rPr>
            </a:br>
            <a:r>
              <a:rPr lang="ru-RU" b="1" dirty="0" smtClean="0">
                <a:cs typeface="Times New Roman" pitchFamily="18" charset="0"/>
              </a:rPr>
              <a:t/>
            </a:r>
            <a:br>
              <a:rPr lang="ru-RU" b="1" dirty="0" smtClean="0"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00"/>
                </a:solidFill>
                <a:cs typeface="Times New Roman" pitchFamily="18" charset="0"/>
              </a:rPr>
              <a:t>тепловые        </a:t>
            </a:r>
            <a:r>
              <a:rPr lang="ru-RU" sz="2800" b="1" i="1" dirty="0" smtClean="0">
                <a:solidFill>
                  <a:srgbClr val="212121"/>
                </a:solidFill>
                <a:cs typeface="Times New Roman" pitchFamily="18" charset="0"/>
              </a:rPr>
              <a:t>+20° </a:t>
            </a:r>
            <a:r>
              <a:rPr lang="ru-RU" sz="2800" b="1" i="1" dirty="0" smtClean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2800" b="1" i="1" dirty="0" smtClean="0">
                <a:solidFill>
                  <a:srgbClr val="212121"/>
                </a:solidFill>
                <a:cs typeface="Times New Roman" pitchFamily="18" charset="0"/>
              </a:rPr>
              <a:t>+30 С </a:t>
            </a:r>
            <a:r>
              <a:rPr lang="ru-RU" sz="2800" b="1" i="1" dirty="0" smtClean="0">
                <a:cs typeface="Times New Roman" pitchFamily="18" charset="0"/>
              </a:rPr>
              <a:t/>
            </a:r>
            <a:br>
              <a:rPr lang="ru-RU" sz="2800" b="1" i="1" dirty="0" smtClean="0"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212121"/>
                </a:solidFill>
                <a:cs typeface="Times New Roman" pitchFamily="18" charset="0"/>
              </a:rPr>
              <a:t> прохладные  +14 </a:t>
            </a:r>
            <a:r>
              <a:rPr lang="ru-RU" sz="2800" b="1" i="1" dirty="0" smtClean="0">
                <a:solidFill>
                  <a:srgbClr val="000000"/>
                </a:solidFill>
                <a:cs typeface="Times New Roman" pitchFamily="18" charset="0"/>
              </a:rPr>
              <a:t>-   </a:t>
            </a:r>
            <a:r>
              <a:rPr lang="ru-RU" sz="2800" b="1" i="1" dirty="0" smtClean="0">
                <a:solidFill>
                  <a:srgbClr val="212121"/>
                </a:solidFill>
                <a:cs typeface="Times New Roman" pitchFamily="18" charset="0"/>
              </a:rPr>
              <a:t>+20С</a:t>
            </a:r>
            <a:r>
              <a:rPr lang="ru-RU" sz="2800" b="1" i="1" dirty="0" smtClean="0">
                <a:cs typeface="Times New Roman" pitchFamily="18" charset="0"/>
              </a:rPr>
              <a:t/>
            </a:r>
            <a:br>
              <a:rPr lang="ru-RU" sz="2800" b="1" i="1" dirty="0" smtClean="0"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212121"/>
                </a:solidFill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0000"/>
                </a:solidFill>
                <a:cs typeface="Times New Roman" pitchFamily="18" charset="0"/>
              </a:rPr>
              <a:t>холодные    ниже</a:t>
            </a:r>
            <a:r>
              <a:rPr lang="ru-RU" sz="2800" b="1" i="1" dirty="0" smtClean="0">
                <a:solidFill>
                  <a:srgbClr val="212121"/>
                </a:solidFill>
                <a:cs typeface="Times New Roman" pitchFamily="18" charset="0"/>
              </a:rPr>
              <a:t> 14° С</a:t>
            </a:r>
            <a:endParaRPr lang="ru-RU" sz="2800" b="1" i="1" dirty="0" smtClean="0">
              <a:cs typeface="Times New Roman" pitchFamily="18" charset="0"/>
            </a:endParaRPr>
          </a:p>
        </p:txBody>
      </p:sp>
      <p:pic>
        <p:nvPicPr>
          <p:cNvPr id="15363" name="Picture 4" descr="C:\Documents and Settings\ЛА\Рабочий стол\Картинки\Копия Изображение 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1463" y="3357563"/>
            <a:ext cx="4421187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727</Words>
  <Application>Microsoft Office PowerPoint</Application>
  <PresentationFormat>Экран (4:3)</PresentationFormat>
  <Paragraphs>118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Times New Roman</vt:lpstr>
      <vt:lpstr>Arial</vt:lpstr>
      <vt:lpstr>Wingdings 2</vt:lpstr>
      <vt:lpstr>Calibri</vt:lpstr>
      <vt:lpstr>Tahoma</vt:lpstr>
      <vt:lpstr>Трек</vt:lpstr>
      <vt:lpstr>Твое    здоровье </vt:lpstr>
      <vt:lpstr>ЗАДАЧИ:</vt:lpstr>
      <vt:lpstr>Повышению сопротивляемости организма к разным неблагоприятным факторам, приспособлению человека к окружающей среде способствует правильное питание, закаливание, физкультура, регулярные занятия зарядкой и другие гигиенические меры</vt:lpstr>
      <vt:lpstr>Закаливание</vt:lpstr>
      <vt:lpstr> Сущность закаливания –  в тренировке системы терморегуляции, в развитии защитных реакци организма на неблагоприятные воздействия внешней среды. Повышается устойчивость организма к воздействию погодных факторов, которые могут привести к заболеваниям, понижению общей и специальной работоспособности</vt:lpstr>
      <vt:lpstr>Виды закаливания </vt:lpstr>
      <vt:lpstr>Основные правила закаливания</vt:lpstr>
      <vt:lpstr> Воздушные закаливающие процедуры - воздействие воздуха разной температуры на обнаженное или полуобнаженное тело. Могут применяться в состоянии покоя или в сочетании с физическими упражнениями (статическими и динамическими). Воздушные ванны  нежны и безопасны среди всех средств закаливания. С них рекомендуется начинать все закаливающие процедуры</vt:lpstr>
      <vt:lpstr>Воздушные ванны:  тепловые        +20° - +30 С   прохладные  +14 -   +20С  холодные    ниже 14° С</vt:lpstr>
      <vt:lpstr>Закаливание воздухом </vt:lpstr>
      <vt:lpstr>Закаливание с помощью водных процедур включает в себя:</vt:lpstr>
      <vt:lpstr>Закаливание водой Обтирание </vt:lpstr>
      <vt:lpstr>Обливание </vt:lpstr>
      <vt:lpstr>Слайд 14</vt:lpstr>
      <vt:lpstr>Моржевание </vt:lpstr>
      <vt:lpstr>Закаливание с помощью солнечного облучения (солнечно-воздушные) </vt:lpstr>
      <vt:lpstr>Принимать воздушно-солнечные ванны можно: </vt:lpstr>
      <vt:lpstr>солнечные ванны вырабатывают тепловую выносливость; - при закаливании следует ложиться ногами к солнцу, защищая при этом голову и глаза;  -продолжительность процедуры в первые дни не должна превышать 5-10 минут, увеличивая на 5-10мин. ежедневно, доводя до 2-3 часов в день;  -обязательно смена положения тела и перерывы при приеме солнечных ванн каждые 10-15 мин.</vt:lpstr>
      <vt:lpstr>-не рекомендуется загорать на тощак, непосредственно перед едой и сразу же после нее. Принимать  загар спустя 30-40 мин. После завтрака.  -Заканчивать не менее чем за час до еды.  -нельзя спать под прямыми солнечными лучами! Обильное потоотделение вызывает обезвоживание и потерю солей.  Это может спровоцировать тепловой удар.</vt:lpstr>
      <vt:lpstr>Длительное пребывание на солнце может привести к: </vt:lpstr>
      <vt:lpstr>-Чрезмерное увлечение солнцем может привести к тяжелым последствиям!  -Нельзя доводить себя до обильного потения и спать во время принятия воздушно-солнечных ванн              НЕ НАВРЕДИ СЕБЕ САМ!!!</vt:lpstr>
      <vt:lpstr>ХОЖДЕНИЕ БОСИКОМ (БОСОХОЖДЕНИЕ)</vt:lpstr>
      <vt:lpstr>Слайд 23</vt:lpstr>
      <vt:lpstr>Контрольное задание </vt:lpstr>
      <vt:lpstr>К каждому из приведенных ниже вопросов  предлагается  на выбор  несколько ответов.  Отметь ответ, который Ты считаешь правильным</vt:lpstr>
      <vt:lpstr>1. Личная гигиена необходима:  А - для сохранения и  укрепления здоровья Б - для повышения аппетита В - для предотвращения  заболеваний</vt:lpstr>
      <vt:lpstr>2. Выбирая зубную щетку, нужно ориентироваться на:  А- фирму-производителя Б - стоимость В - состояние зубов и десен</vt:lpstr>
      <vt:lpstr>3. Основное орудие механической чистки зубов;  А- палец Б-зубная щетка В - зубная нить </vt:lpstr>
      <vt:lpstr>4. Перед сном целесообразна:  А - прогулка на свежем воздухе Б - активная физическая  деятельность В - принятие алкоголя</vt:lpstr>
      <vt:lpstr>5. Воздушные ванны бывают:  А -тепловыми, прохладными,  холодными  Б – ультрафиолетовые</vt:lpstr>
      <vt:lpstr>6. Одежда и обувь обязательно должны быть:  А - импортного производства Б - модными В – комфортными</vt:lpstr>
      <vt:lpstr>7. Прежде всего кожа должна быть:  А - чистой Б - покрытой макияжем В – татуированной</vt:lpstr>
      <vt:lpstr>8. Уход за полостью  рта и зубами  необходим:  А - для поддержания здоровья Б - для закаливания организма В - для развития ловкости движений</vt:lpstr>
      <vt:lpstr>9. Закаливание  правильно проводить:  А - в тени озелененных  участков Б - на ярком солнце, при высокой  температуре  воздуха </vt:lpstr>
      <vt:lpstr>10. Закаливаться начинают:  А - при очень низкой температуре  воздуха  Б - в зимний период без головного  убора  В - составив программу  оздоровления</vt:lpstr>
      <vt:lpstr>Ответы к контрольному заданию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Твое здоровье и личная                                        гигиена </dc:title>
  <dc:creator>ЛА</dc:creator>
  <cp:lastModifiedBy>User</cp:lastModifiedBy>
  <cp:revision>42</cp:revision>
  <cp:lastPrinted>1601-01-01T00:00:00Z</cp:lastPrinted>
  <dcterms:created xsi:type="dcterms:W3CDTF">2009-09-19T07:59:07Z</dcterms:created>
  <dcterms:modified xsi:type="dcterms:W3CDTF">2011-01-19T17:24:58Z</dcterms:modified>
</cp:coreProperties>
</file>