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80" r:id="rId2"/>
    <p:sldId id="258" r:id="rId3"/>
    <p:sldId id="257" r:id="rId4"/>
    <p:sldId id="259" r:id="rId5"/>
    <p:sldId id="281" r:id="rId6"/>
    <p:sldId id="260" r:id="rId7"/>
    <p:sldId id="264" r:id="rId8"/>
    <p:sldId id="261" r:id="rId9"/>
    <p:sldId id="269" r:id="rId10"/>
    <p:sldId id="262" r:id="rId11"/>
    <p:sldId id="265" r:id="rId12"/>
    <p:sldId id="271" r:id="rId13"/>
    <p:sldId id="273" r:id="rId14"/>
    <p:sldId id="266" r:id="rId15"/>
    <p:sldId id="274" r:id="rId16"/>
    <p:sldId id="276" r:id="rId17"/>
    <p:sldId id="275" r:id="rId18"/>
    <p:sldId id="279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737" autoAdjust="0"/>
  </p:normalViewPr>
  <p:slideViewPr>
    <p:cSldViewPr>
      <p:cViewPr>
        <p:scale>
          <a:sx n="50" d="100"/>
          <a:sy n="50" d="100"/>
        </p:scale>
        <p:origin x="-4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118E5-E1D6-49C2-9D09-8162447A58AB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E5E41-0A7F-45AC-9940-92990F785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32C8A-A8DF-4E62-9326-52D408F5CCE3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A6CEF-57F4-4E91-828F-550B5DDE2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3DDF2-2F9D-477D-B1D6-2384FE8A7D38}" type="slidenum">
              <a:rPr lang="ru-RU"/>
              <a:pPr/>
              <a:t>7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Данное задание учащиеся выполняют самостоятельно. Озвучиваем ответы. Затем проговариваем решения (варианты решения – управляющая кнопка)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827-B536-4C83-A7D8-6F7DE08DAC5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90C-F126-409B-B64F-36FF1148B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827-B536-4C83-A7D8-6F7DE08DAC5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90C-F126-409B-B64F-36FF1148B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827-B536-4C83-A7D8-6F7DE08DAC5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90C-F126-409B-B64F-36FF1148B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827-B536-4C83-A7D8-6F7DE08DAC5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90C-F126-409B-B64F-36FF1148B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827-B536-4C83-A7D8-6F7DE08DAC5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90C-F126-409B-B64F-36FF1148B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827-B536-4C83-A7D8-6F7DE08DAC5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90C-F126-409B-B64F-36FF1148B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827-B536-4C83-A7D8-6F7DE08DAC5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90C-F126-409B-B64F-36FF1148B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827-B536-4C83-A7D8-6F7DE08DAC5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90C-F126-409B-B64F-36FF1148B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827-B536-4C83-A7D8-6F7DE08DAC5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90C-F126-409B-B64F-36FF1148B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827-B536-4C83-A7D8-6F7DE08DAC5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90C-F126-409B-B64F-36FF1148B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827-B536-4C83-A7D8-6F7DE08DAC5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190C-F126-409B-B64F-36FF1148B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C6827-B536-4C83-A7D8-6F7DE08DAC5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8190C-F126-409B-B64F-36FF1148B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1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55721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Интегрированный урок  математики с Основами православной культуры 5 класс</a:t>
            </a:r>
            <a:br>
              <a:rPr lang="ru-RU" sz="4000" b="1" dirty="0" smtClean="0"/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«Микрокалькулятор»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«Икона»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Учитель математики  п. </a:t>
            </a:r>
            <a:r>
              <a:rPr lang="ru-RU" sz="2400" b="1" dirty="0" err="1" smtClean="0">
                <a:latin typeface="Monotype Corsiva" pitchFamily="66" charset="0"/>
              </a:rPr>
              <a:t>Козыревск</a:t>
            </a:r>
            <a:r>
              <a:rPr lang="ru-RU" sz="2400" b="1" dirty="0" smtClean="0">
                <a:latin typeface="Monotype Corsiva" pitchFamily="66" charset="0"/>
              </a:rPr>
              <a:t>  Камчатского края 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Исайкина Н.С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J03369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00430" y="4286256"/>
            <a:ext cx="1651000" cy="2303463"/>
          </a:xfrm>
          <a:prstGeom prst="rect">
            <a:avLst/>
          </a:prstGeom>
          <a:noFill/>
          <a:ln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6" y="357166"/>
          <a:ext cx="8786844" cy="361549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8630"/>
                <a:gridCol w="3571900"/>
                <a:gridCol w="357190"/>
                <a:gridCol w="4429124"/>
              </a:tblGrid>
              <a:tr h="8797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вариант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 2 Вариант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3475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412,89+306,24-678,59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24,78х51,8+248,713</a:t>
                      </a:r>
                      <a:endParaRPr lang="ru-RU" sz="2800" b="1" dirty="0"/>
                    </a:p>
                  </a:txBody>
                  <a:tcPr/>
                </a:tc>
              </a:tr>
              <a:tr h="74522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8,508+9,439-2,524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(280,65+317,25)х4,24</a:t>
                      </a:r>
                      <a:endParaRPr lang="ru-RU" sz="2800" b="1" dirty="0"/>
                    </a:p>
                  </a:txBody>
                  <a:tcPr/>
                </a:tc>
              </a:tr>
              <a:tr h="115575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0,759х5,142х3,71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(953,54-369,41):75,8х4,12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85786" y="5286388"/>
          <a:ext cx="2143140" cy="1126806"/>
        </p:xfrm>
        <a:graphic>
          <a:graphicData uri="http://schemas.openxmlformats.org/presentationml/2006/ole">
            <p:oleObj spid="_x0000_s1026" name="Пакет" r:id="rId4" imgW="92376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357694"/>
          </a:xfrm>
        </p:spPr>
        <p:txBody>
          <a:bodyPr>
            <a:normAutofit/>
          </a:bodyPr>
          <a:lstStyle/>
          <a:p>
            <a:r>
              <a:rPr lang="ru-RU" dirty="0" smtClean="0"/>
              <a:t>Ответы 1 и 2 варианта помещаются в сводную таблицу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928935"/>
          <a:ext cx="8374430" cy="1343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630"/>
                <a:gridCol w="1428760"/>
                <a:gridCol w="1629680"/>
                <a:gridCol w="1227840"/>
                <a:gridCol w="1428760"/>
                <a:gridCol w="1428760"/>
              </a:tblGrid>
              <a:tr h="5715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2535,096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15,423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14,67007458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30,282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40,54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1532,317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190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571472" y="3429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857356" y="35004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57554" y="357187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786314" y="350043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3636" y="350043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500958" y="335756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429132"/>
            <a:ext cx="1970088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Андрей Рублев</a:t>
            </a:r>
            <a:b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«Троица«</a:t>
            </a:r>
            <a:b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(1425-1427гг)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585311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Образы Рублева покорили его современников: люди увидели на иконе свою мечту о безмятежном счастье, дружеском понимании, взаимной поддержке. </a:t>
            </a:r>
          </a:p>
          <a:p>
            <a:r>
              <a:rPr lang="ru-RU" sz="2800" b="1" dirty="0" smtClean="0">
                <a:latin typeface="Monotype Corsiva" pitchFamily="66" charset="0"/>
              </a:rPr>
              <a:t>«Троицу» прилежно переписывали, но никому не удалось повторить небесные краски </a:t>
            </a:r>
            <a:r>
              <a:rPr lang="ru-RU" sz="2800" b="1" dirty="0" err="1" smtClean="0">
                <a:latin typeface="Monotype Corsiva" pitchFamily="66" charset="0"/>
              </a:rPr>
              <a:t>рублевской</a:t>
            </a:r>
            <a:r>
              <a:rPr lang="ru-RU" sz="2800" b="1" dirty="0" smtClean="0">
                <a:latin typeface="Monotype Corsiva" pitchFamily="66" charset="0"/>
              </a:rPr>
              <a:t> иконы.</a:t>
            </a:r>
          </a:p>
          <a:p>
            <a:r>
              <a:rPr lang="ru-RU" sz="2800" b="1" dirty="0" smtClean="0">
                <a:latin typeface="Monotype Corsiva" pitchFamily="66" charset="0"/>
              </a:rPr>
              <a:t>В то время на Центральную Русь обрушились </a:t>
            </a:r>
            <a:r>
              <a:rPr lang="ru-RU" sz="2800" b="1" smtClean="0">
                <a:latin typeface="Monotype Corsiva" pitchFamily="66" charset="0"/>
              </a:rPr>
              <a:t>неведанные</a:t>
            </a:r>
            <a:r>
              <a:rPr lang="ru-RU" sz="2800" b="1" dirty="0" smtClean="0">
                <a:latin typeface="Monotype Corsiva" pitchFamily="66" charset="0"/>
              </a:rPr>
              <a:t> бедствия- повальный мор и голод. А в Троицком храме осталась икона Рублева, сиявшая неземным покоем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Documents and Settings\директор\Рабочий стол\Открытый урок ИКОНЫ\ИКОНЫ\ТРОИЦА.РУБЛ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57186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48" descr="Штриховой диагональный 2"/>
          <p:cNvSpPr>
            <a:spLocks/>
          </p:cNvSpPr>
          <p:nvPr/>
        </p:nvSpPr>
        <p:spPr bwMode="auto">
          <a:xfrm rot="-126566">
            <a:off x="-393700" y="5222875"/>
            <a:ext cx="9864725" cy="2884488"/>
          </a:xfrm>
          <a:custGeom>
            <a:avLst/>
            <a:gdLst>
              <a:gd name="T0" fmla="*/ 268 w 6102"/>
              <a:gd name="T1" fmla="*/ 735 h 1632"/>
              <a:gd name="T2" fmla="*/ 318 w 6102"/>
              <a:gd name="T3" fmla="*/ 620 h 1632"/>
              <a:gd name="T4" fmla="*/ 400 w 6102"/>
              <a:gd name="T5" fmla="*/ 554 h 1632"/>
              <a:gd name="T6" fmla="*/ 458 w 6102"/>
              <a:gd name="T7" fmla="*/ 513 h 1632"/>
              <a:gd name="T8" fmla="*/ 606 w 6102"/>
              <a:gd name="T9" fmla="*/ 439 h 1632"/>
              <a:gd name="T10" fmla="*/ 631 w 6102"/>
              <a:gd name="T11" fmla="*/ 415 h 1632"/>
              <a:gd name="T12" fmla="*/ 647 w 6102"/>
              <a:gd name="T13" fmla="*/ 390 h 1632"/>
              <a:gd name="T14" fmla="*/ 762 w 6102"/>
              <a:gd name="T15" fmla="*/ 332 h 1632"/>
              <a:gd name="T16" fmla="*/ 812 w 6102"/>
              <a:gd name="T17" fmla="*/ 308 h 1632"/>
              <a:gd name="T18" fmla="*/ 836 w 6102"/>
              <a:gd name="T19" fmla="*/ 291 h 1632"/>
              <a:gd name="T20" fmla="*/ 894 w 6102"/>
              <a:gd name="T21" fmla="*/ 275 h 1632"/>
              <a:gd name="T22" fmla="*/ 1272 w 6102"/>
              <a:gd name="T23" fmla="*/ 118 h 1632"/>
              <a:gd name="T24" fmla="*/ 1338 w 6102"/>
              <a:gd name="T25" fmla="*/ 77 h 1632"/>
              <a:gd name="T26" fmla="*/ 2145 w 6102"/>
              <a:gd name="T27" fmla="*/ 61 h 1632"/>
              <a:gd name="T28" fmla="*/ 2614 w 6102"/>
              <a:gd name="T29" fmla="*/ 52 h 1632"/>
              <a:gd name="T30" fmla="*/ 2663 w 6102"/>
              <a:gd name="T31" fmla="*/ 44 h 1632"/>
              <a:gd name="T32" fmla="*/ 2893 w 6102"/>
              <a:gd name="T33" fmla="*/ 11 h 1632"/>
              <a:gd name="T34" fmla="*/ 3478 w 6102"/>
              <a:gd name="T35" fmla="*/ 44 h 1632"/>
              <a:gd name="T36" fmla="*/ 3601 w 6102"/>
              <a:gd name="T37" fmla="*/ 94 h 1632"/>
              <a:gd name="T38" fmla="*/ 3905 w 6102"/>
              <a:gd name="T39" fmla="*/ 168 h 1632"/>
              <a:gd name="T40" fmla="*/ 4391 w 6102"/>
              <a:gd name="T41" fmla="*/ 176 h 1632"/>
              <a:gd name="T42" fmla="*/ 4473 w 6102"/>
              <a:gd name="T43" fmla="*/ 217 h 1632"/>
              <a:gd name="T44" fmla="*/ 4580 w 6102"/>
              <a:gd name="T45" fmla="*/ 225 h 1632"/>
              <a:gd name="T46" fmla="*/ 4630 w 6102"/>
              <a:gd name="T47" fmla="*/ 258 h 1632"/>
              <a:gd name="T48" fmla="*/ 4704 w 6102"/>
              <a:gd name="T49" fmla="*/ 340 h 1632"/>
              <a:gd name="T50" fmla="*/ 4909 w 6102"/>
              <a:gd name="T51" fmla="*/ 398 h 1632"/>
              <a:gd name="T52" fmla="*/ 4951 w 6102"/>
              <a:gd name="T53" fmla="*/ 415 h 1632"/>
              <a:gd name="T54" fmla="*/ 5206 w 6102"/>
              <a:gd name="T55" fmla="*/ 431 h 1632"/>
              <a:gd name="T56" fmla="*/ 5271 w 6102"/>
              <a:gd name="T57" fmla="*/ 480 h 1632"/>
              <a:gd name="T58" fmla="*/ 5288 w 6102"/>
              <a:gd name="T59" fmla="*/ 497 h 1632"/>
              <a:gd name="T60" fmla="*/ 5321 w 6102"/>
              <a:gd name="T61" fmla="*/ 546 h 1632"/>
              <a:gd name="T62" fmla="*/ 5378 w 6102"/>
              <a:gd name="T63" fmla="*/ 587 h 1632"/>
              <a:gd name="T64" fmla="*/ 5477 w 6102"/>
              <a:gd name="T65" fmla="*/ 628 h 1632"/>
              <a:gd name="T66" fmla="*/ 5527 w 6102"/>
              <a:gd name="T67" fmla="*/ 645 h 1632"/>
              <a:gd name="T68" fmla="*/ 5658 w 6102"/>
              <a:gd name="T69" fmla="*/ 719 h 1632"/>
              <a:gd name="T70" fmla="*/ 5757 w 6102"/>
              <a:gd name="T71" fmla="*/ 793 h 1632"/>
              <a:gd name="T72" fmla="*/ 5946 w 6102"/>
              <a:gd name="T73" fmla="*/ 834 h 1632"/>
              <a:gd name="T74" fmla="*/ 3214 w 6102"/>
              <a:gd name="T75" fmla="*/ 916 h 1632"/>
              <a:gd name="T76" fmla="*/ 1840 w 6102"/>
              <a:gd name="T77" fmla="*/ 892 h 1632"/>
              <a:gd name="T78" fmla="*/ 1223 w 6102"/>
              <a:gd name="T79" fmla="*/ 884 h 1632"/>
              <a:gd name="T80" fmla="*/ 277 w 6102"/>
              <a:gd name="T81" fmla="*/ 744 h 1632"/>
              <a:gd name="T82" fmla="*/ 268 w 6102"/>
              <a:gd name="T83" fmla="*/ 719 h 1632"/>
              <a:gd name="T84" fmla="*/ 268 w 6102"/>
              <a:gd name="T85" fmla="*/ 735 h 16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102"/>
              <a:gd name="T130" fmla="*/ 0 h 1632"/>
              <a:gd name="T131" fmla="*/ 6102 w 6102"/>
              <a:gd name="T132" fmla="*/ 1632 h 16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102" h="1632">
                <a:moveTo>
                  <a:pt x="268" y="735"/>
                </a:moveTo>
                <a:cubicBezTo>
                  <a:pt x="318" y="703"/>
                  <a:pt x="294" y="669"/>
                  <a:pt x="318" y="620"/>
                </a:cubicBezTo>
                <a:cubicBezTo>
                  <a:pt x="335" y="585"/>
                  <a:pt x="365" y="567"/>
                  <a:pt x="400" y="554"/>
                </a:cubicBezTo>
                <a:cubicBezTo>
                  <a:pt x="421" y="534"/>
                  <a:pt x="430" y="522"/>
                  <a:pt x="458" y="513"/>
                </a:cubicBezTo>
                <a:cubicBezTo>
                  <a:pt x="493" y="460"/>
                  <a:pt x="547" y="453"/>
                  <a:pt x="606" y="439"/>
                </a:cubicBezTo>
                <a:cubicBezTo>
                  <a:pt x="614" y="431"/>
                  <a:pt x="624" y="424"/>
                  <a:pt x="631" y="415"/>
                </a:cubicBezTo>
                <a:cubicBezTo>
                  <a:pt x="637" y="407"/>
                  <a:pt x="640" y="397"/>
                  <a:pt x="647" y="390"/>
                </a:cubicBezTo>
                <a:cubicBezTo>
                  <a:pt x="664" y="373"/>
                  <a:pt x="736" y="340"/>
                  <a:pt x="762" y="332"/>
                </a:cubicBezTo>
                <a:cubicBezTo>
                  <a:pt x="798" y="298"/>
                  <a:pt x="756" y="333"/>
                  <a:pt x="812" y="308"/>
                </a:cubicBezTo>
                <a:cubicBezTo>
                  <a:pt x="821" y="304"/>
                  <a:pt x="827" y="295"/>
                  <a:pt x="836" y="291"/>
                </a:cubicBezTo>
                <a:cubicBezTo>
                  <a:pt x="854" y="283"/>
                  <a:pt x="875" y="281"/>
                  <a:pt x="894" y="275"/>
                </a:cubicBezTo>
                <a:cubicBezTo>
                  <a:pt x="996" y="166"/>
                  <a:pt x="1141" y="167"/>
                  <a:pt x="1272" y="118"/>
                </a:cubicBezTo>
                <a:cubicBezTo>
                  <a:pt x="1288" y="95"/>
                  <a:pt x="1308" y="78"/>
                  <a:pt x="1338" y="77"/>
                </a:cubicBezTo>
                <a:cubicBezTo>
                  <a:pt x="1487" y="70"/>
                  <a:pt x="2073" y="62"/>
                  <a:pt x="2145" y="61"/>
                </a:cubicBezTo>
                <a:cubicBezTo>
                  <a:pt x="2306" y="1"/>
                  <a:pt x="2333" y="47"/>
                  <a:pt x="2614" y="52"/>
                </a:cubicBezTo>
                <a:cubicBezTo>
                  <a:pt x="2714" y="79"/>
                  <a:pt x="2599" y="58"/>
                  <a:pt x="2663" y="44"/>
                </a:cubicBezTo>
                <a:cubicBezTo>
                  <a:pt x="2735" y="28"/>
                  <a:pt x="2819" y="25"/>
                  <a:pt x="2893" y="11"/>
                </a:cubicBezTo>
                <a:cubicBezTo>
                  <a:pt x="3737" y="26"/>
                  <a:pt x="3203" y="0"/>
                  <a:pt x="3478" y="44"/>
                </a:cubicBezTo>
                <a:cubicBezTo>
                  <a:pt x="3531" y="82"/>
                  <a:pt x="3529" y="83"/>
                  <a:pt x="3601" y="94"/>
                </a:cubicBezTo>
                <a:cubicBezTo>
                  <a:pt x="3697" y="186"/>
                  <a:pt x="3759" y="164"/>
                  <a:pt x="3905" y="168"/>
                </a:cubicBezTo>
                <a:cubicBezTo>
                  <a:pt x="4067" y="172"/>
                  <a:pt x="4229" y="173"/>
                  <a:pt x="4391" y="176"/>
                </a:cubicBezTo>
                <a:cubicBezTo>
                  <a:pt x="4424" y="187"/>
                  <a:pt x="4435" y="211"/>
                  <a:pt x="4473" y="217"/>
                </a:cubicBezTo>
                <a:cubicBezTo>
                  <a:pt x="4508" y="223"/>
                  <a:pt x="4544" y="222"/>
                  <a:pt x="4580" y="225"/>
                </a:cubicBezTo>
                <a:cubicBezTo>
                  <a:pt x="4597" y="236"/>
                  <a:pt x="4619" y="241"/>
                  <a:pt x="4630" y="258"/>
                </a:cubicBezTo>
                <a:cubicBezTo>
                  <a:pt x="4647" y="284"/>
                  <a:pt x="4673" y="329"/>
                  <a:pt x="4704" y="340"/>
                </a:cubicBezTo>
                <a:cubicBezTo>
                  <a:pt x="4770" y="364"/>
                  <a:pt x="4844" y="372"/>
                  <a:pt x="4909" y="398"/>
                </a:cubicBezTo>
                <a:cubicBezTo>
                  <a:pt x="4923" y="404"/>
                  <a:pt x="4936" y="412"/>
                  <a:pt x="4951" y="415"/>
                </a:cubicBezTo>
                <a:cubicBezTo>
                  <a:pt x="4993" y="423"/>
                  <a:pt x="5200" y="431"/>
                  <a:pt x="5206" y="431"/>
                </a:cubicBezTo>
                <a:cubicBezTo>
                  <a:pt x="5248" y="445"/>
                  <a:pt x="5224" y="433"/>
                  <a:pt x="5271" y="480"/>
                </a:cubicBezTo>
                <a:cubicBezTo>
                  <a:pt x="5277" y="486"/>
                  <a:pt x="5288" y="497"/>
                  <a:pt x="5288" y="497"/>
                </a:cubicBezTo>
                <a:cubicBezTo>
                  <a:pt x="5303" y="558"/>
                  <a:pt x="5282" y="507"/>
                  <a:pt x="5321" y="546"/>
                </a:cubicBezTo>
                <a:cubicBezTo>
                  <a:pt x="5367" y="592"/>
                  <a:pt x="5319" y="573"/>
                  <a:pt x="5378" y="587"/>
                </a:cubicBezTo>
                <a:cubicBezTo>
                  <a:pt x="5404" y="613"/>
                  <a:pt x="5442" y="616"/>
                  <a:pt x="5477" y="628"/>
                </a:cubicBezTo>
                <a:cubicBezTo>
                  <a:pt x="5494" y="634"/>
                  <a:pt x="5527" y="645"/>
                  <a:pt x="5527" y="645"/>
                </a:cubicBezTo>
                <a:cubicBezTo>
                  <a:pt x="5563" y="683"/>
                  <a:pt x="5613" y="694"/>
                  <a:pt x="5658" y="719"/>
                </a:cubicBezTo>
                <a:cubicBezTo>
                  <a:pt x="5696" y="740"/>
                  <a:pt x="5722" y="770"/>
                  <a:pt x="5757" y="793"/>
                </a:cubicBezTo>
                <a:cubicBezTo>
                  <a:pt x="5814" y="829"/>
                  <a:pt x="5881" y="829"/>
                  <a:pt x="5946" y="834"/>
                </a:cubicBezTo>
                <a:cubicBezTo>
                  <a:pt x="6102" y="1632"/>
                  <a:pt x="4384" y="909"/>
                  <a:pt x="3214" y="916"/>
                </a:cubicBezTo>
                <a:cubicBezTo>
                  <a:pt x="2749" y="911"/>
                  <a:pt x="2303" y="899"/>
                  <a:pt x="1840" y="892"/>
                </a:cubicBezTo>
                <a:cubicBezTo>
                  <a:pt x="1531" y="858"/>
                  <a:pt x="1736" y="874"/>
                  <a:pt x="1223" y="884"/>
                </a:cubicBezTo>
                <a:cubicBezTo>
                  <a:pt x="0" y="872"/>
                  <a:pt x="277" y="1193"/>
                  <a:pt x="277" y="744"/>
                </a:cubicBezTo>
                <a:cubicBezTo>
                  <a:pt x="277" y="735"/>
                  <a:pt x="271" y="727"/>
                  <a:pt x="268" y="719"/>
                </a:cubicBezTo>
                <a:cubicBezTo>
                  <a:pt x="304" y="707"/>
                  <a:pt x="299" y="705"/>
                  <a:pt x="268" y="735"/>
                </a:cubicBezTo>
                <a:close/>
              </a:path>
            </a:pathLst>
          </a:custGeom>
          <a:pattFill prst="dashUpDiag">
            <a:fgClr>
              <a:srgbClr val="006600"/>
            </a:fgClr>
            <a:bgClr>
              <a:srgbClr val="99CC00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32" name="Picture 20" descr="7182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12000"/>
          </a:blip>
          <a:srcRect b="25627"/>
          <a:stretch>
            <a:fillRect/>
          </a:stretch>
        </p:blipFill>
        <p:spPr bwMode="auto">
          <a:xfrm>
            <a:off x="900113" y="836613"/>
            <a:ext cx="7129462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 rot="280536">
            <a:off x="1692275" y="188913"/>
            <a:ext cx="5761038" cy="2016125"/>
          </a:xfrm>
          <a:prstGeom prst="cloudCallout">
            <a:avLst>
              <a:gd name="adj1" fmla="val -22134"/>
              <a:gd name="adj2" fmla="val 31116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3335" name="Picture 23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5661025"/>
            <a:ext cx="8651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7" descr="kle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4724400"/>
            <a:ext cx="152241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8" descr="kle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427" flipH="1">
            <a:off x="5364163" y="4724400"/>
            <a:ext cx="13716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9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5300663"/>
            <a:ext cx="12922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0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5661025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Ins0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-1296988" y="2565400"/>
            <a:ext cx="12969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Ins31"/>
          <p:cNvPicPr>
            <a:picLocks noChangeAspect="1" noChangeArrowheads="1" noCrop="1"/>
          </p:cNvPicPr>
          <p:nvPr/>
        </p:nvPicPr>
        <p:blipFill>
          <a:blip r:embed="rId7">
            <a:lum bright="-12000"/>
          </a:blip>
          <a:srcRect/>
          <a:stretch>
            <a:fillRect/>
          </a:stretch>
        </p:blipFill>
        <p:spPr bwMode="auto">
          <a:xfrm rot="-718568">
            <a:off x="5292725" y="23495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8" name="AutoShape 36"/>
          <p:cNvSpPr>
            <a:spLocks noChangeArrowheads="1"/>
          </p:cNvSpPr>
          <p:nvPr/>
        </p:nvSpPr>
        <p:spPr bwMode="auto">
          <a:xfrm rot="290088">
            <a:off x="971550" y="3716338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 rot="290088">
            <a:off x="5651500" y="3644900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 rot="197821">
            <a:off x="1763713" y="333375"/>
            <a:ext cx="2447925" cy="1152525"/>
          </a:xfrm>
          <a:prstGeom prst="cloudCallout">
            <a:avLst>
              <a:gd name="adj1" fmla="val -29509"/>
              <a:gd name="adj2" fmla="val 3815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6516688" y="115888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2411413" y="1989138"/>
            <a:ext cx="1081087" cy="34559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3851275" y="2060575"/>
            <a:ext cx="288925" cy="280828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4789488" y="2205038"/>
            <a:ext cx="69850" cy="30241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5867400" y="1989138"/>
            <a:ext cx="1150938" cy="31686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6516688" y="1844675"/>
            <a:ext cx="1511300" cy="309721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1403350" y="1916113"/>
            <a:ext cx="1512888" cy="3313112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61" name="Picture 4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esenka_o_raduge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2" name="Picture 50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021388"/>
            <a:ext cx="8651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3" name="Picture 51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5949950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4" name="Picture 52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5949950"/>
            <a:ext cx="8651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5" name="Picture 53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6165850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787 L 0.41336 0.257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6366 C 0.04115 -0.08912 0.11059 -0.03796 0.12969 0.05046 C 0.14844 0.13866 0.11007 0.23125 0.0441 0.25671 C -0.02204 0.28264 -0.09166 0.23148 -0.11059 0.14259 C -0.12951 0.05486 -0.09132 -0.03819 -0.025 -0.06366 Z " pathEditMode="relative" rAng="-962626" ptsTypes="fffff">
                                      <p:cBhvr>
                                        <p:cTn id="109" dur="2000" spd="-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3" presetID="3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5" presetID="37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0.0419 L -0.00174 0.14259 C 0.0177 0.16551 0.04687 0.17847 0.07725 0.17847 C 0.11198 0.17847 0.13958 0.16551 0.15902 0.14259 L 0.25208 0.0419 " pathEditMode="relative" rAng="0" ptsTypes="FffFF">
                                      <p:cBhvr>
                                        <p:cTn id="156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1"/>
                </p:tgtEl>
              </p:cMediaNode>
            </p:audio>
          </p:childTnLst>
        </p:cTn>
      </p:par>
    </p:tnLst>
    <p:bldLst>
      <p:bldP spid="13315" grpId="0" animBg="1"/>
      <p:bldP spid="13315" grpId="1" animBg="1"/>
      <p:bldP spid="13315" grpId="2" animBg="1"/>
      <p:bldP spid="13348" grpId="0" animBg="1"/>
      <p:bldP spid="13349" grpId="0" animBg="1"/>
      <p:bldP spid="13350" grpId="0" animBg="1"/>
      <p:bldP spid="13350" grpId="1" animBg="1"/>
      <p:bldP spid="13333" grpId="0" animBg="1"/>
      <p:bldP spid="13333" grpId="1" animBg="1"/>
      <p:bldP spid="13352" grpId="0" animBg="1"/>
      <p:bldP spid="13352" grpId="1" animBg="1"/>
      <p:bldP spid="13353" grpId="0" animBg="1"/>
      <p:bldP spid="13353" grpId="1" animBg="1"/>
      <p:bldP spid="13354" grpId="0" animBg="1"/>
      <p:bldP spid="13354" grpId="1" animBg="1"/>
      <p:bldP spid="13355" grpId="0" animBg="1"/>
      <p:bldP spid="13355" grpId="1" animBg="1"/>
      <p:bldP spid="13356" grpId="0" animBg="1"/>
      <p:bldP spid="13356" grpId="1" animBg="1"/>
      <p:bldP spid="13358" grpId="0" animBg="1"/>
      <p:bldP spid="1335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1038" cy="1000132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C00000"/>
                </a:solidFill>
              </a:rPr>
              <a:t>Разгадайте кроссворд,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используя чертежи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Picture 5" descr="COMPS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5246" y="4429132"/>
            <a:ext cx="152875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85852" y="1563042"/>
          <a:ext cx="5167423" cy="365760"/>
        </p:xfrm>
        <a:graphic>
          <a:graphicData uri="http://schemas.openxmlformats.org/drawingml/2006/table">
            <a:tbl>
              <a:tblPr/>
              <a:tblGrid>
                <a:gridCol w="738203"/>
                <a:gridCol w="738204"/>
                <a:gridCol w="856104"/>
                <a:gridCol w="620302"/>
                <a:gridCol w="738203"/>
                <a:gridCol w="738204"/>
                <a:gridCol w="738203"/>
              </a:tblGrid>
              <a:tr h="3571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868" y="2063108"/>
          <a:ext cx="5529602" cy="365760"/>
        </p:xfrm>
        <a:graphic>
          <a:graphicData uri="http://schemas.openxmlformats.org/drawingml/2006/table">
            <a:tbl>
              <a:tblPr/>
              <a:tblGrid>
                <a:gridCol w="714380"/>
                <a:gridCol w="543866"/>
                <a:gridCol w="731344"/>
                <a:gridCol w="439302"/>
                <a:gridCol w="511445"/>
                <a:gridCol w="377425"/>
                <a:gridCol w="552960"/>
                <a:gridCol w="552960"/>
                <a:gridCol w="552960"/>
                <a:gridCol w="552960"/>
              </a:tblGrid>
              <a:tr h="344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2428868"/>
          <a:ext cx="4000528" cy="428628"/>
        </p:xfrm>
        <a:graphic>
          <a:graphicData uri="http://schemas.openxmlformats.org/drawingml/2006/table">
            <a:tbl>
              <a:tblPr/>
              <a:tblGrid>
                <a:gridCol w="666755"/>
                <a:gridCol w="619129"/>
                <a:gridCol w="714380"/>
                <a:gridCol w="666755"/>
                <a:gridCol w="666754"/>
                <a:gridCol w="666755"/>
              </a:tblGrid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668780" y="2857496"/>
          <a:ext cx="4617732" cy="500066"/>
        </p:xfrm>
        <a:graphic>
          <a:graphicData uri="http://schemas.openxmlformats.org/drawingml/2006/table">
            <a:tbl>
              <a:tblPr/>
              <a:tblGrid>
                <a:gridCol w="659676"/>
                <a:gridCol w="659676"/>
                <a:gridCol w="659676"/>
                <a:gridCol w="659676"/>
                <a:gridCol w="659676"/>
                <a:gridCol w="659676"/>
                <a:gridCol w="659676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928926" y="3357562"/>
          <a:ext cx="2571768" cy="428628"/>
        </p:xfrm>
        <a:graphic>
          <a:graphicData uri="http://schemas.openxmlformats.org/drawingml/2006/table">
            <a:tbl>
              <a:tblPr/>
              <a:tblGrid>
                <a:gridCol w="642942"/>
                <a:gridCol w="642942"/>
                <a:gridCol w="642942"/>
                <a:gridCol w="642942"/>
              </a:tblGrid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12186" y="3786190"/>
          <a:ext cx="5391231" cy="428628"/>
        </p:xfrm>
        <a:graphic>
          <a:graphicData uri="http://schemas.openxmlformats.org/drawingml/2006/table">
            <a:tbl>
              <a:tblPr/>
              <a:tblGrid>
                <a:gridCol w="824468"/>
                <a:gridCol w="824468"/>
                <a:gridCol w="687057"/>
                <a:gridCol w="618351"/>
                <a:gridCol w="549646"/>
                <a:gridCol w="284386"/>
                <a:gridCol w="404834"/>
                <a:gridCol w="522364"/>
                <a:gridCol w="675657"/>
              </a:tblGrid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857224" y="5000636"/>
            <a:ext cx="914400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357422" y="500063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929058" y="521495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500694" y="5214950"/>
            <a:ext cx="171451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12" idx="0"/>
            <a:endCxn id="12" idx="0"/>
          </p:cNvCxnSpPr>
          <p:nvPr/>
        </p:nvCxnSpPr>
        <p:spPr>
          <a:xfrm rot="5400000" flipH="1" flipV="1">
            <a:off x="1314424" y="5000636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2" idx="4"/>
            <a:endCxn id="12" idx="4"/>
          </p:cNvCxnSpPr>
          <p:nvPr/>
        </p:nvCxnSpPr>
        <p:spPr>
          <a:xfrm rot="5400000">
            <a:off x="1314424" y="5915036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829446" y="5457042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4" idx="0"/>
          </p:cNvCxnSpPr>
          <p:nvPr/>
        </p:nvCxnSpPr>
        <p:spPr>
          <a:xfrm rot="16200000" flipH="1" flipV="1">
            <a:off x="4193377" y="5379259"/>
            <a:ext cx="357190" cy="28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14414" y="471488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214414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572264" y="2786058"/>
            <a:ext cx="257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1.АВ-  2. ,,,3. ОА-… 5,,,,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357950" y="3214686"/>
            <a:ext cx="25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Название инструмента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6286512" y="392906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 .АВС </a:t>
            </a:r>
            <a:r>
              <a:rPr lang="ru-RU" dirty="0" smtClean="0">
                <a:solidFill>
                  <a:srgbClr val="FF0000"/>
                </a:solidFill>
              </a:rPr>
              <a:t>…</a:t>
            </a:r>
            <a:r>
              <a:rPr lang="ru-RU" dirty="0" smtClean="0"/>
              <a:t>треугольник</a:t>
            </a:r>
            <a:endParaRPr lang="ru-RU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 rot="16200000" flipH="1">
            <a:off x="7643834" y="4000504"/>
            <a:ext cx="142876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14810" y="471488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214810" y="550070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4714884"/>
            <a:ext cx="92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5984" y="457200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14810" y="435769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3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29322" y="485776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15272" y="485776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6429388" y="214290"/>
            <a:ext cx="2143140" cy="17144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5786446" y="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6786578" y="150017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8786842" y="1000108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6572264" y="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1857356" y="6072206"/>
            <a:ext cx="528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МОСКВА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714480" y="6143644"/>
            <a:ext cx="250033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3786182" y="114298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хх</a:t>
            </a:r>
            <a:endParaRPr lang="ru-RU" dirty="0"/>
          </a:p>
        </p:txBody>
      </p:sp>
      <p:cxnSp>
        <p:nvCxnSpPr>
          <p:cNvPr id="70" name="Прямая соединительная линия 69"/>
          <p:cNvCxnSpPr>
            <a:endCxn id="49" idx="6"/>
          </p:cNvCxnSpPr>
          <p:nvPr/>
        </p:nvCxnSpPr>
        <p:spPr>
          <a:xfrm>
            <a:off x="6929454" y="357166"/>
            <a:ext cx="1643074" cy="714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6786578" y="1071546"/>
            <a:ext cx="1857388" cy="613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endCxn id="49" idx="3"/>
          </p:cNvCxnSpPr>
          <p:nvPr/>
        </p:nvCxnSpPr>
        <p:spPr>
          <a:xfrm rot="5400000">
            <a:off x="6176084" y="924326"/>
            <a:ext cx="1320531" cy="186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Герб России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00105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Икона «Великомученик Георгий Победоносец» (</a:t>
            </a:r>
            <a:r>
              <a:rPr lang="en-US" sz="2400" dirty="0" smtClean="0">
                <a:solidFill>
                  <a:srgbClr val="FF0000"/>
                </a:solidFill>
                <a:latin typeface="Monotype Corsiva" pitchFamily="66" charset="0"/>
              </a:rPr>
              <a:t>XIV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век)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100" b="1" dirty="0" smtClean="0">
                <a:latin typeface="Monotype Corsiva" pitchFamily="66" charset="0"/>
              </a:rPr>
              <a:t>В победоносном алом сиянии легко парит на белом коне  молодой всадник, спасший целый город.</a:t>
            </a:r>
          </a:p>
          <a:p>
            <a:r>
              <a:rPr lang="ru-RU" sz="3100" b="1" dirty="0" smtClean="0">
                <a:latin typeface="Monotype Corsiva" pitchFamily="66" charset="0"/>
              </a:rPr>
              <a:t>Предание гласит, что близ города </a:t>
            </a:r>
            <a:r>
              <a:rPr lang="ru-RU" sz="3100" b="1" dirty="0" err="1" smtClean="0">
                <a:latin typeface="Monotype Corsiva" pitchFamily="66" charset="0"/>
              </a:rPr>
              <a:t>Ласия</a:t>
            </a:r>
            <a:r>
              <a:rPr lang="ru-RU" sz="3100" b="1" dirty="0" smtClean="0">
                <a:latin typeface="Monotype Corsiva" pitchFamily="66" charset="0"/>
              </a:rPr>
              <a:t> жил змей. Он похищал  молодых девушек  и поедал их. </a:t>
            </a:r>
          </a:p>
          <a:p>
            <a:r>
              <a:rPr lang="ru-RU" sz="3100" b="1" dirty="0" smtClean="0">
                <a:latin typeface="Monotype Corsiva" pitchFamily="66" charset="0"/>
              </a:rPr>
              <a:t>Пришла очередь и царской  дочери. В ужасе приближалась девушка к логову змея и вдруг увидела всадника с копьем.</a:t>
            </a:r>
          </a:p>
          <a:p>
            <a:r>
              <a:rPr lang="ru-RU" sz="3100" b="1" dirty="0" smtClean="0">
                <a:latin typeface="Monotype Corsiva" pitchFamily="66" charset="0"/>
              </a:rPr>
              <a:t>Георгий ударил копьем чудовище и оно притихло.</a:t>
            </a:r>
          </a:p>
          <a:p>
            <a:r>
              <a:rPr lang="ru-RU" sz="3100" b="1" dirty="0" smtClean="0">
                <a:latin typeface="Monotype Corsiva" pitchFamily="66" charset="0"/>
              </a:rPr>
              <a:t>Царевна завязала на шее змея свой пояс и, как послушного пса повела  змея в город.</a:t>
            </a:r>
          </a:p>
          <a:p>
            <a:r>
              <a:rPr lang="ru-RU" sz="3100" b="1" dirty="0" smtClean="0">
                <a:latin typeface="Monotype Corsiva" pitchFamily="66" charset="0"/>
              </a:rPr>
              <a:t>С тех пор Георгия стали называть Победоносцем.</a:t>
            </a:r>
          </a:p>
          <a:p>
            <a:pPr>
              <a:buNone/>
            </a:pPr>
            <a:r>
              <a:rPr lang="ru-RU" sz="3100" b="1" dirty="0" smtClean="0">
                <a:latin typeface="Monotype Corsiva" pitchFamily="66" charset="0"/>
              </a:rPr>
              <a:t>      </a:t>
            </a:r>
          </a:p>
          <a:p>
            <a:pPr>
              <a:buNone/>
            </a:pPr>
            <a:endParaRPr lang="ru-RU" sz="2400" b="1" dirty="0" smtClean="0">
              <a:latin typeface="Monotype Corsiva" pitchFamily="66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Documents and Settings\Admin\Мои документы\Мои результаты сканировани\2011-01 (янв)\сканирование0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2918778" cy="44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714348" y="2786058"/>
            <a:ext cx="2928958" cy="1143008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Расшифруйте название прибора для вычислений у древних греков и римлян. Для  этого решите  примеры с помощью микрокалькулятора, найдите в таблице буквы, соответствующие названным ответам. Запишите их последовательно</a:t>
            </a:r>
            <a:endParaRPr lang="ru-RU" sz="3200" dirty="0"/>
          </a:p>
        </p:txBody>
      </p:sp>
      <p:sp>
        <p:nvSpPr>
          <p:cNvPr id="6" name="Пятно 1 5"/>
          <p:cNvSpPr/>
          <p:nvPr/>
        </p:nvSpPr>
        <p:spPr>
          <a:xfrm>
            <a:off x="4357686" y="2928934"/>
            <a:ext cx="4071966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785786" y="4429132"/>
            <a:ext cx="3643338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4714876" y="4071942"/>
            <a:ext cx="4071966" cy="9144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00166" y="307181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0,0,27х211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4" y="307181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</a:t>
            </a:r>
            <a:r>
              <a:rPr lang="ru-RU" sz="2400" b="1" dirty="0" smtClean="0">
                <a:solidFill>
                  <a:srgbClr val="FF0000"/>
                </a:solidFill>
              </a:rPr>
              <a:t>10,7+34,2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471488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128,99-72,02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428625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128,8872:21,6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57159" y="5500702"/>
          <a:ext cx="8358248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043"/>
                <a:gridCol w="1393041"/>
                <a:gridCol w="1393041"/>
                <a:gridCol w="1393041"/>
                <a:gridCol w="1393041"/>
                <a:gridCol w="1393041"/>
              </a:tblGrid>
              <a:tr h="42641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56,97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5,697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44,97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27,6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5,697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36,594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41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0034" y="278605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562" y="292893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435769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3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07194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4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RTN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0"/>
            <a:ext cx="2320910" cy="201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2071678"/>
            <a:ext cx="5286412" cy="64633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Что  я делал на уроке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857496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Зачем я это делал на уроке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3571876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Как я это делал на уроке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4071942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Чему я научился  на уроке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4572008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Что мне понравилось на уроке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71451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tabLst>
                <a:tab pos="1860550" algn="l"/>
              </a:tabLst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Математика 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Н.Я.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Виленкин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. п.39; №1556; №1557; №1560 </a:t>
            </a:r>
            <a:r>
              <a:rPr lang="ru-RU" sz="3200" dirty="0" smtClean="0">
                <a:latin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Основы православной культуры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А.В.Кураев. Учебное пособие для4-5   класса.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52-55 </a:t>
            </a:r>
            <a:r>
              <a:rPr lang="ru-RU" sz="3200" dirty="0" smtClean="0">
                <a:latin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Вопросы и задания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55.</a:t>
            </a:r>
            <a:endParaRPr lang="ru-RU" sz="3200" dirty="0"/>
          </a:p>
        </p:txBody>
      </p:sp>
      <p:pic>
        <p:nvPicPr>
          <p:cNvPr id="4" name="Рисунок 1" descr="979618224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714752"/>
            <a:ext cx="48816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05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05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: </a:t>
            </a:r>
            <a:br>
              <a:rPr lang="ru-RU" dirty="0" smtClean="0"/>
            </a:br>
            <a:r>
              <a:rPr lang="ru-RU" b="1" u="sng" dirty="0" smtClean="0"/>
              <a:t>Математика </a:t>
            </a:r>
            <a:r>
              <a:rPr lang="ru-RU" dirty="0" smtClean="0"/>
              <a:t>«Микрокалькулятор»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>
                <a:latin typeface="Monotype Corsiva" pitchFamily="66" charset="0"/>
              </a:rPr>
              <a:t>Основы православной культуры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Monotype Corsiva" pitchFamily="66" charset="0"/>
              </a:rPr>
              <a:t>« Икона»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06542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4" name="Picture 4" descr="CRTN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357694"/>
            <a:ext cx="2320910" cy="201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1. Учить выполнять вычислительные операции на микрокалькуляторе;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2. Совершенствовать вычислительные навыки;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3. Уточнить, закрепить и расширить представление о культуре как творчестве народа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872410" cy="6429396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                       </a:t>
            </a:r>
            <a:r>
              <a:rPr lang="ru-RU" b="1" i="1" dirty="0" smtClean="0"/>
              <a:t>Задачи урока: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1.Выработать начальные навыки при работе с калькулятором;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2.Узнать: Почему икона так необычна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3. Расширить представление детей об историческом и духовном единстве православной культуры мира.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4. Формировать интерес к отечественной истории и культуре, мотивацию к ее  изучению.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201135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/>
              <a:t>Отгадайте загадку и сформулируйте тему урока по математике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58204" cy="450057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Этот друг надежен очень-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Мал, удобен, быстр и точен.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Думать много не заставит, запятые все расставит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55" descr="TI-30X I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437718" y="3134521"/>
            <a:ext cx="2000240" cy="48752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4500570"/>
            <a:ext cx="5214974" cy="2357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143932" cy="450059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Выполните вычисления. Запишите в таблицу буквы, соответствующие найденным ответам               </a:t>
            </a:r>
            <a:r>
              <a:rPr lang="ru-RU" dirty="0" smtClean="0">
                <a:solidFill>
                  <a:srgbClr val="FF0000"/>
                </a:solidFill>
              </a:rPr>
              <a:t>К</a:t>
            </a:r>
            <a:r>
              <a:rPr lang="ru-RU" dirty="0" smtClean="0"/>
              <a:t>  0,2+0,6= </a:t>
            </a:r>
            <a:br>
              <a:rPr lang="ru-RU" dirty="0" smtClean="0"/>
            </a:br>
            <a:r>
              <a:rPr lang="ru-RU" dirty="0" smtClean="0"/>
              <a:t>		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  6,4-4,8=                               </a:t>
            </a:r>
            <a:br>
              <a:rPr lang="ru-RU" dirty="0" smtClean="0"/>
            </a:br>
            <a:r>
              <a:rPr lang="ru-RU" dirty="0" smtClean="0"/>
              <a:t>				           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4,3:43=</a:t>
            </a:r>
            <a:br>
              <a:rPr lang="ru-RU" dirty="0" smtClean="0"/>
            </a:br>
            <a:r>
              <a:rPr lang="ru-RU" dirty="0" smtClean="0"/>
              <a:t>		</a:t>
            </a: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/>
              <a:t>  0,5х0,5=            				                 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3:2=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00232" y="5429264"/>
          <a:ext cx="561976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3"/>
                <a:gridCol w="1138241"/>
                <a:gridCol w="1138241"/>
                <a:gridCol w="1138241"/>
                <a:gridCol w="113824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</a:t>
                      </a:r>
                      <a:endParaRPr lang="ru-RU" dirty="0"/>
                    </a:p>
                  </a:txBody>
                  <a:tcPr/>
                </a:tc>
              </a:tr>
              <a:tr h="2057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071670" y="5715016"/>
            <a:ext cx="914400" cy="485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5786454"/>
            <a:ext cx="914400" cy="485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357686" y="5786454"/>
            <a:ext cx="914400" cy="485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00694" y="5786454"/>
            <a:ext cx="914400" cy="485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643702" y="5786454"/>
            <a:ext cx="914400" cy="485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1970088" cy="321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6588" y="3573463"/>
            <a:ext cx="2157412" cy="3284537"/>
          </a:xfrm>
          <a:prstGeom prst="rect">
            <a:avLst/>
          </a:prstGeom>
          <a:noFill/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179388" y="260350"/>
            <a:ext cx="6553200" cy="647700"/>
          </a:xfrm>
          <a:prstGeom prst="wedgeRoundRectCallout">
            <a:avLst>
              <a:gd name="adj1" fmla="val 66981"/>
              <a:gd name="adj2" fmla="val 512745"/>
              <a:gd name="adj3" fmla="val 16667"/>
            </a:avLst>
          </a:prstGeom>
          <a:solidFill>
            <a:srgbClr val="FFFF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accent2"/>
                </a:solidFill>
                <a:latin typeface="Georgia" pitchFamily="18" charset="0"/>
              </a:rPr>
              <a:t>Ввести числа</a:t>
            </a:r>
            <a:r>
              <a:rPr 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:</a:t>
            </a:r>
            <a:endParaRPr lang="ru-RU" sz="2400" b="1" i="1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>
            <a:off x="2843213" y="1268413"/>
            <a:ext cx="2449512" cy="1274762"/>
          </a:xfrm>
          <a:prstGeom prst="star24">
            <a:avLst>
              <a:gd name="adj" fmla="val 27606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</a:rPr>
              <a:t>450</a:t>
            </a:r>
            <a:endParaRPr lang="ru-RU" sz="4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338" name="AutoShape 26"/>
          <p:cNvSpPr>
            <a:spLocks noChangeArrowheads="1"/>
          </p:cNvSpPr>
          <p:nvPr/>
        </p:nvSpPr>
        <p:spPr bwMode="auto">
          <a:xfrm>
            <a:off x="500034" y="1714488"/>
            <a:ext cx="2449512" cy="1274763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</a:rPr>
              <a:t>1131</a:t>
            </a:r>
            <a:endParaRPr lang="ru-RU" sz="4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339" name="AutoShape 27"/>
          <p:cNvSpPr>
            <a:spLocks noChangeArrowheads="1"/>
          </p:cNvSpPr>
          <p:nvPr/>
        </p:nvSpPr>
        <p:spPr bwMode="auto">
          <a:xfrm>
            <a:off x="5500694" y="1785926"/>
            <a:ext cx="2449512" cy="1274763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</a:rPr>
              <a:t>1395</a:t>
            </a:r>
            <a:endParaRPr lang="ru-RU" sz="4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2857488" y="2714620"/>
            <a:ext cx="2449513" cy="1708149"/>
          </a:xfrm>
          <a:prstGeom prst="star24">
            <a:avLst>
              <a:gd name="adj" fmla="val 42447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</a:rPr>
              <a:t>1160</a:t>
            </a:r>
            <a:endParaRPr lang="ru-RU" sz="4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341" name="AutoShape 29"/>
          <p:cNvSpPr>
            <a:spLocks noChangeArrowheads="1"/>
          </p:cNvSpPr>
          <p:nvPr/>
        </p:nvSpPr>
        <p:spPr bwMode="auto">
          <a:xfrm>
            <a:off x="2857488" y="4929198"/>
            <a:ext cx="2449512" cy="1571636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</a:rPr>
              <a:t>1547</a:t>
            </a:r>
            <a:endParaRPr lang="ru-RU" sz="4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6" name="Пятно 1 25"/>
          <p:cNvSpPr/>
          <p:nvPr/>
        </p:nvSpPr>
        <p:spPr>
          <a:xfrm>
            <a:off x="5143504" y="3643314"/>
            <a:ext cx="2571768" cy="150019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13,734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Пятно 1 26"/>
          <p:cNvSpPr/>
          <p:nvPr/>
        </p:nvSpPr>
        <p:spPr>
          <a:xfrm>
            <a:off x="0" y="3500438"/>
            <a:ext cx="3428992" cy="207170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129,975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Пятно 1 27"/>
          <p:cNvSpPr/>
          <p:nvPr/>
        </p:nvSpPr>
        <p:spPr>
          <a:xfrm>
            <a:off x="6429388" y="500042"/>
            <a:ext cx="2214578" cy="121444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28,65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37" grpId="0" animBg="1"/>
      <p:bldP spid="13338" grpId="0" animBg="1"/>
      <p:bldP spid="13339" grpId="0" animBg="1"/>
      <p:bldP spid="13340" grpId="0" animBg="1"/>
      <p:bldP spid="13341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Владимирская икона Пресвятой Богородицы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(Божией Матери)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428604"/>
            <a:ext cx="5111750" cy="5715040"/>
          </a:xfrm>
        </p:spPr>
        <p:txBody>
          <a:bodyPr>
            <a:normAutofit fontScale="92500" lnSpcReduction="10000"/>
          </a:bodyPr>
          <a:lstStyle/>
          <a:p>
            <a:r>
              <a:rPr lang="ru-RU" sz="1900" b="1" dirty="0" smtClean="0">
                <a:latin typeface="Monotype Corsiva" pitchFamily="66" charset="0"/>
              </a:rPr>
              <a:t>В 1131 году Цареградский патриарх  прислал в Киев в дар великому князю Юрию Долгорукому икону. </a:t>
            </a:r>
          </a:p>
          <a:p>
            <a:r>
              <a:rPr lang="ru-RU" sz="1900" b="1" dirty="0" smtClean="0">
                <a:latin typeface="Monotype Corsiva" pitchFamily="66" charset="0"/>
              </a:rPr>
              <a:t>Однажды архиереи, войдя в храм, увидели, что икона сошла со стены и висит посредине церкви в воздухе, и чудесное сияние исходит от нее. Узнав про это , Князь размышлял- «Если Она уходит с места, значит, оно Ей не угодно». Икону перевезли во Владимир, возвели  для нее  Успенский собор. И с тех пор она стала именоваться Владимирской.</a:t>
            </a:r>
          </a:p>
          <a:p>
            <a:r>
              <a:rPr lang="ru-RU" sz="1900" b="1" dirty="0" smtClean="0">
                <a:latin typeface="Monotype Corsiva" pitchFamily="66" charset="0"/>
              </a:rPr>
              <a:t>В 1395году Владимирской иконе суждено было прославиться на всю Святую Русь: В конце </a:t>
            </a:r>
            <a:r>
              <a:rPr lang="en-US" sz="1900" b="1" dirty="0" smtClean="0">
                <a:latin typeface="Monotype Corsiva" pitchFamily="66" charset="0"/>
              </a:rPr>
              <a:t>XIV</a:t>
            </a:r>
            <a:r>
              <a:rPr lang="ru-RU" sz="1900" b="1" dirty="0" smtClean="0">
                <a:latin typeface="Monotype Corsiva" pitchFamily="66" charset="0"/>
              </a:rPr>
              <a:t> века на востоке объявился страшный завоеватель Тамерлан. Покорив многие народы, хан вступил на Русскую землю, сжигая села и города. 26 августа Тамерлан увидел во сне великую гору, с вершины которой спускались старцы, а над ними в воздухе стояла лучезарная Дева, ее окружало множество ангелов с мечами  в руках. И вдруг, подняв блистающие на солнце мечи, ангелы устремились на Тамерлана…  </a:t>
            </a:r>
          </a:p>
          <a:p>
            <a:r>
              <a:rPr lang="ru-RU" sz="1900" b="1" dirty="0" smtClean="0">
                <a:latin typeface="Monotype Corsiva" pitchFamily="66" charset="0"/>
              </a:rPr>
              <a:t>В холодном поту проснулся повелитель Азии. Он приказал повернуть свои полчища назад.</a:t>
            </a:r>
          </a:p>
          <a:p>
            <a:pPr>
              <a:buNone/>
            </a:pPr>
            <a:endParaRPr lang="ru-RU" sz="1900" b="1" dirty="0" smtClean="0">
              <a:solidFill>
                <a:srgbClr val="C00000"/>
              </a:solidFill>
            </a:endParaRPr>
          </a:p>
          <a:p>
            <a:endParaRPr lang="ru-RU" sz="1800" dirty="0" smtClean="0">
              <a:solidFill>
                <a:srgbClr val="C00000"/>
              </a:solidFill>
            </a:endParaRPr>
          </a:p>
          <a:p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928958" cy="461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182813" y="4716463"/>
            <a:ext cx="639762" cy="457200"/>
            <a:chOff x="2583" y="2275"/>
            <a:chExt cx="403" cy="288"/>
          </a:xfrm>
        </p:grpSpPr>
        <p:sp>
          <p:nvSpPr>
            <p:cNvPr id="26682" name="AutoShape 58"/>
            <p:cNvSpPr>
              <a:spLocks noChangeArrowheads="1"/>
            </p:cNvSpPr>
            <p:nvPr/>
          </p:nvSpPr>
          <p:spPr bwMode="auto">
            <a:xfrm>
              <a:off x="2583" y="2338"/>
              <a:ext cx="403" cy="201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83" name="Text Box 59"/>
            <p:cNvSpPr txBox="1">
              <a:spLocks noChangeArrowheads="1"/>
            </p:cNvSpPr>
            <p:nvPr/>
          </p:nvSpPr>
          <p:spPr bwMode="auto">
            <a:xfrm>
              <a:off x="2628" y="2275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/>
                <a:t>(-)</a:t>
              </a:r>
            </a:p>
          </p:txBody>
        </p:sp>
      </p:grp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25525" y="1604963"/>
            <a:ext cx="71846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800" dirty="0" smtClean="0"/>
              <a:t>4</a:t>
            </a:r>
            <a:r>
              <a:rPr lang="en-US" sz="3800" dirty="0" smtClean="0"/>
              <a:t>5</a:t>
            </a:r>
            <a:endParaRPr lang="en-US" sz="3800" dirty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04925" y="1500188"/>
            <a:ext cx="683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700" b="1" dirty="0" smtClean="0"/>
              <a:t>    </a:t>
            </a:r>
            <a:r>
              <a:rPr lang="en-US" sz="2700" b="1" dirty="0" smtClean="0"/>
              <a:t>2</a:t>
            </a:r>
            <a:endParaRPr lang="en-US" sz="2700" b="1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041650" y="155575"/>
            <a:ext cx="3509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Попрактикуемся</a:t>
            </a:r>
            <a:endParaRPr lang="en-US" sz="3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52400" y="812800"/>
            <a:ext cx="8877300" cy="5702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1025525" y="960438"/>
            <a:ext cx="261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калькулятором</a:t>
            </a:r>
            <a:endParaRPr lang="en-US" sz="240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714480" y="3571876"/>
            <a:ext cx="3214710" cy="2476500"/>
            <a:chOff x="1616" y="3328"/>
            <a:chExt cx="944" cy="824"/>
          </a:xfrm>
        </p:grpSpPr>
        <p:sp>
          <p:nvSpPr>
            <p:cNvPr id="26676" name="AutoShape 52"/>
            <p:cNvSpPr>
              <a:spLocks noChangeArrowheads="1"/>
            </p:cNvSpPr>
            <p:nvPr/>
          </p:nvSpPr>
          <p:spPr bwMode="auto">
            <a:xfrm>
              <a:off x="1616" y="3328"/>
              <a:ext cx="944" cy="824"/>
            </a:xfrm>
            <a:prstGeom prst="upArrowCallout">
              <a:avLst>
                <a:gd name="adj1" fmla="val 28641"/>
                <a:gd name="adj2" fmla="val 28641"/>
                <a:gd name="adj3" fmla="val 16667"/>
                <a:gd name="adj4" fmla="val 66667"/>
              </a:avLst>
            </a:prstGeom>
            <a:solidFill>
              <a:srgbClr val="E1E1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677" name="Rectangle 53"/>
            <p:cNvSpPr>
              <a:spLocks noChangeArrowheads="1"/>
            </p:cNvSpPr>
            <p:nvPr/>
          </p:nvSpPr>
          <p:spPr bwMode="auto">
            <a:xfrm>
              <a:off x="1692" y="3607"/>
              <a:ext cx="792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Используйте кнопку</a:t>
              </a:r>
              <a:endPara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r>
                <a:rPr lang="en-US" sz="2400" dirty="0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ru-RU" sz="2400" dirty="0" err="1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х</a:t>
              </a:r>
              <a:r>
                <a:rPr lang="en-US" sz="2400" dirty="0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  <a:endParaRPr lang="en-US" sz="2400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678" name="Rectangle 54"/>
            <p:cNvSpPr>
              <a:spLocks noChangeArrowheads="1"/>
            </p:cNvSpPr>
            <p:nvPr/>
          </p:nvSpPr>
          <p:spPr bwMode="auto">
            <a:xfrm>
              <a:off x="1692" y="3751"/>
              <a:ext cx="792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ru-RU" sz="24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6679" name="Picture 55" descr="TI-30X I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071546"/>
            <a:ext cx="2744787" cy="4875213"/>
          </a:xfrm>
          <a:prstGeom prst="rect">
            <a:avLst/>
          </a:prstGeom>
          <a:noFill/>
        </p:spPr>
      </p:pic>
      <p:sp>
        <p:nvSpPr>
          <p:cNvPr id="26680" name="Line 56"/>
          <p:cNvSpPr>
            <a:spLocks noChangeShapeType="1"/>
          </p:cNvSpPr>
          <p:nvPr/>
        </p:nvSpPr>
        <p:spPr bwMode="auto">
          <a:xfrm flipV="1">
            <a:off x="3214678" y="4357694"/>
            <a:ext cx="5000660" cy="92869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2928926" y="1352134"/>
            <a:ext cx="9311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dirty="0" smtClean="0">
                <a:solidFill>
                  <a:prstClr val="black"/>
                </a:solidFill>
              </a:rPr>
              <a:t>16⁴</a:t>
            </a:r>
            <a:endParaRPr lang="en-US" sz="38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1643042" y="2357430"/>
            <a:ext cx="12858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dirty="0" smtClean="0">
                <a:solidFill>
                  <a:prstClr val="black"/>
                </a:solidFill>
              </a:rPr>
              <a:t>78⁵</a:t>
            </a:r>
            <a:endParaRPr lang="en-US" sz="3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autoUpdateAnimBg="0"/>
      <p:bldP spid="26628" grpId="0" autoUpdateAnimBg="0"/>
      <p:bldP spid="26629" grpId="0" animBg="1"/>
      <p:bldP spid="26656" grpId="0" autoUpdateAnimBg="0"/>
      <p:bldP spid="26680" grpId="0" animBg="1"/>
      <p:bldP spid="18" grpId="0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651</Words>
  <Application>Microsoft Office PowerPoint</Application>
  <PresentationFormat>Экран (4:3)</PresentationFormat>
  <Paragraphs>137</Paragraphs>
  <Slides>19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Специальное оформление</vt:lpstr>
      <vt:lpstr>Пакет</vt:lpstr>
      <vt:lpstr>    Интегрированный урок  математики с Основами православной культуры 5 класс «Микрокалькулятор» «Икона» Учитель математики  п. Козыревск  Камчатского края  Исайкина Н.С.      </vt:lpstr>
      <vt:lpstr>Тема :  Математика «Микрокалькулятор»  Основы православной культуры « Икона» </vt:lpstr>
      <vt:lpstr>Цель:</vt:lpstr>
      <vt:lpstr>                            Задачи урока: 1.Выработать начальные навыки при работе с калькулятором; 2.Узнать: Почему икона так необычна 3. Расширить представление детей об историческом и духовном единстве православной культуры мира. 4. Формировать интерес к отечественной истории и культуре, мотивацию к ее  изучению.   </vt:lpstr>
      <vt:lpstr> Отгадайте загадку и сформулируйте тему урока по математике</vt:lpstr>
      <vt:lpstr>Выполните вычисления. Запишите в таблицу буквы, соответствующие найденным ответам               К  0,2+0,6=    О  6,4-4,8=                                                А 4,3:43=   Н  0,5х0,5=                                  И 3:2= </vt:lpstr>
      <vt:lpstr>Слайд 7</vt:lpstr>
      <vt:lpstr>Владимирская икона Пресвятой Богородицы (Божией Матери)</vt:lpstr>
      <vt:lpstr>Слайд 9</vt:lpstr>
      <vt:lpstr>Слайд 10</vt:lpstr>
      <vt:lpstr>Ответы 1 и 2 варианта помещаются в сводную таблицу </vt:lpstr>
      <vt:lpstr>Андрей Рублев «Троица«  (1425-1427гг)</vt:lpstr>
      <vt:lpstr>Слайд 13</vt:lpstr>
      <vt:lpstr>Разгадайте кроссворд,  используя чертежи</vt:lpstr>
      <vt:lpstr>Герб России</vt:lpstr>
      <vt:lpstr>Икона «Великомученик Георгий Победоносец» (XIV век)</vt:lpstr>
      <vt:lpstr>Расшифруйте название прибора для вычислений у древних греков и римлян. Для  этого решите  примеры с помощью микрокалькулятора, найдите в таблице буквы, соответствующие названным ответам. Запишите их последовательно</vt:lpstr>
      <vt:lpstr>Слайд 18</vt:lpstr>
      <vt:lpstr>Математика .  Н.Я. Виленкин . п.39; №1556; №1557; №1560  Основы православной культуры. А.В.Кураев. Учебное пособие для4-5   класса. стр 52-55  Вопросы и задания на стр 55.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 Степановна</dc:creator>
  <cp:lastModifiedBy>Надежда Степановна</cp:lastModifiedBy>
  <cp:revision>125</cp:revision>
  <dcterms:created xsi:type="dcterms:W3CDTF">2011-01-12T20:12:12Z</dcterms:created>
  <dcterms:modified xsi:type="dcterms:W3CDTF">2011-01-29T03:09:58Z</dcterms:modified>
</cp:coreProperties>
</file>