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88" r:id="rId4"/>
    <p:sldId id="294" r:id="rId5"/>
    <p:sldId id="289" r:id="rId6"/>
    <p:sldId id="257" r:id="rId7"/>
    <p:sldId id="291" r:id="rId8"/>
    <p:sldId id="295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74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A4981-266A-41B9-A3B4-ADE47946FB3C}" type="datetimeFigureOut">
              <a:rPr lang="ru-RU" smtClean="0"/>
              <a:pPr/>
              <a:t>13.01.2011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E7FC-490D-4908-AC79-40895222CB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1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tretch>
            <a:fillRect/>
          </a:stretch>
        </p:blipFill>
        <p:spPr>
          <a:xfrm>
            <a:off x="0" y="-428652"/>
            <a:ext cx="9286909" cy="728665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lgerian" pitchFamily="82" charset="0"/>
              </a:rPr>
              <a:t>Le pays de </a:t>
            </a:r>
            <a:r>
              <a:rPr lang="en-US" b="1" dirty="0" err="1" smtClean="0">
                <a:solidFill>
                  <a:srgbClr val="C00000"/>
                </a:solidFill>
                <a:latin typeface="Algerian" pitchFamily="82" charset="0"/>
              </a:rPr>
              <a:t>l’olonkho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271490" y="3857628"/>
            <a:ext cx="8872510" cy="2428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spc="50" normalizeH="0" baseline="0" noProof="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l’olonkho</a:t>
            </a:r>
            <a:r>
              <a:rPr kumimoji="0" lang="ru-RU" sz="7200" b="1" i="0" u="none" strike="noStrike" kern="1200" spc="50" normalizeH="0" baseline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spc="50" normalizeH="0" baseline="0" noProof="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est</a:t>
            </a:r>
            <a:r>
              <a:rPr kumimoji="0" lang="en-US" sz="7200" b="1" i="0" u="none" strike="noStrike" kern="1200" spc="50" normalizeH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spc="50" normalizeH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le chef-d’oeuvre </a:t>
            </a:r>
            <a:r>
              <a:rPr kumimoji="0" lang="en-US" sz="7200" b="1" i="0" u="none" strike="noStrike" kern="1200" spc="50" normalizeH="0" noProof="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Algerian" pitchFamily="82" charset="0"/>
                <a:ea typeface="+mj-ea"/>
                <a:cs typeface="+mj-cs"/>
              </a:rPr>
              <a:t>mondial</a:t>
            </a:r>
            <a:endParaRPr kumimoji="0" lang="ru-RU" sz="7200" b="1" i="0" u="none" strike="noStrike" kern="1200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4307" t="3125" r="8875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142853"/>
            <a:ext cx="3957638" cy="7143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Urun</a:t>
            </a:r>
            <a:r>
              <a:rPr lang="en-US" b="1" dirty="0" smtClean="0">
                <a:solidFill>
                  <a:srgbClr val="C00000"/>
                </a:solidFill>
              </a:rPr>
              <a:t> Aar </a:t>
            </a:r>
            <a:r>
              <a:rPr lang="en-US" b="1" dirty="0" err="1" smtClean="0">
                <a:solidFill>
                  <a:srgbClr val="C00000"/>
                </a:solidFill>
              </a:rPr>
              <a:t>Toïon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929190" y="928670"/>
            <a:ext cx="4000528" cy="5715040"/>
          </a:xfrm>
        </p:spPr>
        <p:txBody>
          <a:bodyPr/>
          <a:lstStyle/>
          <a:p>
            <a:pPr algn="just"/>
            <a:r>
              <a:rPr lang="en-US" dirty="0" smtClean="0"/>
              <a:t>	</a:t>
            </a:r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aar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Toïon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gouvernait</a:t>
            </a:r>
            <a:r>
              <a:rPr lang="en-US" dirty="0" smtClean="0">
                <a:solidFill>
                  <a:srgbClr val="0000FF"/>
                </a:solidFill>
              </a:rPr>
              <a:t> par Le Monde </a:t>
            </a:r>
            <a:r>
              <a:rPr lang="en-US" dirty="0" err="1" smtClean="0">
                <a:solidFill>
                  <a:srgbClr val="0000FF"/>
                </a:solidFill>
              </a:rPr>
              <a:t>Superieur</a:t>
            </a:r>
            <a:r>
              <a:rPr lang="en-US" dirty="0" smtClean="0">
                <a:solidFill>
                  <a:srgbClr val="0000FF"/>
                </a:solidFill>
              </a:rPr>
              <a:t> . Il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un </a:t>
            </a:r>
            <a:r>
              <a:rPr lang="en-US" dirty="0" err="1" smtClean="0">
                <a:solidFill>
                  <a:srgbClr val="0000FF"/>
                </a:solidFill>
              </a:rPr>
              <a:t>vieillard</a:t>
            </a:r>
            <a:r>
              <a:rPr lang="en-US" dirty="0" smtClean="0">
                <a:solidFill>
                  <a:srgbClr val="0000FF"/>
                </a:solidFill>
              </a:rPr>
              <a:t> aux </a:t>
            </a:r>
            <a:r>
              <a:rPr lang="en-US" dirty="0" err="1" smtClean="0">
                <a:solidFill>
                  <a:srgbClr val="0000FF"/>
                </a:solidFill>
              </a:rPr>
              <a:t>cheveux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blancs</a:t>
            </a:r>
            <a:r>
              <a:rPr lang="en-US" dirty="0" smtClean="0">
                <a:solidFill>
                  <a:srgbClr val="0000FF"/>
                </a:solidFill>
              </a:rPr>
              <a:t>, à </a:t>
            </a:r>
            <a:r>
              <a:rPr lang="en-US" dirty="0" err="1" smtClean="0">
                <a:solidFill>
                  <a:srgbClr val="0000FF"/>
                </a:solidFill>
              </a:rPr>
              <a:t>barbe</a:t>
            </a:r>
            <a:r>
              <a:rPr lang="en-US" dirty="0" smtClean="0">
                <a:solidFill>
                  <a:srgbClr val="0000FF"/>
                </a:solidFill>
              </a:rPr>
              <a:t> blanche.  Il </a:t>
            </a:r>
            <a:r>
              <a:rPr lang="en-US" dirty="0" err="1" smtClean="0">
                <a:solidFill>
                  <a:srgbClr val="0000FF"/>
                </a:solidFill>
              </a:rPr>
              <a:t>avait</a:t>
            </a:r>
            <a:r>
              <a:rPr lang="en-US" dirty="0" smtClean="0">
                <a:solidFill>
                  <a:srgbClr val="0000FF"/>
                </a:solidFill>
              </a:rPr>
              <a:t> un chapeau à bout </a:t>
            </a:r>
            <a:r>
              <a:rPr lang="en-US" dirty="0" err="1" smtClean="0">
                <a:solidFill>
                  <a:srgbClr val="0000FF"/>
                </a:solidFill>
              </a:rPr>
              <a:t>pointu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trois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zibelines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462" t="4166" r="7689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42852"/>
            <a:ext cx="4786314" cy="71438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Adiyna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Cier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Khotoune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4214842" cy="5643602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Adiyna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Cier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Khotoune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femme </a:t>
            </a:r>
            <a:r>
              <a:rPr lang="en-US" dirty="0" err="1" smtClean="0">
                <a:solidFill>
                  <a:srgbClr val="0000FF"/>
                </a:solidFill>
              </a:rPr>
              <a:t>fidèle</a:t>
            </a:r>
            <a:r>
              <a:rPr lang="en-US" dirty="0" smtClean="0">
                <a:solidFill>
                  <a:srgbClr val="0000FF"/>
                </a:solidFill>
              </a:rPr>
              <a:t>   d’ </a:t>
            </a:r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Aar </a:t>
            </a:r>
            <a:r>
              <a:rPr lang="en-US" dirty="0" err="1" smtClean="0">
                <a:solidFill>
                  <a:srgbClr val="0000FF"/>
                </a:solidFill>
              </a:rPr>
              <a:t>Toïon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1802" r="3037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0"/>
            <a:ext cx="8272466" cy="1000108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Les habitants du Monde </a:t>
            </a:r>
            <a:r>
              <a:rPr lang="en-US" b="1" dirty="0" err="1" smtClean="0">
                <a:solidFill>
                  <a:srgbClr val="C00000"/>
                </a:solidFill>
              </a:rPr>
              <a:t>Superieur</a:t>
            </a:r>
            <a:r>
              <a:rPr lang="en-US" b="1" dirty="0" smtClean="0">
                <a:solidFill>
                  <a:srgbClr val="C00000"/>
                </a:solidFill>
              </a:rPr>
              <a:t> 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5891218"/>
            <a:ext cx="8358246" cy="966782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>
                <a:solidFill>
                  <a:srgbClr val="0000FF"/>
                </a:solidFill>
              </a:rPr>
              <a:t>Ils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avaient</a:t>
            </a:r>
            <a:r>
              <a:rPr lang="en-US" sz="2400" dirty="0" smtClean="0">
                <a:solidFill>
                  <a:srgbClr val="0000FF"/>
                </a:solidFill>
              </a:rPr>
              <a:t> 9 </a:t>
            </a:r>
            <a:r>
              <a:rPr lang="en-US" sz="2400" dirty="0" err="1" smtClean="0">
                <a:solidFill>
                  <a:srgbClr val="0000FF"/>
                </a:solidFill>
              </a:rPr>
              <a:t>grands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chamans</a:t>
            </a:r>
            <a:r>
              <a:rPr lang="en-US" sz="2400" dirty="0" smtClean="0">
                <a:solidFill>
                  <a:srgbClr val="0000FF"/>
                </a:solidFill>
              </a:rPr>
              <a:t> – </a:t>
            </a:r>
            <a:r>
              <a:rPr lang="en-US" sz="2400" dirty="0" err="1" smtClean="0">
                <a:solidFill>
                  <a:srgbClr val="0000FF"/>
                </a:solidFill>
              </a:rPr>
              <a:t>oïouns</a:t>
            </a:r>
            <a:r>
              <a:rPr lang="en-US" sz="2400" dirty="0" smtClean="0">
                <a:solidFill>
                  <a:srgbClr val="0000FF"/>
                </a:solidFill>
              </a:rPr>
              <a:t>, 8 </a:t>
            </a:r>
            <a:r>
              <a:rPr lang="en-US" sz="2400" dirty="0" err="1" smtClean="0">
                <a:solidFill>
                  <a:srgbClr val="0000FF"/>
                </a:solidFill>
              </a:rPr>
              <a:t>chamanes</a:t>
            </a:r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</a:rPr>
              <a:t>oudaguanes</a:t>
            </a:r>
            <a:r>
              <a:rPr lang="en-US" sz="2400" dirty="0" smtClean="0">
                <a:solidFill>
                  <a:srgbClr val="0000FF"/>
                </a:solidFill>
              </a:rPr>
              <a:t> blanches, des </a:t>
            </a:r>
            <a:r>
              <a:rPr lang="en-US" sz="2400" dirty="0" err="1" smtClean="0">
                <a:solidFill>
                  <a:srgbClr val="0000FF"/>
                </a:solidFill>
              </a:rPr>
              <a:t>amis</a:t>
            </a:r>
            <a:r>
              <a:rPr lang="en-US" sz="2400" dirty="0" smtClean="0">
                <a:solidFill>
                  <a:srgbClr val="0000FF"/>
                </a:solidFill>
              </a:rPr>
              <a:t> et des parents </a:t>
            </a:r>
            <a:r>
              <a:rPr lang="en-US" sz="2400" dirty="0" err="1" smtClean="0">
                <a:solidFill>
                  <a:srgbClr val="0000FF"/>
                </a:solidFill>
              </a:rPr>
              <a:t>innombrables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4161" t="2083" r="29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0305" y="142852"/>
            <a:ext cx="4363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le Monde du Milieu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28596" y="6030917"/>
            <a:ext cx="8429684" cy="827083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 smtClean="0">
                <a:solidFill>
                  <a:srgbClr val="C00000"/>
                </a:solidFill>
              </a:rPr>
              <a:t>Le Monde du Milieu </a:t>
            </a:r>
            <a:r>
              <a:rPr lang="en-US" b="1" dirty="0" err="1" smtClean="0">
                <a:solidFill>
                  <a:srgbClr val="C00000"/>
                </a:solidFill>
              </a:rPr>
              <a:t>était</a:t>
            </a:r>
            <a:r>
              <a:rPr lang="en-US" b="1" dirty="0" smtClean="0">
                <a:solidFill>
                  <a:srgbClr val="C00000"/>
                </a:solidFill>
              </a:rPr>
              <a:t>  </a:t>
            </a:r>
            <a:r>
              <a:rPr lang="en-US" b="1" dirty="0" err="1" smtClean="0">
                <a:solidFill>
                  <a:srgbClr val="C00000"/>
                </a:solidFill>
              </a:rPr>
              <a:t>très</a:t>
            </a:r>
            <a:r>
              <a:rPr lang="en-US" b="1" dirty="0" smtClean="0">
                <a:solidFill>
                  <a:srgbClr val="C00000"/>
                </a:solidFill>
              </a:rPr>
              <a:t> large, </a:t>
            </a:r>
            <a:r>
              <a:rPr lang="en-US" b="1" dirty="0" err="1" smtClean="0">
                <a:solidFill>
                  <a:srgbClr val="C00000"/>
                </a:solidFill>
              </a:rPr>
              <a:t>fleuri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avec</a:t>
            </a:r>
            <a:r>
              <a:rPr lang="en-US" b="1" dirty="0" smtClean="0">
                <a:solidFill>
                  <a:srgbClr val="C00000"/>
                </a:solidFill>
              </a:rPr>
              <a:t> un </a:t>
            </a:r>
            <a:r>
              <a:rPr lang="en-US" b="1" dirty="0" err="1" smtClean="0">
                <a:solidFill>
                  <a:srgbClr val="C00000"/>
                </a:solidFill>
              </a:rPr>
              <a:t>soleil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levant</a:t>
            </a:r>
            <a:r>
              <a:rPr lang="en-US" b="1" dirty="0" smtClean="0">
                <a:solidFill>
                  <a:srgbClr val="C00000"/>
                </a:solidFill>
              </a:rPr>
              <a:t> haut.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r="4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1"/>
            <a:ext cx="7772400" cy="107154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Le </a:t>
            </a:r>
            <a:r>
              <a:rPr lang="en-US" b="1" dirty="0" err="1" smtClean="0">
                <a:solidFill>
                  <a:srgbClr val="FFFF00"/>
                </a:solidFill>
              </a:rPr>
              <a:t>tribu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Sakha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5720" y="5962656"/>
            <a:ext cx="8429684" cy="8953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err="1" smtClean="0">
                <a:solidFill>
                  <a:srgbClr val="0000FF"/>
                </a:solidFill>
              </a:rPr>
              <a:t>Dans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ce</a:t>
            </a:r>
            <a:r>
              <a:rPr lang="en-US" b="1" dirty="0" smtClean="0">
                <a:solidFill>
                  <a:srgbClr val="0000FF"/>
                </a:solidFill>
              </a:rPr>
              <a:t> Monde du Milieu on </a:t>
            </a:r>
            <a:r>
              <a:rPr lang="en-US" b="1" dirty="0" err="1" smtClean="0">
                <a:solidFill>
                  <a:srgbClr val="0000FF"/>
                </a:solidFill>
              </a:rPr>
              <a:t>naissait</a:t>
            </a:r>
            <a:r>
              <a:rPr lang="en-US" b="1" dirty="0" smtClean="0">
                <a:solidFill>
                  <a:srgbClr val="0000FF"/>
                </a:solidFill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</a:rPr>
              <a:t>trois</a:t>
            </a:r>
            <a:r>
              <a:rPr lang="en-US" b="1" dirty="0" smtClean="0">
                <a:solidFill>
                  <a:srgbClr val="0000FF"/>
                </a:solidFill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</a:rPr>
              <a:t>tribus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</a:rPr>
              <a:t>s’epanouissait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quatre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tribus</a:t>
            </a:r>
            <a:r>
              <a:rPr lang="en-US" b="1" dirty="0" smtClean="0">
                <a:solidFill>
                  <a:srgbClr val="0000FF"/>
                </a:solidFill>
              </a:rPr>
              <a:t> –  </a:t>
            </a:r>
            <a:r>
              <a:rPr lang="en-US" b="1" dirty="0" err="1" smtClean="0">
                <a:solidFill>
                  <a:srgbClr val="0000FF"/>
                </a:solidFill>
              </a:rPr>
              <a:t>ouraankhaï</a:t>
            </a:r>
            <a:r>
              <a:rPr lang="en-US" b="1" dirty="0" smtClean="0">
                <a:solidFill>
                  <a:srgbClr val="0000FF"/>
                </a:solidFill>
              </a:rPr>
              <a:t> – </a:t>
            </a:r>
            <a:r>
              <a:rPr lang="en-US" b="1" dirty="0" err="1" smtClean="0">
                <a:solidFill>
                  <a:srgbClr val="0000FF"/>
                </a:solidFill>
              </a:rPr>
              <a:t>sakha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4059" r="2881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4286280" cy="1285884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Sakha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Saaryn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Toïon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Sabyïa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Baaï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Khotoune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714488"/>
            <a:ext cx="3929090" cy="4929222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Sakha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Saaryn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Toïon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un </a:t>
            </a:r>
            <a:r>
              <a:rPr lang="en-US" dirty="0" err="1" smtClean="0">
                <a:solidFill>
                  <a:srgbClr val="0000FF"/>
                </a:solidFill>
              </a:rPr>
              <a:t>aïeul</a:t>
            </a:r>
            <a:r>
              <a:rPr lang="en-US" dirty="0" smtClean="0">
                <a:solidFill>
                  <a:srgbClr val="0000FF"/>
                </a:solidFill>
              </a:rPr>
              <a:t> du </a:t>
            </a:r>
            <a:r>
              <a:rPr lang="en-US" dirty="0" err="1" smtClean="0">
                <a:solidFill>
                  <a:srgbClr val="0000FF"/>
                </a:solidFill>
              </a:rPr>
              <a:t>peuple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aïyy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Sakha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Sabyïa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Baaï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Khotoune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sa</a:t>
            </a:r>
            <a:r>
              <a:rPr lang="en-US" dirty="0" smtClean="0">
                <a:solidFill>
                  <a:srgbClr val="0000FF"/>
                </a:solidFill>
              </a:rPr>
              <a:t> femme.  </a:t>
            </a:r>
            <a:r>
              <a:rPr lang="en-US" dirty="0" err="1" smtClean="0">
                <a:solidFill>
                  <a:srgbClr val="0000FF"/>
                </a:solidFill>
              </a:rPr>
              <a:t>Ils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habitaient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Saïdalyky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Ebé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2435" r="2435" b="1878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6446" y="214290"/>
            <a:ext cx="2852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Kun </a:t>
            </a:r>
            <a:r>
              <a:rPr lang="en-US" sz="4000" dirty="0" err="1" smtClean="0">
                <a:solidFill>
                  <a:srgbClr val="C00000"/>
                </a:solidFill>
              </a:rPr>
              <a:t>Diribiné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857752" y="1000108"/>
            <a:ext cx="4043346" cy="5500726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Sakha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Saaryn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Toïon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Sabyïa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Baaï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Khotoune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avaient</a:t>
            </a:r>
            <a:r>
              <a:rPr lang="en-US" dirty="0" smtClean="0">
                <a:solidFill>
                  <a:srgbClr val="0000FF"/>
                </a:solidFill>
              </a:rPr>
              <a:t> un </a:t>
            </a:r>
            <a:r>
              <a:rPr lang="en-US" dirty="0" err="1" smtClean="0">
                <a:solidFill>
                  <a:srgbClr val="0000FF"/>
                </a:solidFill>
              </a:rPr>
              <a:t>fils</a:t>
            </a:r>
            <a:r>
              <a:rPr lang="en-US" dirty="0" smtClean="0">
                <a:solidFill>
                  <a:srgbClr val="0000FF"/>
                </a:solidFill>
              </a:rPr>
              <a:t>, qui </a:t>
            </a:r>
            <a:r>
              <a:rPr lang="en-US" dirty="0" err="1" smtClean="0">
                <a:solidFill>
                  <a:srgbClr val="0000FF"/>
                </a:solidFill>
              </a:rPr>
              <a:t>s’appelait</a:t>
            </a:r>
            <a:r>
              <a:rPr lang="en-US" dirty="0" smtClean="0">
                <a:solidFill>
                  <a:srgbClr val="0000FF"/>
                </a:solidFill>
              </a:rPr>
              <a:t> Kun </a:t>
            </a:r>
            <a:r>
              <a:rPr lang="en-US" dirty="0" err="1" smtClean="0">
                <a:solidFill>
                  <a:srgbClr val="0000FF"/>
                </a:solidFill>
              </a:rPr>
              <a:t>Diribiné</a:t>
            </a:r>
            <a:r>
              <a:rPr lang="en-US" dirty="0" smtClean="0">
                <a:solidFill>
                  <a:srgbClr val="0000FF"/>
                </a:solidFill>
              </a:rPr>
              <a:t>. Il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preux</a:t>
            </a:r>
            <a:r>
              <a:rPr lang="en-US" dirty="0" smtClean="0">
                <a:solidFill>
                  <a:srgbClr val="0000FF"/>
                </a:solidFill>
              </a:rPr>
              <a:t>. Il </a:t>
            </a:r>
            <a:r>
              <a:rPr lang="en-US" dirty="0" err="1" smtClean="0">
                <a:solidFill>
                  <a:srgbClr val="0000FF"/>
                </a:solidFill>
              </a:rPr>
              <a:t>avait</a:t>
            </a:r>
            <a:r>
              <a:rPr lang="en-US" dirty="0" smtClean="0">
                <a:solidFill>
                  <a:srgbClr val="0000FF"/>
                </a:solidFill>
              </a:rPr>
              <a:t> un cheval </a:t>
            </a:r>
            <a:r>
              <a:rPr lang="en-US" dirty="0" err="1" smtClean="0">
                <a:solidFill>
                  <a:srgbClr val="0000FF"/>
                </a:solidFill>
              </a:rPr>
              <a:t>gris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hérculèen</a:t>
            </a:r>
            <a:r>
              <a:rPr lang="en-US" dirty="0" smtClean="0">
                <a:solidFill>
                  <a:srgbClr val="0000FF"/>
                </a:solidFill>
              </a:rPr>
              <a:t> qui </a:t>
            </a:r>
            <a:r>
              <a:rPr lang="en-US" dirty="0" err="1" smtClean="0">
                <a:solidFill>
                  <a:srgbClr val="0000FF"/>
                </a:solidFill>
              </a:rPr>
              <a:t>s’appelait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Kené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Keguetcheur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1650" r="1650" b="1516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214291"/>
            <a:ext cx="4286248" cy="100013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Touïaaryma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Kouo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3857652" cy="550072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soeur</a:t>
            </a:r>
            <a:r>
              <a:rPr lang="en-US" dirty="0" smtClean="0">
                <a:solidFill>
                  <a:srgbClr val="0000FF"/>
                </a:solidFill>
              </a:rPr>
              <a:t> de Kun </a:t>
            </a:r>
            <a:r>
              <a:rPr lang="en-US" dirty="0" err="1" smtClean="0">
                <a:solidFill>
                  <a:srgbClr val="0000FF"/>
                </a:solidFill>
              </a:rPr>
              <a:t>Diribiné</a:t>
            </a:r>
            <a:r>
              <a:rPr lang="en-US" dirty="0" smtClean="0">
                <a:solidFill>
                  <a:srgbClr val="0000FF"/>
                </a:solidFill>
              </a:rPr>
              <a:t>. Elle </a:t>
            </a:r>
            <a:r>
              <a:rPr lang="en-US" dirty="0" err="1" smtClean="0">
                <a:solidFill>
                  <a:srgbClr val="0000FF"/>
                </a:solidFill>
              </a:rPr>
              <a:t>avait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belle figure, des </a:t>
            </a:r>
            <a:r>
              <a:rPr lang="en-US" dirty="0" err="1" smtClean="0">
                <a:solidFill>
                  <a:srgbClr val="0000FF"/>
                </a:solidFill>
              </a:rPr>
              <a:t>cheveux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très</a:t>
            </a:r>
            <a:r>
              <a:rPr lang="en-US" dirty="0" smtClean="0">
                <a:solidFill>
                  <a:srgbClr val="0000FF"/>
                </a:solidFill>
              </a:rPr>
              <a:t> longs. </a:t>
            </a:r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jeune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fille</a:t>
            </a:r>
            <a:r>
              <a:rPr lang="en-US" dirty="0" smtClean="0">
                <a:solidFill>
                  <a:srgbClr val="0000FF"/>
                </a:solidFill>
              </a:rPr>
              <a:t>  de la </a:t>
            </a:r>
            <a:r>
              <a:rPr lang="en-US" dirty="0" err="1" smtClean="0">
                <a:solidFill>
                  <a:srgbClr val="0000FF"/>
                </a:solidFill>
              </a:rPr>
              <a:t>beauté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merveilleuse</a:t>
            </a:r>
            <a:r>
              <a:rPr lang="en-US" dirty="0" smtClean="0">
                <a:solidFill>
                  <a:srgbClr val="0000FF"/>
                </a:solidFill>
              </a:rPr>
              <a:t>,            de la </a:t>
            </a:r>
            <a:r>
              <a:rPr lang="en-US" dirty="0" err="1" smtClean="0">
                <a:solidFill>
                  <a:srgbClr val="0000FF"/>
                </a:solidFill>
              </a:rPr>
              <a:t>bonté</a:t>
            </a:r>
            <a:r>
              <a:rPr lang="en-US" dirty="0" smtClean="0">
                <a:solidFill>
                  <a:srgbClr val="0000FF"/>
                </a:solidFill>
              </a:rPr>
              <a:t>              sans </a:t>
            </a:r>
            <a:r>
              <a:rPr lang="en-US" dirty="0" err="1" smtClean="0">
                <a:solidFill>
                  <a:srgbClr val="0000FF"/>
                </a:solidFill>
              </a:rPr>
              <a:t>précédante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2417" t="3125" r="47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44" y="0"/>
            <a:ext cx="900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	Le Monde </a:t>
            </a:r>
            <a:r>
              <a:rPr lang="en-US" sz="2800" b="1" dirty="0" err="1" smtClean="0">
                <a:solidFill>
                  <a:srgbClr val="FFFF00"/>
                </a:solidFill>
              </a:rPr>
              <a:t>Inférieur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est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peuplé</a:t>
            </a:r>
            <a:r>
              <a:rPr lang="en-US" sz="2800" b="1" dirty="0" smtClean="0">
                <a:solidFill>
                  <a:srgbClr val="FFFF00"/>
                </a:solidFill>
              </a:rPr>
              <a:t> de </a:t>
            </a:r>
            <a:r>
              <a:rPr lang="en-US" sz="2800" b="1" dirty="0" err="1" smtClean="0">
                <a:solidFill>
                  <a:srgbClr val="FFFF00"/>
                </a:solidFill>
              </a:rPr>
              <a:t>createures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monstrueses</a:t>
            </a:r>
            <a:r>
              <a:rPr lang="en-US" sz="2800" b="1" dirty="0" smtClean="0">
                <a:solidFill>
                  <a:srgbClr val="FFFF00"/>
                </a:solidFill>
              </a:rPr>
              <a:t>, les </a:t>
            </a:r>
            <a:r>
              <a:rPr lang="en-US" sz="2800" b="1" dirty="0" err="1" smtClean="0">
                <a:solidFill>
                  <a:srgbClr val="FFFF00"/>
                </a:solidFill>
              </a:rPr>
              <a:t>abaasy</a:t>
            </a:r>
            <a:r>
              <a:rPr lang="en-US" sz="2800" b="1" dirty="0" smtClean="0">
                <a:solidFill>
                  <a:srgbClr val="FFFF00"/>
                </a:solidFill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</a:rPr>
              <a:t>personnifiant</a:t>
            </a:r>
            <a:r>
              <a:rPr lang="en-US" sz="2800" b="1" dirty="0" smtClean="0">
                <a:solidFill>
                  <a:srgbClr val="FFFF00"/>
                </a:solidFill>
              </a:rPr>
              <a:t> le mal. Les </a:t>
            </a:r>
            <a:r>
              <a:rPr lang="en-US" sz="2800" b="1" dirty="0" err="1" smtClean="0">
                <a:solidFill>
                  <a:srgbClr val="FFFF00"/>
                </a:solidFill>
              </a:rPr>
              <a:t>abaasy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sont</a:t>
            </a:r>
            <a:r>
              <a:rPr lang="en-US" sz="2800" b="1" dirty="0" smtClean="0">
                <a:solidFill>
                  <a:srgbClr val="FFFF00"/>
                </a:solidFill>
              </a:rPr>
              <a:t> les </a:t>
            </a:r>
            <a:r>
              <a:rPr lang="en-US" sz="2800" b="1" dirty="0" err="1" smtClean="0">
                <a:solidFill>
                  <a:srgbClr val="FFFF00"/>
                </a:solidFill>
              </a:rPr>
              <a:t>ennemis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éternels</a:t>
            </a:r>
            <a:r>
              <a:rPr lang="en-US" sz="2800" b="1" dirty="0" smtClean="0">
                <a:solidFill>
                  <a:srgbClr val="FFFF00"/>
                </a:solidFill>
              </a:rPr>
              <a:t> du Monde du Milieu.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929330"/>
            <a:ext cx="4382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Le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Monde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Inférieur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2411" t="2763" r="4790" b="2852"/>
          <a:stretch>
            <a:fillRect/>
          </a:stretch>
        </p:blipFill>
        <p:spPr>
          <a:xfrm>
            <a:off x="0" y="0"/>
            <a:ext cx="435768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786314" y="0"/>
            <a:ext cx="4057624" cy="16430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Le </a:t>
            </a:r>
            <a:r>
              <a:rPr lang="en-US" b="1" dirty="0" err="1" smtClean="0">
                <a:solidFill>
                  <a:srgbClr val="C00000"/>
                </a:solidFill>
              </a:rPr>
              <a:t>preux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de </a:t>
            </a:r>
            <a:r>
              <a:rPr lang="en-US" b="1" dirty="0" err="1" smtClean="0">
                <a:solidFill>
                  <a:srgbClr val="C00000"/>
                </a:solidFill>
              </a:rPr>
              <a:t>l’abaasy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Oite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Ouhoutaaky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0" y="1928802"/>
            <a:ext cx="4286280" cy="4714908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C00000"/>
                </a:solidFill>
              </a:rPr>
              <a:t>Au lieu des </a:t>
            </a:r>
            <a:r>
              <a:rPr lang="en-US" dirty="0" err="1" smtClean="0">
                <a:solidFill>
                  <a:srgbClr val="C00000"/>
                </a:solidFill>
              </a:rPr>
              <a:t>yeux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Oite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Ouhoutaaky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avait</a:t>
            </a:r>
            <a:r>
              <a:rPr lang="en-US" dirty="0" smtClean="0">
                <a:solidFill>
                  <a:srgbClr val="C00000"/>
                </a:solidFill>
              </a:rPr>
              <a:t> un </a:t>
            </a:r>
            <a:r>
              <a:rPr lang="en-US" dirty="0" err="1" smtClean="0">
                <a:solidFill>
                  <a:srgbClr val="C00000"/>
                </a:solidFill>
              </a:rPr>
              <a:t>oiel</a:t>
            </a:r>
            <a:r>
              <a:rPr lang="en-US" dirty="0" smtClean="0">
                <a:solidFill>
                  <a:srgbClr val="C00000"/>
                </a:solidFill>
              </a:rPr>
              <a:t> au milieu du visage, </a:t>
            </a:r>
            <a:r>
              <a:rPr lang="en-US" dirty="0" err="1" smtClean="0">
                <a:solidFill>
                  <a:srgbClr val="C00000"/>
                </a:solidFill>
              </a:rPr>
              <a:t>une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gueule</a:t>
            </a:r>
            <a:r>
              <a:rPr lang="en-US" dirty="0" smtClean="0">
                <a:solidFill>
                  <a:srgbClr val="C00000"/>
                </a:solidFill>
              </a:rPr>
              <a:t> sans fond, des dents </a:t>
            </a:r>
            <a:r>
              <a:rPr lang="en-US" dirty="0" err="1" smtClean="0">
                <a:solidFill>
                  <a:srgbClr val="C00000"/>
                </a:solidFill>
              </a:rPr>
              <a:t>écartées</a:t>
            </a:r>
            <a:r>
              <a:rPr lang="en-US" dirty="0" smtClean="0">
                <a:solidFill>
                  <a:srgbClr val="C00000"/>
                </a:solidFill>
              </a:rPr>
              <a:t>, un </a:t>
            </a:r>
            <a:r>
              <a:rPr lang="en-US" dirty="0" err="1" smtClean="0">
                <a:solidFill>
                  <a:srgbClr val="C00000"/>
                </a:solidFill>
              </a:rPr>
              <a:t>nez</a:t>
            </a:r>
            <a:r>
              <a:rPr lang="en-US" dirty="0" smtClean="0">
                <a:solidFill>
                  <a:srgbClr val="C00000"/>
                </a:solidFill>
              </a:rPr>
              <a:t> long qui </a:t>
            </a:r>
            <a:r>
              <a:rPr lang="en-US" dirty="0" err="1" smtClean="0">
                <a:solidFill>
                  <a:srgbClr val="C00000"/>
                </a:solidFill>
              </a:rPr>
              <a:t>avait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seulement</a:t>
            </a:r>
            <a:r>
              <a:rPr lang="en-US" dirty="0" smtClean="0">
                <a:solidFill>
                  <a:srgbClr val="C00000"/>
                </a:solidFill>
              </a:rPr>
              <a:t>  un </a:t>
            </a:r>
            <a:r>
              <a:rPr lang="en-US" dirty="0" err="1" smtClean="0">
                <a:solidFill>
                  <a:srgbClr val="C00000"/>
                </a:solidFill>
              </a:rPr>
              <a:t>naseau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Image0017"/>
          <p:cNvPicPr>
            <a:picLocks noChangeAspect="1" noChangeArrowheads="1"/>
          </p:cNvPicPr>
          <p:nvPr/>
        </p:nvPicPr>
        <p:blipFill>
          <a:blip r:embed="rId2"/>
          <a:srcRect l="7140" t="2020" b="393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1239" r="3375" b="2663"/>
          <a:stretch>
            <a:fillRect/>
          </a:stretch>
        </p:blipFill>
        <p:spPr>
          <a:xfrm>
            <a:off x="4929190" y="0"/>
            <a:ext cx="421481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4071966" cy="10715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Une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fille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abaasy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Kyskyïdaan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Kouo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57158" y="1785926"/>
            <a:ext cx="4071966" cy="4572032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Kyskyïdaan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la </a:t>
            </a:r>
            <a:r>
              <a:rPr lang="en-US" dirty="0" err="1" smtClean="0">
                <a:solidFill>
                  <a:srgbClr val="0000FF"/>
                </a:solidFill>
              </a:rPr>
              <a:t>soeur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l’abaasy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Ouhoutaaky</a:t>
            </a:r>
            <a:r>
              <a:rPr lang="en-US" dirty="0" smtClean="0">
                <a:solidFill>
                  <a:srgbClr val="0000FF"/>
                </a:solidFill>
              </a:rPr>
              <a:t>. Elle </a:t>
            </a:r>
            <a:r>
              <a:rPr lang="en-US" dirty="0" err="1" smtClean="0">
                <a:solidFill>
                  <a:srgbClr val="0000FF"/>
                </a:solidFill>
              </a:rPr>
              <a:t>avait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queue de la </a:t>
            </a:r>
            <a:r>
              <a:rPr lang="en-US" dirty="0" err="1" smtClean="0">
                <a:solidFill>
                  <a:srgbClr val="0000FF"/>
                </a:solidFill>
              </a:rPr>
              <a:t>fumée</a:t>
            </a:r>
            <a:r>
              <a:rPr lang="en-US" dirty="0" smtClean="0">
                <a:solidFill>
                  <a:srgbClr val="0000FF"/>
                </a:solidFill>
              </a:rPr>
              <a:t>, un pan </a:t>
            </a:r>
            <a:r>
              <a:rPr lang="en-US" dirty="0" err="1" smtClean="0">
                <a:solidFill>
                  <a:srgbClr val="0000FF"/>
                </a:solidFill>
              </a:rPr>
              <a:t>usé</a:t>
            </a:r>
            <a:r>
              <a:rPr lang="en-US" dirty="0" smtClean="0">
                <a:solidFill>
                  <a:srgbClr val="0000FF"/>
                </a:solidFill>
              </a:rPr>
              <a:t> en </a:t>
            </a:r>
            <a:r>
              <a:rPr lang="en-US" dirty="0" err="1" smtClean="0">
                <a:solidFill>
                  <a:srgbClr val="0000FF"/>
                </a:solidFill>
              </a:rPr>
              <a:t>guenilles</a:t>
            </a:r>
            <a:r>
              <a:rPr lang="en-US" dirty="0" smtClean="0">
                <a:solidFill>
                  <a:srgbClr val="0000FF"/>
                </a:solidFill>
              </a:rPr>
              <a:t>, des </a:t>
            </a:r>
            <a:r>
              <a:rPr lang="en-US" dirty="0" err="1" smtClean="0">
                <a:solidFill>
                  <a:srgbClr val="0000FF"/>
                </a:solidFill>
              </a:rPr>
              <a:t>ongles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carnassiers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864" t="6121" r="5778" b="614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0" y="214291"/>
            <a:ext cx="4343376" cy="114300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Le </a:t>
            </a:r>
            <a:r>
              <a:rPr lang="en-US" sz="3200" b="1" dirty="0" err="1" smtClean="0">
                <a:solidFill>
                  <a:srgbClr val="C00000"/>
                </a:solidFill>
              </a:rPr>
              <a:t>preux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abaasy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enlève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Touïaaryma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Kouo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0" y="1357298"/>
            <a:ext cx="4257660" cy="5214974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flamme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renversée</a:t>
            </a:r>
            <a:r>
              <a:rPr lang="en-US" dirty="0" smtClean="0">
                <a:solidFill>
                  <a:srgbClr val="0000FF"/>
                </a:solidFill>
              </a:rPr>
              <a:t> de la </a:t>
            </a:r>
            <a:r>
              <a:rPr lang="en-US" dirty="0" err="1" smtClean="0">
                <a:solidFill>
                  <a:srgbClr val="0000FF"/>
                </a:solidFill>
              </a:rPr>
              <a:t>gueule</a:t>
            </a:r>
            <a:r>
              <a:rPr lang="en-US" dirty="0" smtClean="0">
                <a:solidFill>
                  <a:srgbClr val="0000FF"/>
                </a:solidFill>
              </a:rPr>
              <a:t> ignoble le </a:t>
            </a:r>
            <a:r>
              <a:rPr lang="en-US" dirty="0" err="1" smtClean="0">
                <a:solidFill>
                  <a:srgbClr val="0000FF"/>
                </a:solidFill>
              </a:rPr>
              <a:t>preux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abaasy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Ouhoutaaky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empoignait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. Il </a:t>
            </a:r>
            <a:r>
              <a:rPr lang="en-US" dirty="0" err="1" smtClean="0">
                <a:solidFill>
                  <a:srgbClr val="0000FF"/>
                </a:solidFill>
              </a:rPr>
              <a:t>l’a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jetée</a:t>
            </a:r>
            <a:r>
              <a:rPr lang="en-US" dirty="0" smtClean="0">
                <a:solidFill>
                  <a:srgbClr val="0000FF"/>
                </a:solidFill>
              </a:rPr>
              <a:t> en </a:t>
            </a:r>
            <a:r>
              <a:rPr lang="en-US" dirty="0" err="1" smtClean="0">
                <a:solidFill>
                  <a:srgbClr val="0000FF"/>
                </a:solidFill>
              </a:rPr>
              <a:t>travers</a:t>
            </a:r>
            <a:r>
              <a:rPr lang="en-US" dirty="0" smtClean="0">
                <a:solidFill>
                  <a:srgbClr val="0000FF"/>
                </a:solidFill>
              </a:rPr>
              <a:t> de son cheval et  en un </a:t>
            </a:r>
            <a:r>
              <a:rPr lang="en-US" dirty="0" err="1" smtClean="0">
                <a:solidFill>
                  <a:srgbClr val="0000FF"/>
                </a:solidFill>
              </a:rPr>
              <a:t>clin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d’oeil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avait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disparu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dans</a:t>
            </a:r>
            <a:r>
              <a:rPr lang="en-US" dirty="0" smtClean="0">
                <a:solidFill>
                  <a:srgbClr val="0000FF"/>
                </a:solidFill>
              </a:rPr>
              <a:t> le Monde </a:t>
            </a:r>
            <a:r>
              <a:rPr lang="en-US" dirty="0" err="1" smtClean="0">
                <a:solidFill>
                  <a:srgbClr val="0000FF"/>
                </a:solidFill>
              </a:rPr>
              <a:t>Inférieur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rcRect l="3606" r="5985" b="31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14348" y="142853"/>
            <a:ext cx="7772400" cy="1000132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Une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tempête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5786454"/>
            <a:ext cx="8715436" cy="107154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smtClean="0">
                <a:solidFill>
                  <a:srgbClr val="000099"/>
                </a:solidFill>
              </a:rPr>
              <a:t>A </a:t>
            </a:r>
            <a:r>
              <a:rPr lang="en-US" dirty="0" err="1" smtClean="0">
                <a:solidFill>
                  <a:srgbClr val="000099"/>
                </a:solidFill>
              </a:rPr>
              <a:t>ce</a:t>
            </a:r>
            <a:r>
              <a:rPr lang="en-US" dirty="0" smtClean="0">
                <a:solidFill>
                  <a:srgbClr val="000099"/>
                </a:solidFill>
              </a:rPr>
              <a:t> moment  le </a:t>
            </a:r>
            <a:r>
              <a:rPr lang="en-US" dirty="0" err="1" smtClean="0">
                <a:solidFill>
                  <a:srgbClr val="000099"/>
                </a:solidFill>
              </a:rPr>
              <a:t>tourbillon</a:t>
            </a:r>
            <a:r>
              <a:rPr lang="en-US" dirty="0" smtClean="0">
                <a:solidFill>
                  <a:srgbClr val="000099"/>
                </a:solidFill>
              </a:rPr>
              <a:t>  </a:t>
            </a:r>
            <a:r>
              <a:rPr lang="en-US" dirty="0" err="1" smtClean="0">
                <a:solidFill>
                  <a:srgbClr val="000099"/>
                </a:solidFill>
              </a:rPr>
              <a:t>mortel</a:t>
            </a:r>
            <a:r>
              <a:rPr lang="en-US" dirty="0" smtClean="0">
                <a:solidFill>
                  <a:srgbClr val="000099"/>
                </a:solidFill>
              </a:rPr>
              <a:t> se </a:t>
            </a:r>
            <a:r>
              <a:rPr lang="en-US" dirty="0" err="1" smtClean="0">
                <a:solidFill>
                  <a:srgbClr val="000099"/>
                </a:solidFill>
              </a:rPr>
              <a:t>mettait</a:t>
            </a:r>
            <a:r>
              <a:rPr lang="en-US" dirty="0" smtClean="0">
                <a:solidFill>
                  <a:srgbClr val="000099"/>
                </a:solidFill>
              </a:rPr>
              <a:t> à </a:t>
            </a:r>
            <a:r>
              <a:rPr lang="en-US" dirty="0" err="1" smtClean="0">
                <a:solidFill>
                  <a:srgbClr val="000099"/>
                </a:solidFill>
              </a:rPr>
              <a:t>tourner</a:t>
            </a:r>
            <a:r>
              <a:rPr lang="en-US" dirty="0" smtClean="0">
                <a:solidFill>
                  <a:srgbClr val="000099"/>
                </a:solidFill>
              </a:rPr>
              <a:t>. Le </a:t>
            </a:r>
            <a:r>
              <a:rPr lang="en-US" dirty="0" err="1" smtClean="0">
                <a:solidFill>
                  <a:srgbClr val="000099"/>
                </a:solidFill>
              </a:rPr>
              <a:t>brouillard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commençait</a:t>
            </a:r>
            <a:r>
              <a:rPr lang="en-US" dirty="0" smtClean="0">
                <a:solidFill>
                  <a:srgbClr val="000099"/>
                </a:solidFill>
              </a:rPr>
              <a:t> à </a:t>
            </a:r>
            <a:r>
              <a:rPr lang="en-US" dirty="0" err="1" smtClean="0">
                <a:solidFill>
                  <a:srgbClr val="000099"/>
                </a:solidFill>
              </a:rPr>
              <a:t>bouillir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une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nappe</a:t>
            </a:r>
            <a:r>
              <a:rPr lang="en-US" dirty="0" smtClean="0">
                <a:solidFill>
                  <a:srgbClr val="000099"/>
                </a:solidFill>
              </a:rPr>
              <a:t> blanche aux </a:t>
            </a:r>
            <a:r>
              <a:rPr lang="en-US" dirty="0" err="1" smtClean="0">
                <a:solidFill>
                  <a:srgbClr val="000099"/>
                </a:solidFill>
              </a:rPr>
              <a:t>ténèbres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profondes</a:t>
            </a:r>
            <a:r>
              <a:rPr lang="en-US" dirty="0" smtClean="0">
                <a:solidFill>
                  <a:srgbClr val="000099"/>
                </a:solidFill>
              </a:rPr>
              <a:t>. </a:t>
            </a:r>
            <a:r>
              <a:rPr lang="en-US" dirty="0" err="1" smtClean="0">
                <a:solidFill>
                  <a:srgbClr val="000099"/>
                </a:solidFill>
              </a:rPr>
              <a:t>Neuf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trombes</a:t>
            </a:r>
            <a:r>
              <a:rPr lang="en-US" dirty="0" smtClean="0">
                <a:solidFill>
                  <a:srgbClr val="000099"/>
                </a:solidFill>
              </a:rPr>
              <a:t> de </a:t>
            </a:r>
            <a:r>
              <a:rPr lang="en-US" dirty="0" err="1" smtClean="0">
                <a:solidFill>
                  <a:srgbClr val="000099"/>
                </a:solidFill>
              </a:rPr>
              <a:t>malheurs</a:t>
            </a:r>
            <a:r>
              <a:rPr lang="en-US" dirty="0" smtClean="0">
                <a:solidFill>
                  <a:srgbClr val="000099"/>
                </a:solidFill>
              </a:rPr>
              <a:t>  </a:t>
            </a:r>
            <a:r>
              <a:rPr lang="en-US" dirty="0" err="1" smtClean="0">
                <a:solidFill>
                  <a:srgbClr val="000099"/>
                </a:solidFill>
              </a:rPr>
              <a:t>faisaient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tourbillonner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7005" t="7291" r="3698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0" y="1"/>
            <a:ext cx="4572000" cy="6429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 </a:t>
            </a:r>
            <a:r>
              <a:rPr lang="en-US" b="1" dirty="0" err="1" smtClean="0">
                <a:solidFill>
                  <a:srgbClr val="C00000"/>
                </a:solidFill>
              </a:rPr>
              <a:t>poursuite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857752" y="1071546"/>
            <a:ext cx="4000528" cy="550072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solidFill>
                  <a:srgbClr val="000099"/>
                </a:solidFill>
              </a:rPr>
              <a:t>Pour  </a:t>
            </a:r>
            <a:r>
              <a:rPr lang="en-US" dirty="0" err="1" smtClean="0">
                <a:solidFill>
                  <a:srgbClr val="000099"/>
                </a:solidFill>
              </a:rPr>
              <a:t>sauver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Touïaaryma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Kouo</a:t>
            </a:r>
            <a:r>
              <a:rPr lang="en-US" dirty="0" smtClean="0">
                <a:solidFill>
                  <a:srgbClr val="000099"/>
                </a:solidFill>
              </a:rPr>
              <a:t> son frère </a:t>
            </a:r>
            <a:r>
              <a:rPr lang="en-US" dirty="0" err="1" smtClean="0">
                <a:solidFill>
                  <a:srgbClr val="000099"/>
                </a:solidFill>
              </a:rPr>
              <a:t>aimé</a:t>
            </a:r>
            <a:r>
              <a:rPr lang="en-US" dirty="0" smtClean="0">
                <a:solidFill>
                  <a:srgbClr val="000099"/>
                </a:solidFill>
              </a:rPr>
              <a:t> Kun </a:t>
            </a:r>
            <a:r>
              <a:rPr lang="en-US" dirty="0" err="1" smtClean="0">
                <a:solidFill>
                  <a:srgbClr val="000099"/>
                </a:solidFill>
              </a:rPr>
              <a:t>Diribiné</a:t>
            </a:r>
            <a:r>
              <a:rPr lang="en-US" dirty="0" smtClean="0">
                <a:solidFill>
                  <a:srgbClr val="000099"/>
                </a:solidFill>
              </a:rPr>
              <a:t> se </a:t>
            </a:r>
            <a:r>
              <a:rPr lang="en-US" dirty="0" err="1" smtClean="0">
                <a:solidFill>
                  <a:srgbClr val="000099"/>
                </a:solidFill>
              </a:rPr>
              <a:t>lançait</a:t>
            </a:r>
            <a:r>
              <a:rPr lang="en-US" dirty="0" smtClean="0">
                <a:solidFill>
                  <a:srgbClr val="000099"/>
                </a:solidFill>
              </a:rPr>
              <a:t> à la </a:t>
            </a:r>
            <a:r>
              <a:rPr lang="en-US" dirty="0" err="1" smtClean="0">
                <a:solidFill>
                  <a:srgbClr val="000099"/>
                </a:solidFill>
              </a:rPr>
              <a:t>poursuite</a:t>
            </a:r>
            <a:r>
              <a:rPr lang="en-US" dirty="0" smtClean="0">
                <a:solidFill>
                  <a:srgbClr val="000099"/>
                </a:solidFill>
              </a:rPr>
              <a:t> du </a:t>
            </a:r>
            <a:r>
              <a:rPr lang="en-US" dirty="0" err="1" smtClean="0">
                <a:solidFill>
                  <a:srgbClr val="000099"/>
                </a:solidFill>
              </a:rPr>
              <a:t>preux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abaasy</a:t>
            </a:r>
            <a:r>
              <a:rPr lang="en-US" dirty="0" smtClean="0">
                <a:solidFill>
                  <a:srgbClr val="000099"/>
                </a:solidFill>
              </a:rPr>
              <a:t>. </a:t>
            </a:r>
            <a:r>
              <a:rPr lang="en-US" dirty="0" err="1" smtClean="0">
                <a:solidFill>
                  <a:srgbClr val="000099"/>
                </a:solidFill>
              </a:rPr>
              <a:t>Mais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il</a:t>
            </a:r>
            <a:r>
              <a:rPr lang="en-US" dirty="0" smtClean="0">
                <a:solidFill>
                  <a:srgbClr val="000099"/>
                </a:solidFill>
              </a:rPr>
              <a:t>  se </a:t>
            </a:r>
            <a:r>
              <a:rPr lang="en-US" dirty="0" err="1" smtClean="0">
                <a:solidFill>
                  <a:srgbClr val="000099"/>
                </a:solidFill>
              </a:rPr>
              <a:t>laissait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prendre</a:t>
            </a:r>
            <a:r>
              <a:rPr lang="en-US" dirty="0" smtClean="0">
                <a:solidFill>
                  <a:srgbClr val="000099"/>
                </a:solidFill>
              </a:rPr>
              <a:t> au filet </a:t>
            </a:r>
            <a:r>
              <a:rPr lang="en-US" dirty="0" err="1" smtClean="0">
                <a:solidFill>
                  <a:srgbClr val="000099"/>
                </a:solidFill>
              </a:rPr>
              <a:t>adroitement</a:t>
            </a:r>
            <a:r>
              <a:rPr lang="en-US" dirty="0" smtClean="0">
                <a:solidFill>
                  <a:srgbClr val="000099"/>
                </a:solidFill>
              </a:rPr>
              <a:t>  </a:t>
            </a:r>
            <a:r>
              <a:rPr lang="en-US" dirty="0" err="1" smtClean="0">
                <a:solidFill>
                  <a:srgbClr val="000099"/>
                </a:solidFill>
              </a:rPr>
              <a:t>tendu</a:t>
            </a:r>
            <a:r>
              <a:rPr lang="en-US" dirty="0" smtClean="0">
                <a:solidFill>
                  <a:srgbClr val="000099"/>
                </a:solidFill>
              </a:rPr>
              <a:t> du </a:t>
            </a:r>
            <a:r>
              <a:rPr lang="en-US" dirty="0" err="1" smtClean="0">
                <a:solidFill>
                  <a:srgbClr val="000099"/>
                </a:solidFill>
              </a:rPr>
              <a:t>fils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abaasy</a:t>
            </a:r>
            <a:r>
              <a:rPr lang="en-US" dirty="0" smtClean="0">
                <a:solidFill>
                  <a:srgbClr val="000099"/>
                </a:solidFill>
              </a:rPr>
              <a:t>. Les </a:t>
            </a:r>
            <a:r>
              <a:rPr lang="en-US" dirty="0" err="1" smtClean="0">
                <a:solidFill>
                  <a:srgbClr val="000099"/>
                </a:solidFill>
              </a:rPr>
              <a:t>manigeances</a:t>
            </a:r>
            <a:r>
              <a:rPr lang="en-US" dirty="0" smtClean="0">
                <a:solidFill>
                  <a:srgbClr val="000099"/>
                </a:solidFill>
              </a:rPr>
              <a:t>  de </a:t>
            </a:r>
            <a:r>
              <a:rPr lang="en-US" dirty="0" err="1" smtClean="0">
                <a:solidFill>
                  <a:srgbClr val="000099"/>
                </a:solidFill>
              </a:rPr>
              <a:t>sortilèges</a:t>
            </a:r>
            <a:r>
              <a:rPr lang="en-US" dirty="0" smtClean="0">
                <a:solidFill>
                  <a:srgbClr val="000099"/>
                </a:solidFill>
              </a:rPr>
              <a:t> se </a:t>
            </a:r>
            <a:r>
              <a:rPr lang="en-US" dirty="0" err="1" smtClean="0">
                <a:solidFill>
                  <a:srgbClr val="000099"/>
                </a:solidFill>
              </a:rPr>
              <a:t>sont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trouvées</a:t>
            </a:r>
            <a:r>
              <a:rPr lang="en-US" dirty="0" smtClean="0">
                <a:solidFill>
                  <a:srgbClr val="000099"/>
                </a:solidFill>
              </a:rPr>
              <a:t> plus fortes.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6298" t="3125" r="2656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214291"/>
            <a:ext cx="4057624" cy="785818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Urun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Ouolan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14876" y="1214422"/>
            <a:ext cx="4214842" cy="5000660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99"/>
                </a:solidFill>
              </a:rPr>
              <a:t>Un </a:t>
            </a:r>
            <a:r>
              <a:rPr lang="en-US" dirty="0" err="1" smtClean="0">
                <a:solidFill>
                  <a:srgbClr val="000099"/>
                </a:solidFill>
              </a:rPr>
              <a:t>jeune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homme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preux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glorieux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Urun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Ouolan</a:t>
            </a:r>
            <a:r>
              <a:rPr lang="en-US" dirty="0" smtClean="0">
                <a:solidFill>
                  <a:srgbClr val="000099"/>
                </a:solidFill>
              </a:rPr>
              <a:t> se </a:t>
            </a:r>
            <a:r>
              <a:rPr lang="en-US" dirty="0" err="1" smtClean="0">
                <a:solidFill>
                  <a:srgbClr val="000099"/>
                </a:solidFill>
              </a:rPr>
              <a:t>dépèche</a:t>
            </a:r>
            <a:r>
              <a:rPr lang="en-US" dirty="0" smtClean="0">
                <a:solidFill>
                  <a:srgbClr val="000099"/>
                </a:solidFill>
              </a:rPr>
              <a:t>  pour aider </a:t>
            </a:r>
            <a:r>
              <a:rPr lang="en-US" dirty="0" err="1" smtClean="0">
                <a:solidFill>
                  <a:srgbClr val="000099"/>
                </a:solidFill>
              </a:rPr>
              <a:t>Touïaaryma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Kouo</a:t>
            </a:r>
            <a:r>
              <a:rPr lang="en-US" dirty="0" smtClean="0">
                <a:solidFill>
                  <a:srgbClr val="000099"/>
                </a:solidFill>
              </a:rPr>
              <a:t> au cheval </a:t>
            </a:r>
            <a:r>
              <a:rPr lang="en-US" dirty="0" err="1" smtClean="0">
                <a:solidFill>
                  <a:srgbClr val="000099"/>
                </a:solidFill>
              </a:rPr>
              <a:t>blanc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papilionacée</a:t>
            </a:r>
            <a:r>
              <a:rPr lang="en-US" dirty="0" smtClean="0">
                <a:solidFill>
                  <a:srgbClr val="000099"/>
                </a:solidFill>
              </a:rPr>
              <a:t>, qui vole au </a:t>
            </a:r>
            <a:r>
              <a:rPr lang="en-US" dirty="0" err="1" smtClean="0">
                <a:solidFill>
                  <a:srgbClr val="000099"/>
                </a:solidFill>
              </a:rPr>
              <a:t>dessus</a:t>
            </a:r>
            <a:r>
              <a:rPr lang="en-US" dirty="0" smtClean="0">
                <a:solidFill>
                  <a:srgbClr val="000099"/>
                </a:solidFill>
              </a:rPr>
              <a:t> de </a:t>
            </a:r>
            <a:r>
              <a:rPr lang="en-US" dirty="0" err="1" smtClean="0">
                <a:solidFill>
                  <a:srgbClr val="000099"/>
                </a:solidFill>
              </a:rPr>
              <a:t>l’haie</a:t>
            </a:r>
            <a:r>
              <a:rPr lang="en-US" dirty="0" smtClean="0">
                <a:solidFill>
                  <a:srgbClr val="000099"/>
                </a:solidFill>
              </a:rPr>
              <a:t> de </a:t>
            </a:r>
            <a:r>
              <a:rPr lang="en-US" dirty="0" err="1" smtClean="0">
                <a:solidFill>
                  <a:srgbClr val="000099"/>
                </a:solidFill>
              </a:rPr>
              <a:t>trois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grandes</a:t>
            </a:r>
            <a:r>
              <a:rPr lang="en-US" dirty="0" smtClean="0">
                <a:solidFill>
                  <a:srgbClr val="000099"/>
                </a:solidFill>
              </a:rPr>
              <a:t> perches. 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2871" t="3125" r="1662"/>
          <a:stretch>
            <a:fillRect/>
          </a:stretch>
        </p:blipFill>
        <p:spPr>
          <a:xfrm flipV="1"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29190" y="1"/>
            <a:ext cx="3914748" cy="12144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 mort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d’ </a:t>
            </a:r>
            <a:r>
              <a:rPr lang="en-US" b="1" dirty="0" err="1" smtClean="0">
                <a:solidFill>
                  <a:srgbClr val="C00000"/>
                </a:solidFill>
              </a:rPr>
              <a:t>Urun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Ouolan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00686" y="1571612"/>
            <a:ext cx="3757594" cy="4929222"/>
          </a:xfrm>
        </p:spPr>
        <p:txBody>
          <a:bodyPr/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Ouolan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n’a</a:t>
            </a:r>
            <a:r>
              <a:rPr lang="en-US" dirty="0" smtClean="0">
                <a:solidFill>
                  <a:srgbClr val="0000FF"/>
                </a:solidFill>
              </a:rPr>
              <a:t> pas </a:t>
            </a:r>
            <a:r>
              <a:rPr lang="en-US" dirty="0" err="1" smtClean="0">
                <a:solidFill>
                  <a:srgbClr val="0000FF"/>
                </a:solidFill>
              </a:rPr>
              <a:t>reussi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delivrer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. Il  </a:t>
            </a:r>
            <a:r>
              <a:rPr lang="en-US" dirty="0" err="1" smtClean="0">
                <a:solidFill>
                  <a:srgbClr val="0000FF"/>
                </a:solidFill>
              </a:rPr>
              <a:t>est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perdu</a:t>
            </a:r>
            <a:r>
              <a:rPr lang="en-US" dirty="0" smtClean="0">
                <a:solidFill>
                  <a:srgbClr val="0000FF"/>
                </a:solidFill>
              </a:rPr>
              <a:t>  au monde </a:t>
            </a:r>
            <a:r>
              <a:rPr lang="en-US" dirty="0" err="1" smtClean="0">
                <a:solidFill>
                  <a:srgbClr val="0000FF"/>
                </a:solidFill>
              </a:rPr>
              <a:t>souterrain</a:t>
            </a:r>
            <a:r>
              <a:rPr lang="en-US" dirty="0" smtClean="0">
                <a:solidFill>
                  <a:srgbClr val="0000FF"/>
                </a:solidFill>
              </a:rPr>
              <a:t>. Son </a:t>
            </a:r>
            <a:r>
              <a:rPr lang="en-US" dirty="0" err="1" smtClean="0">
                <a:solidFill>
                  <a:srgbClr val="0000FF"/>
                </a:solidFill>
              </a:rPr>
              <a:t>os</a:t>
            </a:r>
            <a:r>
              <a:rPr lang="en-US" dirty="0" smtClean="0">
                <a:solidFill>
                  <a:srgbClr val="0000FF"/>
                </a:solidFill>
              </a:rPr>
              <a:t> mince </a:t>
            </a:r>
            <a:r>
              <a:rPr lang="en-US" dirty="0" err="1" smtClean="0">
                <a:solidFill>
                  <a:srgbClr val="0000FF"/>
                </a:solidFill>
              </a:rPr>
              <a:t>est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detruit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n’ayant</a:t>
            </a:r>
            <a:r>
              <a:rPr lang="en-US" dirty="0" smtClean="0">
                <a:solidFill>
                  <a:srgbClr val="0000FF"/>
                </a:solidFill>
              </a:rPr>
              <a:t> pas </a:t>
            </a:r>
            <a:r>
              <a:rPr lang="en-US" dirty="0" err="1" smtClean="0">
                <a:solidFill>
                  <a:srgbClr val="0000FF"/>
                </a:solidFill>
              </a:rPr>
              <a:t>supporté</a:t>
            </a:r>
            <a:r>
              <a:rPr lang="en-US" dirty="0" smtClean="0">
                <a:solidFill>
                  <a:srgbClr val="0000FF"/>
                </a:solidFill>
              </a:rPr>
              <a:t> les </a:t>
            </a:r>
            <a:r>
              <a:rPr lang="en-US" dirty="0" err="1" smtClean="0">
                <a:solidFill>
                  <a:srgbClr val="0000FF"/>
                </a:solidFill>
              </a:rPr>
              <a:t>sortilèges</a:t>
            </a:r>
            <a:r>
              <a:rPr lang="ru-RU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7508" r="1917" b="414"/>
          <a:stretch>
            <a:fillRect/>
          </a:stretch>
        </p:blipFill>
        <p:spPr>
          <a:xfrm>
            <a:off x="0" y="0"/>
            <a:ext cx="485775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786314" y="214291"/>
            <a:ext cx="4129062" cy="928694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</a:rPr>
              <a:t>Niourgoun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Bootour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1142984"/>
            <a:ext cx="3971908" cy="5286412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Pour </a:t>
            </a:r>
            <a:r>
              <a:rPr lang="en-US" dirty="0" err="1" smtClean="0">
                <a:solidFill>
                  <a:srgbClr val="0000FF"/>
                </a:solidFill>
              </a:rPr>
              <a:t>défendre</a:t>
            </a:r>
            <a:r>
              <a:rPr lang="en-US" dirty="0" smtClean="0">
                <a:solidFill>
                  <a:srgbClr val="0000FF"/>
                </a:solidFill>
              </a:rPr>
              <a:t> le </a:t>
            </a:r>
            <a:r>
              <a:rPr lang="en-US" dirty="0" err="1" smtClean="0">
                <a:solidFill>
                  <a:srgbClr val="0000FF"/>
                </a:solidFill>
              </a:rPr>
              <a:t>tribu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aïyy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ouraankhaï</a:t>
            </a:r>
            <a:r>
              <a:rPr lang="en-US" dirty="0" smtClean="0">
                <a:solidFill>
                  <a:srgbClr val="0000FF"/>
                </a:solidFill>
              </a:rPr>
              <a:t> – </a:t>
            </a:r>
            <a:r>
              <a:rPr lang="en-US" dirty="0" err="1" smtClean="0">
                <a:solidFill>
                  <a:srgbClr val="0000FF"/>
                </a:solidFill>
              </a:rPr>
              <a:t>sakha</a:t>
            </a:r>
            <a:r>
              <a:rPr lang="en-US" dirty="0" smtClean="0">
                <a:solidFill>
                  <a:srgbClr val="0000FF"/>
                </a:solidFill>
              </a:rPr>
              <a:t> et le Monde du Milieu du Monde </a:t>
            </a:r>
            <a:r>
              <a:rPr lang="en-US" dirty="0" err="1" smtClean="0">
                <a:solidFill>
                  <a:srgbClr val="0000FF"/>
                </a:solidFill>
              </a:rPr>
              <a:t>Superieur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Aar </a:t>
            </a:r>
            <a:r>
              <a:rPr lang="en-US" dirty="0" err="1" smtClean="0">
                <a:solidFill>
                  <a:srgbClr val="0000FF"/>
                </a:solidFill>
              </a:rPr>
              <a:t>Toïon</a:t>
            </a:r>
            <a:r>
              <a:rPr lang="en-US" dirty="0" smtClean="0">
                <a:solidFill>
                  <a:srgbClr val="0000FF"/>
                </a:solidFill>
              </a:rPr>
              <a:t> fait </a:t>
            </a:r>
            <a:r>
              <a:rPr lang="en-US" dirty="0" err="1" smtClean="0">
                <a:solidFill>
                  <a:srgbClr val="0000FF"/>
                </a:solidFill>
              </a:rPr>
              <a:t>descendre</a:t>
            </a:r>
            <a:r>
              <a:rPr lang="en-US" dirty="0" smtClean="0">
                <a:solidFill>
                  <a:srgbClr val="0000FF"/>
                </a:solidFill>
              </a:rPr>
              <a:t> le </a:t>
            </a:r>
            <a:r>
              <a:rPr lang="en-US" dirty="0" err="1" smtClean="0">
                <a:solidFill>
                  <a:srgbClr val="0000FF"/>
                </a:solidFill>
              </a:rPr>
              <a:t>preux</a:t>
            </a:r>
            <a:r>
              <a:rPr lang="en-US" dirty="0" smtClean="0">
                <a:solidFill>
                  <a:srgbClr val="0000FF"/>
                </a:solidFill>
              </a:rPr>
              <a:t> – </a:t>
            </a:r>
            <a:r>
              <a:rPr lang="en-US" dirty="0" err="1" smtClean="0">
                <a:solidFill>
                  <a:srgbClr val="0000FF"/>
                </a:solidFill>
              </a:rPr>
              <a:t>géant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l’Intrépide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dirty="0" err="1" smtClean="0">
                <a:solidFill>
                  <a:srgbClr val="0000FF"/>
                </a:solidFill>
              </a:rPr>
              <a:t>Maintenant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doit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delivrer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 du </a:t>
            </a:r>
            <a:r>
              <a:rPr lang="en-US" dirty="0" err="1" smtClean="0">
                <a:solidFill>
                  <a:srgbClr val="0000FF"/>
                </a:solidFill>
              </a:rPr>
              <a:t>malheur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4228" r="3023"/>
          <a:stretch>
            <a:fillRect/>
          </a:stretch>
        </p:blipFill>
        <p:spPr>
          <a:xfrm>
            <a:off x="4071934" y="0"/>
            <a:ext cx="507206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3857652" cy="10001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Le cheval </a:t>
            </a:r>
            <a:r>
              <a:rPr lang="en-US" b="1" dirty="0" err="1" smtClean="0">
                <a:solidFill>
                  <a:srgbClr val="C00000"/>
                </a:solidFill>
              </a:rPr>
              <a:t>épique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3571900" cy="5214974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Le cheval </a:t>
            </a:r>
            <a:r>
              <a:rPr lang="en-US" dirty="0" err="1" smtClean="0">
                <a:solidFill>
                  <a:srgbClr val="0000FF"/>
                </a:solidFill>
              </a:rPr>
              <a:t>moreau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épique</a:t>
            </a:r>
            <a:r>
              <a:rPr lang="en-US" dirty="0" smtClean="0">
                <a:solidFill>
                  <a:srgbClr val="0000FF"/>
                </a:solidFill>
              </a:rPr>
              <a:t>  a </a:t>
            </a:r>
            <a:r>
              <a:rPr lang="en-US" dirty="0" err="1" smtClean="0">
                <a:solidFill>
                  <a:srgbClr val="0000FF"/>
                </a:solidFill>
              </a:rPr>
              <a:t>henni</a:t>
            </a:r>
            <a:r>
              <a:rPr lang="en-US" dirty="0" smtClean="0">
                <a:solidFill>
                  <a:srgbClr val="0000FF"/>
                </a:solidFill>
              </a:rPr>
              <a:t> et  </a:t>
            </a:r>
            <a:r>
              <a:rPr lang="en-US" dirty="0" err="1" smtClean="0">
                <a:solidFill>
                  <a:srgbClr val="0000FF"/>
                </a:solidFill>
              </a:rPr>
              <a:t>il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galopé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d’une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manière</a:t>
            </a:r>
            <a:r>
              <a:rPr lang="en-US" dirty="0" smtClean="0">
                <a:solidFill>
                  <a:srgbClr val="0000FF"/>
                </a:solidFill>
              </a:rPr>
              <a:t> brusque. Il a </a:t>
            </a:r>
            <a:r>
              <a:rPr lang="en-US" dirty="0" err="1" smtClean="0">
                <a:solidFill>
                  <a:srgbClr val="0000FF"/>
                </a:solidFill>
              </a:rPr>
              <a:t>survolé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comme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flèche</a:t>
            </a:r>
            <a:r>
              <a:rPr lang="en-US" dirty="0" smtClean="0">
                <a:solidFill>
                  <a:srgbClr val="0000FF"/>
                </a:solidFill>
              </a:rPr>
              <a:t> chanteuse aux </a:t>
            </a:r>
            <a:r>
              <a:rPr lang="en-US" dirty="0" err="1" smtClean="0">
                <a:solidFill>
                  <a:srgbClr val="0000FF"/>
                </a:solidFill>
              </a:rPr>
              <a:t>trois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grands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mondes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5658" t="8333" r="6856"/>
          <a:stretch>
            <a:fillRect/>
          </a:stretch>
        </p:blipFill>
        <p:spPr>
          <a:xfrm>
            <a:off x="0" y="0"/>
            <a:ext cx="464347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29190" y="0"/>
            <a:ext cx="4000528" cy="1500197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Niourgoun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Bootour</a:t>
            </a:r>
            <a:r>
              <a:rPr lang="en-US" sz="3200" b="1" dirty="0" smtClean="0">
                <a:solidFill>
                  <a:srgbClr val="C00000"/>
                </a:solidFill>
              </a:rPr>
              <a:t>         se </a:t>
            </a:r>
            <a:r>
              <a:rPr lang="en-US" sz="3200" b="1" dirty="0" err="1" smtClean="0">
                <a:solidFill>
                  <a:srgbClr val="C00000"/>
                </a:solidFill>
              </a:rPr>
              <a:t>precipite</a:t>
            </a:r>
            <a:r>
              <a:rPr lang="en-US" sz="3200" b="1" dirty="0" smtClean="0">
                <a:solidFill>
                  <a:srgbClr val="C00000"/>
                </a:solidFill>
              </a:rPr>
              <a:t>  </a:t>
            </a:r>
            <a:r>
              <a:rPr lang="en-US" sz="3200" b="1" dirty="0" err="1" smtClean="0">
                <a:solidFill>
                  <a:srgbClr val="C00000"/>
                </a:solidFill>
              </a:rPr>
              <a:t>dans</a:t>
            </a:r>
            <a:r>
              <a:rPr lang="en-US" sz="3200" b="1" dirty="0" smtClean="0">
                <a:solidFill>
                  <a:srgbClr val="C00000"/>
                </a:solidFill>
              </a:rPr>
              <a:t>  le Monde </a:t>
            </a:r>
            <a:r>
              <a:rPr lang="en-US" sz="3200" b="1" dirty="0" err="1" smtClean="0">
                <a:solidFill>
                  <a:srgbClr val="C00000"/>
                </a:solidFill>
              </a:rPr>
              <a:t>Inférieur</a:t>
            </a:r>
            <a:r>
              <a:rPr lang="en-US" sz="3200" b="1" dirty="0" smtClean="0">
                <a:solidFill>
                  <a:srgbClr val="C00000"/>
                </a:solidFill>
              </a:rPr>
              <a:t>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72066" y="1857364"/>
            <a:ext cx="3757594" cy="4643470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	En un </a:t>
            </a:r>
            <a:r>
              <a:rPr lang="en-US" dirty="0" err="1" smtClean="0">
                <a:solidFill>
                  <a:srgbClr val="0000FF"/>
                </a:solidFill>
              </a:rPr>
              <a:t>clin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d’oeil</a:t>
            </a:r>
            <a:r>
              <a:rPr lang="en-US" dirty="0" smtClean="0">
                <a:solidFill>
                  <a:srgbClr val="0000FF"/>
                </a:solidFill>
              </a:rPr>
              <a:t> le cheval </a:t>
            </a:r>
            <a:r>
              <a:rPr lang="en-US" dirty="0" err="1" smtClean="0">
                <a:solidFill>
                  <a:srgbClr val="0000FF"/>
                </a:solidFill>
              </a:rPr>
              <a:t>moreau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épique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amène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l’Intrépide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dans</a:t>
            </a:r>
            <a:r>
              <a:rPr lang="en-US" dirty="0" smtClean="0">
                <a:solidFill>
                  <a:srgbClr val="0000FF"/>
                </a:solidFill>
              </a:rPr>
              <a:t> le Monde </a:t>
            </a:r>
            <a:r>
              <a:rPr lang="en-US" dirty="0" err="1" smtClean="0">
                <a:solidFill>
                  <a:srgbClr val="0000FF"/>
                </a:solidFill>
              </a:rPr>
              <a:t>Inférieur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sombre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102" r="4246" b="-1020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3357586" cy="85725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Le combat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3786214" cy="5143536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Le </a:t>
            </a:r>
            <a:r>
              <a:rPr lang="en-US" dirty="0" err="1" smtClean="0">
                <a:solidFill>
                  <a:srgbClr val="0000FF"/>
                </a:solidFill>
              </a:rPr>
              <a:t>défendeur</a:t>
            </a:r>
            <a:r>
              <a:rPr lang="en-US" dirty="0" smtClean="0">
                <a:solidFill>
                  <a:srgbClr val="0000FF"/>
                </a:solidFill>
              </a:rPr>
              <a:t> du </a:t>
            </a:r>
            <a:r>
              <a:rPr lang="en-US" dirty="0" err="1" smtClean="0">
                <a:solidFill>
                  <a:srgbClr val="0000FF"/>
                </a:solidFill>
              </a:rPr>
              <a:t>tribu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aïyy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l’Intrépide</a:t>
            </a:r>
            <a:r>
              <a:rPr lang="en-US" dirty="0" smtClean="0">
                <a:solidFill>
                  <a:srgbClr val="0000FF"/>
                </a:solidFill>
              </a:rPr>
              <a:t> et le </a:t>
            </a:r>
            <a:r>
              <a:rPr lang="en-US" dirty="0" err="1" smtClean="0">
                <a:solidFill>
                  <a:srgbClr val="0000FF"/>
                </a:solidFill>
              </a:rPr>
              <a:t>meneur</a:t>
            </a:r>
            <a:r>
              <a:rPr lang="en-US" dirty="0" smtClean="0">
                <a:solidFill>
                  <a:srgbClr val="0000FF"/>
                </a:solidFill>
              </a:rPr>
              <a:t>  du race </a:t>
            </a:r>
            <a:r>
              <a:rPr lang="en-US" dirty="0" err="1" smtClean="0">
                <a:solidFill>
                  <a:srgbClr val="0000FF"/>
                </a:solidFill>
              </a:rPr>
              <a:t>abaasy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Ouhoutaaky</a:t>
            </a:r>
            <a:r>
              <a:rPr lang="en-US" dirty="0" smtClean="0">
                <a:solidFill>
                  <a:srgbClr val="0000FF"/>
                </a:solidFill>
              </a:rPr>
              <a:t> se </a:t>
            </a:r>
            <a:r>
              <a:rPr lang="en-US" dirty="0" err="1" smtClean="0">
                <a:solidFill>
                  <a:srgbClr val="0000FF"/>
                </a:solidFill>
              </a:rPr>
              <a:t>sont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rencontrés</a:t>
            </a:r>
            <a:r>
              <a:rPr lang="en-US" dirty="0" smtClean="0">
                <a:solidFill>
                  <a:srgbClr val="0000FF"/>
                </a:solidFill>
              </a:rPr>
              <a:t> au combat </a:t>
            </a:r>
            <a:r>
              <a:rPr lang="en-US" dirty="0" err="1" smtClean="0">
                <a:solidFill>
                  <a:srgbClr val="0000FF"/>
                </a:solidFill>
              </a:rPr>
              <a:t>mortel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28794" y="214290"/>
            <a:ext cx="5857916" cy="85725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Olonkho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85918" y="928670"/>
            <a:ext cx="6858048" cy="600076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3900" dirty="0" smtClean="0"/>
              <a:t>	</a:t>
            </a:r>
            <a:r>
              <a:rPr lang="en-US" sz="3900" dirty="0" err="1" smtClean="0">
                <a:solidFill>
                  <a:srgbClr val="C00000"/>
                </a:solidFill>
              </a:rPr>
              <a:t>L’olonkho</a:t>
            </a:r>
            <a:r>
              <a:rPr lang="en-US" sz="3900" dirty="0" smtClean="0">
                <a:solidFill>
                  <a:srgbClr val="C00000"/>
                </a:solidFill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</a:rPr>
              <a:t>est</a:t>
            </a:r>
            <a:r>
              <a:rPr lang="en-US" sz="3900" dirty="0" smtClean="0">
                <a:solidFill>
                  <a:srgbClr val="C00000"/>
                </a:solidFill>
              </a:rPr>
              <a:t> un </a:t>
            </a:r>
            <a:r>
              <a:rPr lang="en-US" sz="3900" dirty="0" err="1" smtClean="0">
                <a:solidFill>
                  <a:srgbClr val="C00000"/>
                </a:solidFill>
              </a:rPr>
              <a:t>poème</a:t>
            </a:r>
            <a:r>
              <a:rPr lang="en-US" sz="3900" dirty="0" smtClean="0">
                <a:solidFill>
                  <a:srgbClr val="C00000"/>
                </a:solidFill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</a:rPr>
              <a:t>épique</a:t>
            </a:r>
            <a:r>
              <a:rPr lang="en-US" sz="3900" dirty="0" smtClean="0">
                <a:solidFill>
                  <a:srgbClr val="C00000"/>
                </a:solidFill>
              </a:rPr>
              <a:t> qui </a:t>
            </a:r>
            <a:r>
              <a:rPr lang="en-US" sz="3900" dirty="0" err="1" smtClean="0">
                <a:solidFill>
                  <a:srgbClr val="C00000"/>
                </a:solidFill>
              </a:rPr>
              <a:t>reflète</a:t>
            </a:r>
            <a:r>
              <a:rPr lang="en-US" sz="3900" dirty="0" smtClean="0">
                <a:solidFill>
                  <a:srgbClr val="C00000"/>
                </a:solidFill>
              </a:rPr>
              <a:t> la </a:t>
            </a:r>
            <a:r>
              <a:rPr lang="en-US" sz="3900" dirty="0" err="1" smtClean="0">
                <a:solidFill>
                  <a:srgbClr val="C00000"/>
                </a:solidFill>
              </a:rPr>
              <a:t>philosophie</a:t>
            </a:r>
            <a:r>
              <a:rPr lang="en-US" sz="3900" dirty="0" smtClean="0">
                <a:solidFill>
                  <a:srgbClr val="C00000"/>
                </a:solidFill>
              </a:rPr>
              <a:t> des </a:t>
            </a:r>
            <a:r>
              <a:rPr lang="en-US" sz="3900" dirty="0" err="1" smtClean="0">
                <a:solidFill>
                  <a:srgbClr val="C00000"/>
                </a:solidFill>
              </a:rPr>
              <a:t>Sakhas</a:t>
            </a:r>
            <a:r>
              <a:rPr lang="en-US" sz="3900" dirty="0" smtClean="0">
                <a:solidFill>
                  <a:srgbClr val="C00000"/>
                </a:solidFill>
              </a:rPr>
              <a:t>, </a:t>
            </a:r>
            <a:r>
              <a:rPr lang="en-US" sz="3900" dirty="0" err="1" smtClean="0">
                <a:solidFill>
                  <a:srgbClr val="C00000"/>
                </a:solidFill>
              </a:rPr>
              <a:t>leur</a:t>
            </a:r>
            <a:r>
              <a:rPr lang="en-US" sz="3900" dirty="0" smtClean="0">
                <a:solidFill>
                  <a:srgbClr val="C00000"/>
                </a:solidFill>
              </a:rPr>
              <a:t> vision du monde. </a:t>
            </a:r>
            <a:endParaRPr lang="ru-RU" sz="3900" dirty="0" smtClean="0">
              <a:solidFill>
                <a:srgbClr val="C00000"/>
              </a:solidFill>
            </a:endParaRPr>
          </a:p>
          <a:p>
            <a:pPr algn="just"/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	Il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existe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toujours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de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l’antiquité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jusqu’à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nos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jours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qu’on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transmet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de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bouche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en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bouche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Le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héros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principal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est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une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caractéristique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morale du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</a:t>
            </a:r>
            <a:r>
              <a:rPr lang="ru-RU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ple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C’est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pourquoi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tout le monde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l’ecoute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avec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une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grande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attention.</a:t>
            </a:r>
            <a:endParaRPr lang="ru-RU" sz="3900" dirty="0" smtClean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just"/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	Au XX-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ième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siècle les savants du folklore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ont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étudié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minituesement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les oeuvres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orales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et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écrites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du people. En 1941 en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Yakoutie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il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y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avait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plus de 400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chanteurs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d’Olonkho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Les savants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ont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inscrits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396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olonkhos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chantés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par 83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chanteurs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Ceux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qui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exécutaient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ces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chants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étaient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illetrés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mais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le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peuple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les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respectait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beaucoup pour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leur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talent et </a:t>
            </a:r>
            <a:r>
              <a:rPr lang="en-US" sz="3900" dirty="0" err="1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leur</a:t>
            </a:r>
            <a:r>
              <a:rPr lang="en-US" sz="39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intelligence.</a:t>
            </a:r>
            <a:endParaRPr lang="ru-RU" sz="3900" dirty="0" smtClean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just"/>
            <a:endParaRPr lang="ru-RU" sz="3400" dirty="0" smtClean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ru-RU" sz="3400" dirty="0"/>
          </a:p>
        </p:txBody>
      </p:sp>
      <p:pic>
        <p:nvPicPr>
          <p:cNvPr id="3" name="Рисунок 2" descr="Рисунок1ыв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7290" cy="6858000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864" t="3125" r="7239" b="3027"/>
          <a:stretch>
            <a:fillRect/>
          </a:stretch>
        </p:blipFill>
        <p:spPr>
          <a:xfrm>
            <a:off x="0" y="0"/>
            <a:ext cx="521497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86380" y="214290"/>
            <a:ext cx="3857620" cy="10001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Un combat </a:t>
            </a:r>
            <a:r>
              <a:rPr lang="en-US" b="1" dirty="0" err="1" smtClean="0">
                <a:solidFill>
                  <a:srgbClr val="C00000"/>
                </a:solidFill>
              </a:rPr>
              <a:t>furieux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57818" y="1357298"/>
            <a:ext cx="3614718" cy="5214974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Les </a:t>
            </a:r>
            <a:r>
              <a:rPr lang="en-US" dirty="0" err="1" smtClean="0">
                <a:solidFill>
                  <a:srgbClr val="0000FF"/>
                </a:solidFill>
              </a:rPr>
              <a:t>preux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géants</a:t>
            </a:r>
            <a:r>
              <a:rPr lang="en-US" dirty="0" smtClean="0">
                <a:solidFill>
                  <a:srgbClr val="0000FF"/>
                </a:solidFill>
              </a:rPr>
              <a:t> des </a:t>
            </a:r>
            <a:r>
              <a:rPr lang="en-US" dirty="0" err="1" smtClean="0">
                <a:solidFill>
                  <a:srgbClr val="0000FF"/>
                </a:solidFill>
              </a:rPr>
              <a:t>mondes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ennemis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implacables</a:t>
            </a:r>
            <a:r>
              <a:rPr lang="en-US" dirty="0" smtClean="0">
                <a:solidFill>
                  <a:srgbClr val="0000FF"/>
                </a:solidFill>
              </a:rPr>
              <a:t> se </a:t>
            </a:r>
            <a:r>
              <a:rPr lang="en-US" dirty="0" err="1" smtClean="0">
                <a:solidFill>
                  <a:srgbClr val="0000FF"/>
                </a:solidFill>
              </a:rPr>
              <a:t>luttent</a:t>
            </a:r>
            <a:r>
              <a:rPr lang="en-US" dirty="0" smtClean="0">
                <a:solidFill>
                  <a:srgbClr val="0000FF"/>
                </a:solidFill>
              </a:rPr>
              <a:t> par la </a:t>
            </a:r>
            <a:r>
              <a:rPr lang="en-US" dirty="0" err="1" smtClean="0">
                <a:solidFill>
                  <a:srgbClr val="0000FF"/>
                </a:solidFill>
              </a:rPr>
              <a:t>lutte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mortelle</a:t>
            </a:r>
            <a:r>
              <a:rPr lang="en-US" dirty="0" smtClean="0">
                <a:solidFill>
                  <a:srgbClr val="0000FF"/>
                </a:solidFill>
              </a:rPr>
              <a:t>, en </a:t>
            </a:r>
            <a:r>
              <a:rPr lang="en-US" dirty="0" err="1" smtClean="0">
                <a:solidFill>
                  <a:srgbClr val="0000FF"/>
                </a:solidFill>
              </a:rPr>
              <a:t>pietinant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sur</a:t>
            </a:r>
            <a:r>
              <a:rPr lang="en-US" dirty="0" smtClean="0">
                <a:solidFill>
                  <a:srgbClr val="0000FF"/>
                </a:solidFill>
              </a:rPr>
              <a:t> le sol </a:t>
            </a:r>
            <a:r>
              <a:rPr lang="en-US" dirty="0" err="1" smtClean="0">
                <a:solidFill>
                  <a:srgbClr val="0000FF"/>
                </a:solidFill>
              </a:rPr>
              <a:t>gelé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jusqu’aux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genoux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ayant</a:t>
            </a:r>
            <a:r>
              <a:rPr lang="en-US" dirty="0" smtClean="0">
                <a:solidFill>
                  <a:srgbClr val="0000FF"/>
                </a:solidFill>
              </a:rPr>
              <a:t> le </a:t>
            </a:r>
            <a:r>
              <a:rPr lang="en-US" dirty="0" err="1" smtClean="0">
                <a:solidFill>
                  <a:srgbClr val="0000FF"/>
                </a:solidFill>
              </a:rPr>
              <a:t>transformé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dans</a:t>
            </a:r>
            <a:r>
              <a:rPr lang="en-US" dirty="0" smtClean="0">
                <a:solidFill>
                  <a:srgbClr val="0000FF"/>
                </a:solidFill>
              </a:rPr>
              <a:t> la </a:t>
            </a:r>
            <a:r>
              <a:rPr lang="en-US" dirty="0" err="1" smtClean="0">
                <a:solidFill>
                  <a:srgbClr val="0000FF"/>
                </a:solidFill>
              </a:rPr>
              <a:t>boue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rcRect l="4174" t="4166" r="6586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786" y="142853"/>
            <a:ext cx="7772400" cy="1214446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Une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grande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alarme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5357802"/>
            <a:ext cx="8643998" cy="150019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err="1" smtClean="0">
                <a:solidFill>
                  <a:srgbClr val="FFFF00"/>
                </a:solidFill>
              </a:rPr>
              <a:t>Trois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grands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mondes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frissonnaient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craquaient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étant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sur</a:t>
            </a:r>
            <a:r>
              <a:rPr lang="en-US" dirty="0" smtClean="0">
                <a:solidFill>
                  <a:srgbClr val="FFFF00"/>
                </a:solidFill>
              </a:rPr>
              <a:t> le </a:t>
            </a:r>
            <a:r>
              <a:rPr lang="en-US" dirty="0" err="1" smtClean="0">
                <a:solidFill>
                  <a:srgbClr val="FFFF00"/>
                </a:solidFill>
              </a:rPr>
              <a:t>pont</a:t>
            </a:r>
            <a:r>
              <a:rPr lang="en-US" dirty="0" smtClean="0">
                <a:solidFill>
                  <a:srgbClr val="FFFF00"/>
                </a:solidFill>
              </a:rPr>
              <a:t> de </a:t>
            </a:r>
            <a:r>
              <a:rPr lang="en-US" dirty="0" err="1" smtClean="0">
                <a:solidFill>
                  <a:srgbClr val="FFFF00"/>
                </a:solidFill>
              </a:rPr>
              <a:t>detruire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r>
              <a:rPr lang="en-US" dirty="0" err="1" smtClean="0">
                <a:solidFill>
                  <a:srgbClr val="FFFF00"/>
                </a:solidFill>
              </a:rPr>
              <a:t>Autour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n’y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avait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herbes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arbres</a:t>
            </a:r>
            <a:r>
              <a:rPr lang="en-US" dirty="0" smtClean="0">
                <a:solidFill>
                  <a:srgbClr val="FFFF00"/>
                </a:solidFill>
              </a:rPr>
              <a:t>. La </a:t>
            </a:r>
            <a:r>
              <a:rPr lang="en-US" dirty="0" err="1" smtClean="0">
                <a:solidFill>
                  <a:srgbClr val="FFFF00"/>
                </a:solidFill>
              </a:rPr>
              <a:t>terre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poussait</a:t>
            </a:r>
            <a:r>
              <a:rPr lang="en-US" dirty="0" smtClean="0">
                <a:solidFill>
                  <a:srgbClr val="FFFF00"/>
                </a:solidFill>
              </a:rPr>
              <a:t> des </a:t>
            </a:r>
            <a:r>
              <a:rPr lang="en-US" dirty="0" err="1" smtClean="0">
                <a:solidFill>
                  <a:srgbClr val="FFFF00"/>
                </a:solidFill>
              </a:rPr>
              <a:t>gémissement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sous</a:t>
            </a:r>
            <a:r>
              <a:rPr lang="en-US" dirty="0" smtClean="0">
                <a:solidFill>
                  <a:srgbClr val="FFFF00"/>
                </a:solidFill>
              </a:rPr>
              <a:t> les talons </a:t>
            </a:r>
            <a:r>
              <a:rPr lang="en-US" dirty="0" err="1" smtClean="0">
                <a:solidFill>
                  <a:srgbClr val="FFFF00"/>
                </a:solidFill>
              </a:rPr>
              <a:t>preux</a:t>
            </a:r>
            <a:r>
              <a:rPr lang="en-US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6700" t="2564" r="5589" b="1486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3857652" cy="92869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L’opposition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des </a:t>
            </a:r>
            <a:r>
              <a:rPr lang="en-US" b="1" dirty="0" err="1" smtClean="0">
                <a:solidFill>
                  <a:srgbClr val="C00000"/>
                </a:solidFill>
              </a:rPr>
              <a:t>preux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285860"/>
            <a:ext cx="3857652" cy="5143536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solidFill>
                  <a:srgbClr val="0000FF"/>
                </a:solidFill>
              </a:rPr>
              <a:t>30 </a:t>
            </a:r>
            <a:r>
              <a:rPr lang="en-US" sz="2400" dirty="0" err="1" smtClean="0">
                <a:solidFill>
                  <a:srgbClr val="0000FF"/>
                </a:solidFill>
              </a:rPr>
              <a:t>jours</a:t>
            </a:r>
            <a:r>
              <a:rPr lang="en-US" sz="2400" dirty="0" smtClean="0">
                <a:solidFill>
                  <a:srgbClr val="0000FF"/>
                </a:solidFill>
              </a:rPr>
              <a:t> et 30 </a:t>
            </a:r>
            <a:r>
              <a:rPr lang="en-US" sz="2400" dirty="0" err="1" smtClean="0">
                <a:solidFill>
                  <a:srgbClr val="0000FF"/>
                </a:solidFill>
              </a:rPr>
              <a:t>nuits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ils</a:t>
            </a:r>
            <a:r>
              <a:rPr lang="en-US" sz="2400" dirty="0" smtClean="0">
                <a:solidFill>
                  <a:srgbClr val="0000FF"/>
                </a:solidFill>
              </a:rPr>
              <a:t> se </a:t>
            </a:r>
            <a:r>
              <a:rPr lang="en-US" sz="2400" dirty="0" err="1" smtClean="0">
                <a:solidFill>
                  <a:srgbClr val="0000FF"/>
                </a:solidFill>
              </a:rPr>
              <a:t>luttaient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sur</a:t>
            </a:r>
            <a:r>
              <a:rPr lang="en-US" sz="2400" dirty="0" smtClean="0">
                <a:solidFill>
                  <a:srgbClr val="0000FF"/>
                </a:solidFill>
              </a:rPr>
              <a:t> un pied </a:t>
            </a:r>
            <a:r>
              <a:rPr lang="en-US" sz="2400" dirty="0" err="1" smtClean="0">
                <a:solidFill>
                  <a:srgbClr val="0000FF"/>
                </a:solidFill>
              </a:rPr>
              <a:t>d’égalité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dans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une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bagarre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sauvage</a:t>
            </a:r>
            <a:r>
              <a:rPr lang="en-US" sz="2400" dirty="0" smtClean="0">
                <a:solidFill>
                  <a:srgbClr val="0000FF"/>
                </a:solidFill>
              </a:rPr>
              <a:t> , </a:t>
            </a:r>
            <a:r>
              <a:rPr lang="en-US" sz="2400" dirty="0" err="1" smtClean="0">
                <a:solidFill>
                  <a:srgbClr val="0000FF"/>
                </a:solidFill>
              </a:rPr>
              <a:t>dans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une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discorde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cruelle</a:t>
            </a:r>
            <a:r>
              <a:rPr lang="en-US"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</a:rPr>
              <a:t>Néanmoins</a:t>
            </a:r>
            <a:r>
              <a:rPr lang="en-US" sz="2400" dirty="0" smtClean="0">
                <a:solidFill>
                  <a:srgbClr val="0000FF"/>
                </a:solidFill>
              </a:rPr>
              <a:t> le moment  </a:t>
            </a:r>
            <a:r>
              <a:rPr lang="en-US" sz="2400" dirty="0" err="1" smtClean="0">
                <a:solidFill>
                  <a:srgbClr val="0000FF"/>
                </a:solidFill>
              </a:rPr>
              <a:t>est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arrivé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quand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leur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ardeur</a:t>
            </a:r>
            <a:r>
              <a:rPr lang="en-US" sz="2400" dirty="0" smtClean="0">
                <a:solidFill>
                  <a:srgbClr val="0000FF"/>
                </a:solidFill>
              </a:rPr>
              <a:t> se </a:t>
            </a:r>
            <a:r>
              <a:rPr lang="en-US" sz="2400" dirty="0" err="1" smtClean="0">
                <a:solidFill>
                  <a:srgbClr val="0000FF"/>
                </a:solidFill>
              </a:rPr>
              <a:t>temperait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leur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fureur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affaiblissait</a:t>
            </a:r>
            <a:r>
              <a:rPr lang="en-US" sz="2400" dirty="0" smtClean="0">
                <a:solidFill>
                  <a:srgbClr val="0000FF"/>
                </a:solidFill>
              </a:rPr>
              <a:t>, les forces </a:t>
            </a:r>
            <a:r>
              <a:rPr lang="en-US" sz="2400" dirty="0" err="1" smtClean="0">
                <a:solidFill>
                  <a:srgbClr val="0000FF"/>
                </a:solidFill>
              </a:rPr>
              <a:t>s’epuisaient</a:t>
            </a:r>
            <a:r>
              <a:rPr lang="en-US" sz="2400" dirty="0" smtClean="0">
                <a:solidFill>
                  <a:srgbClr val="0000FF"/>
                </a:solidFill>
              </a:rPr>
              <a:t>. De la </a:t>
            </a:r>
            <a:r>
              <a:rPr lang="en-US" sz="2400" dirty="0" err="1" smtClean="0">
                <a:solidFill>
                  <a:srgbClr val="0000FF"/>
                </a:solidFill>
              </a:rPr>
              <a:t>lutte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mortelle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ils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sont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fatigués</a:t>
            </a:r>
            <a:r>
              <a:rPr lang="en-US" sz="2400" dirty="0" smtClean="0">
                <a:solidFill>
                  <a:srgbClr val="0000FF"/>
                </a:solidFill>
              </a:rPr>
              <a:t> et </a:t>
            </a:r>
            <a:r>
              <a:rPr lang="en-US" sz="2400" dirty="0" err="1" smtClean="0">
                <a:solidFill>
                  <a:srgbClr val="0000FF"/>
                </a:solidFill>
              </a:rPr>
              <a:t>ils</a:t>
            </a:r>
            <a:r>
              <a:rPr lang="en-US" sz="2400" dirty="0" smtClean="0">
                <a:solidFill>
                  <a:srgbClr val="0000FF"/>
                </a:solidFill>
              </a:rPr>
              <a:t> ne </a:t>
            </a:r>
            <a:r>
              <a:rPr lang="en-US" sz="2400" dirty="0" err="1" smtClean="0">
                <a:solidFill>
                  <a:srgbClr val="0000FF"/>
                </a:solidFill>
              </a:rPr>
              <a:t>pouvaient</a:t>
            </a:r>
            <a:r>
              <a:rPr lang="en-US" sz="2400" dirty="0" smtClean="0">
                <a:solidFill>
                  <a:srgbClr val="0000FF"/>
                </a:solidFill>
              </a:rPr>
              <a:t> pas continuer plus loin. </a:t>
            </a:r>
            <a:r>
              <a:rPr lang="en-US" sz="2400" dirty="0" err="1" smtClean="0">
                <a:solidFill>
                  <a:srgbClr val="0000FF"/>
                </a:solidFill>
              </a:rPr>
              <a:t>Ils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restaient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debout</a:t>
            </a:r>
            <a:r>
              <a:rPr lang="en-US" sz="2400" dirty="0" smtClean="0">
                <a:solidFill>
                  <a:srgbClr val="0000FF"/>
                </a:solidFill>
              </a:rPr>
              <a:t> au bout de forces en </a:t>
            </a:r>
            <a:r>
              <a:rPr lang="en-US" sz="2400" dirty="0" err="1" smtClean="0">
                <a:solidFill>
                  <a:srgbClr val="0000FF"/>
                </a:solidFill>
              </a:rPr>
              <a:t>s’appuyant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contre</a:t>
            </a:r>
            <a:r>
              <a:rPr lang="en-US" sz="2400" dirty="0" smtClean="0">
                <a:solidFill>
                  <a:srgbClr val="0000FF"/>
                </a:solidFill>
              </a:rPr>
              <a:t> les fronts.</a:t>
            </a:r>
            <a:endParaRPr lang="ru-RU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5336" r="2922" b="4166"/>
          <a:stretch>
            <a:fillRect/>
          </a:stretch>
        </p:blipFill>
        <p:spPr>
          <a:xfrm>
            <a:off x="0" y="0"/>
            <a:ext cx="500062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00656" y="0"/>
            <a:ext cx="4557690" cy="928694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</a:rPr>
              <a:t>Une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</a:rPr>
              <a:t>prière</a:t>
            </a:r>
            <a:r>
              <a:rPr lang="en-US" sz="3600" dirty="0" smtClean="0">
                <a:solidFill>
                  <a:srgbClr val="C00000"/>
                </a:solidFill>
              </a:rPr>
              <a:t> au </a:t>
            </a:r>
            <a:r>
              <a:rPr lang="en-US" sz="3600" dirty="0" err="1" smtClean="0">
                <a:solidFill>
                  <a:srgbClr val="C00000"/>
                </a:solidFill>
              </a:rPr>
              <a:t>secours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43504" y="857232"/>
            <a:ext cx="3757594" cy="5643602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Quand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c’était</a:t>
            </a:r>
            <a:r>
              <a:rPr lang="en-US" dirty="0" smtClean="0">
                <a:solidFill>
                  <a:srgbClr val="0000FF"/>
                </a:solidFill>
              </a:rPr>
              <a:t> au- </a:t>
            </a:r>
            <a:r>
              <a:rPr lang="en-US" dirty="0" err="1" smtClean="0">
                <a:solidFill>
                  <a:srgbClr val="0000FF"/>
                </a:solidFill>
              </a:rPr>
              <a:t>dessus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leurs</a:t>
            </a:r>
            <a:r>
              <a:rPr lang="en-US" dirty="0" smtClean="0">
                <a:solidFill>
                  <a:srgbClr val="0000FF"/>
                </a:solidFill>
              </a:rPr>
              <a:t> forces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l’Intrépide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appelait</a:t>
            </a:r>
            <a:r>
              <a:rPr lang="en-US" dirty="0" smtClean="0">
                <a:solidFill>
                  <a:srgbClr val="0000FF"/>
                </a:solidFill>
              </a:rPr>
              <a:t> au </a:t>
            </a:r>
            <a:r>
              <a:rPr lang="en-US" dirty="0" err="1" smtClean="0">
                <a:solidFill>
                  <a:srgbClr val="0000FF"/>
                </a:solidFill>
              </a:rPr>
              <a:t>secours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soeur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ainée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err="1" smtClean="0">
                <a:solidFill>
                  <a:srgbClr val="0000FF"/>
                </a:solidFill>
              </a:rPr>
              <a:t>Aïyy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Oumsour</a:t>
            </a:r>
            <a:r>
              <a:rPr lang="en-US" dirty="0" smtClean="0">
                <a:solidFill>
                  <a:srgbClr val="0000FF"/>
                </a:solidFill>
              </a:rPr>
              <a:t> – </a:t>
            </a:r>
            <a:r>
              <a:rPr lang="en-US" dirty="0" err="1" smtClean="0">
                <a:solidFill>
                  <a:srgbClr val="0000FF"/>
                </a:solidFill>
              </a:rPr>
              <a:t>oudaguanka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mais</a:t>
            </a:r>
            <a:r>
              <a:rPr lang="en-US" dirty="0" smtClean="0">
                <a:solidFill>
                  <a:srgbClr val="0000FF"/>
                </a:solidFill>
              </a:rPr>
              <a:t> à son tour </a:t>
            </a:r>
            <a:r>
              <a:rPr lang="en-US" dirty="0" err="1" smtClean="0">
                <a:solidFill>
                  <a:srgbClr val="0000FF"/>
                </a:solidFill>
              </a:rPr>
              <a:t>Oite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Ouhoutaaky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appelait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ainsi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soeur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cadette</a:t>
            </a:r>
            <a:r>
              <a:rPr lang="en-US" dirty="0" smtClean="0">
                <a:solidFill>
                  <a:srgbClr val="0000FF"/>
                </a:solidFill>
              </a:rPr>
              <a:t> qui s’ </a:t>
            </a:r>
            <a:r>
              <a:rPr lang="en-US" dirty="0" err="1" smtClean="0">
                <a:solidFill>
                  <a:srgbClr val="0000FF"/>
                </a:solidFill>
              </a:rPr>
              <a:t>appelait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Kyys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Kyskyïdaan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321" t="4246" r="864" b="1958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3929090" cy="92869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Aïyy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Oumsour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oudahuanka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4282" y="1428736"/>
            <a:ext cx="3786214" cy="521497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Aïyy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Oumsour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oudahuanka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descendue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sur</a:t>
            </a:r>
            <a:r>
              <a:rPr lang="en-US" dirty="0" smtClean="0">
                <a:solidFill>
                  <a:srgbClr val="0000FF"/>
                </a:solidFill>
              </a:rPr>
              <a:t> la </a:t>
            </a:r>
            <a:r>
              <a:rPr lang="en-US" dirty="0" err="1" smtClean="0">
                <a:solidFill>
                  <a:srgbClr val="0000FF"/>
                </a:solidFill>
              </a:rPr>
              <a:t>terre</a:t>
            </a:r>
            <a:r>
              <a:rPr lang="en-US" dirty="0" smtClean="0">
                <a:solidFill>
                  <a:srgbClr val="0000FF"/>
                </a:solidFill>
              </a:rPr>
              <a:t> du Monde </a:t>
            </a:r>
            <a:r>
              <a:rPr lang="en-US" dirty="0" err="1" smtClean="0">
                <a:solidFill>
                  <a:srgbClr val="0000FF"/>
                </a:solidFill>
              </a:rPr>
              <a:t>Superieure</a:t>
            </a:r>
            <a:r>
              <a:rPr lang="en-US" dirty="0" smtClean="0">
                <a:solidFill>
                  <a:srgbClr val="0000FF"/>
                </a:solidFill>
              </a:rPr>
              <a:t> pour </a:t>
            </a:r>
            <a:r>
              <a:rPr lang="en-US" dirty="0" err="1" smtClean="0">
                <a:solidFill>
                  <a:srgbClr val="0000FF"/>
                </a:solidFill>
              </a:rPr>
              <a:t>delivrer</a:t>
            </a:r>
            <a:r>
              <a:rPr lang="en-US" dirty="0" smtClean="0">
                <a:solidFill>
                  <a:srgbClr val="0000FF"/>
                </a:solidFill>
              </a:rPr>
              <a:t> son frère du </a:t>
            </a:r>
            <a:r>
              <a:rPr lang="en-US" dirty="0" err="1" smtClean="0">
                <a:solidFill>
                  <a:srgbClr val="0000FF"/>
                </a:solidFill>
              </a:rPr>
              <a:t>malheur</a:t>
            </a:r>
            <a:r>
              <a:rPr lang="en-US" dirty="0" smtClean="0">
                <a:solidFill>
                  <a:srgbClr val="0000FF"/>
                </a:solidFill>
              </a:rPr>
              <a:t>.  Elle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sauveuse</a:t>
            </a:r>
            <a:r>
              <a:rPr lang="en-US" dirty="0" smtClean="0">
                <a:solidFill>
                  <a:srgbClr val="0000FF"/>
                </a:solidFill>
              </a:rPr>
              <a:t> de 8 </a:t>
            </a:r>
            <a:r>
              <a:rPr lang="en-US" dirty="0" err="1" smtClean="0">
                <a:solidFill>
                  <a:srgbClr val="0000FF"/>
                </a:solidFill>
              </a:rPr>
              <a:t>cieux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protecteuse</a:t>
            </a:r>
            <a:r>
              <a:rPr lang="en-US" dirty="0" smtClean="0">
                <a:solidFill>
                  <a:srgbClr val="0000FF"/>
                </a:solidFill>
              </a:rPr>
              <a:t> de 9 </a:t>
            </a:r>
            <a:r>
              <a:rPr lang="en-US" dirty="0" err="1" smtClean="0">
                <a:solidFill>
                  <a:srgbClr val="0000FF"/>
                </a:solidFill>
              </a:rPr>
              <a:t>cieux</a:t>
            </a:r>
            <a:r>
              <a:rPr lang="en-US" dirty="0" smtClean="0">
                <a:solidFill>
                  <a:srgbClr val="0000FF"/>
                </a:solidFill>
              </a:rPr>
              <a:t>. En </a:t>
            </a:r>
            <a:r>
              <a:rPr lang="en-US" dirty="0" err="1" smtClean="0">
                <a:solidFill>
                  <a:srgbClr val="0000FF"/>
                </a:solidFill>
              </a:rPr>
              <a:t>éclairant</a:t>
            </a:r>
            <a:r>
              <a:rPr lang="en-US" dirty="0" smtClean="0">
                <a:solidFill>
                  <a:srgbClr val="0000FF"/>
                </a:solidFill>
              </a:rPr>
              <a:t> le </a:t>
            </a:r>
            <a:r>
              <a:rPr lang="en-US" dirty="0" err="1" smtClean="0">
                <a:solidFill>
                  <a:srgbClr val="0000FF"/>
                </a:solidFill>
              </a:rPr>
              <a:t>ciel</a:t>
            </a:r>
            <a:r>
              <a:rPr lang="en-US" dirty="0" smtClean="0">
                <a:solidFill>
                  <a:srgbClr val="0000FF"/>
                </a:solidFill>
              </a:rPr>
              <a:t> à la </a:t>
            </a:r>
            <a:r>
              <a:rPr lang="en-US" dirty="0" err="1" smtClean="0">
                <a:solidFill>
                  <a:srgbClr val="0000FF"/>
                </a:solidFill>
              </a:rPr>
              <a:t>frange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étincelante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sa</a:t>
            </a:r>
            <a:r>
              <a:rPr lang="en-US" dirty="0" smtClean="0">
                <a:solidFill>
                  <a:srgbClr val="0000FF"/>
                </a:solidFill>
              </a:rPr>
              <a:t> toilette, en  </a:t>
            </a:r>
            <a:r>
              <a:rPr lang="en-US" dirty="0" err="1" smtClean="0">
                <a:solidFill>
                  <a:srgbClr val="0000FF"/>
                </a:solidFill>
              </a:rPr>
              <a:t>battant</a:t>
            </a:r>
            <a:r>
              <a:rPr lang="en-US" dirty="0" smtClean="0">
                <a:solidFill>
                  <a:srgbClr val="0000FF"/>
                </a:solidFill>
              </a:rPr>
              <a:t> du tambour  de </a:t>
            </a:r>
            <a:r>
              <a:rPr lang="en-US" dirty="0" err="1" smtClean="0">
                <a:solidFill>
                  <a:srgbClr val="0000FF"/>
                </a:solidFill>
              </a:rPr>
              <a:t>basque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elle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tendu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cravache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magique</a:t>
            </a:r>
            <a:r>
              <a:rPr lang="en-US" dirty="0" smtClean="0">
                <a:solidFill>
                  <a:srgbClr val="0000FF"/>
                </a:solidFill>
              </a:rPr>
              <a:t> à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ayant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chanté</a:t>
            </a:r>
            <a:r>
              <a:rPr lang="en-US" dirty="0" smtClean="0">
                <a:solidFill>
                  <a:srgbClr val="0000FF"/>
                </a:solidFill>
              </a:rPr>
              <a:t> et en </a:t>
            </a:r>
            <a:r>
              <a:rPr lang="en-US" dirty="0" err="1" smtClean="0">
                <a:solidFill>
                  <a:srgbClr val="0000FF"/>
                </a:solidFill>
              </a:rPr>
              <a:t>disant</a:t>
            </a:r>
            <a:r>
              <a:rPr lang="en-US" dirty="0" smtClean="0">
                <a:solidFill>
                  <a:srgbClr val="0000FF"/>
                </a:solidFill>
              </a:rPr>
              <a:t> les </a:t>
            </a:r>
            <a:r>
              <a:rPr lang="en-US" dirty="0" err="1" smtClean="0">
                <a:solidFill>
                  <a:srgbClr val="0000FF"/>
                </a:solidFill>
              </a:rPr>
              <a:t>mots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sortilège</a:t>
            </a:r>
            <a:r>
              <a:rPr lang="en-US" dirty="0" smtClean="0">
                <a:solidFill>
                  <a:srgbClr val="0000FF"/>
                </a:solidFill>
              </a:rPr>
              <a:t>: “DOM! DOM!”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628" y="214290"/>
            <a:ext cx="3843310" cy="85725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La </a:t>
            </a:r>
            <a:r>
              <a:rPr lang="en-US" b="1" dirty="0" err="1" smtClean="0">
                <a:solidFill>
                  <a:srgbClr val="C00000"/>
                </a:solidFill>
              </a:rPr>
              <a:t>victoire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714876" y="1142984"/>
            <a:ext cx="4186222" cy="57150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Ayant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cravache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magique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portait</a:t>
            </a:r>
            <a:r>
              <a:rPr lang="en-US" dirty="0" smtClean="0">
                <a:solidFill>
                  <a:srgbClr val="0000FF"/>
                </a:solidFill>
              </a:rPr>
              <a:t> les coups </a:t>
            </a:r>
            <a:r>
              <a:rPr lang="en-US" dirty="0" err="1" smtClean="0">
                <a:solidFill>
                  <a:srgbClr val="0000FF"/>
                </a:solidFill>
              </a:rPr>
              <a:t>écrasants</a:t>
            </a:r>
            <a:r>
              <a:rPr lang="en-US" dirty="0" smtClean="0">
                <a:solidFill>
                  <a:srgbClr val="0000FF"/>
                </a:solidFill>
              </a:rPr>
              <a:t> au </a:t>
            </a:r>
            <a:r>
              <a:rPr lang="en-US" dirty="0" err="1" smtClean="0">
                <a:solidFill>
                  <a:srgbClr val="0000FF"/>
                </a:solidFill>
              </a:rPr>
              <a:t>fils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abaasy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Oite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Ouhoutaaky</a:t>
            </a:r>
            <a:r>
              <a:rPr lang="en-US" dirty="0" smtClean="0">
                <a:solidFill>
                  <a:srgbClr val="0000FF"/>
                </a:solidFill>
              </a:rPr>
              <a:t>.  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	Il a </a:t>
            </a:r>
            <a:r>
              <a:rPr lang="en-US" dirty="0" err="1" smtClean="0">
                <a:solidFill>
                  <a:srgbClr val="0000FF"/>
                </a:solidFill>
              </a:rPr>
              <a:t>aspergé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l’eau</a:t>
            </a:r>
            <a:r>
              <a:rPr lang="en-US" dirty="0" smtClean="0">
                <a:solidFill>
                  <a:srgbClr val="0000FF"/>
                </a:solidFill>
              </a:rPr>
              <a:t> vive le frère </a:t>
            </a:r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Ouolan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dirty="0" err="1" smtClean="0">
                <a:solidFill>
                  <a:srgbClr val="0000FF"/>
                </a:solidFill>
              </a:rPr>
              <a:t>Urun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Ouolan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vivifiait</a:t>
            </a:r>
            <a:r>
              <a:rPr lang="en-US" dirty="0" smtClean="0">
                <a:solidFill>
                  <a:srgbClr val="0000FF"/>
                </a:solidFill>
              </a:rPr>
              <a:t>. 	</a:t>
            </a:r>
            <a:r>
              <a:rPr lang="en-US" dirty="0" err="1" smtClean="0">
                <a:solidFill>
                  <a:srgbClr val="0000FF"/>
                </a:solidFill>
              </a:rPr>
              <a:t>Niourgoun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Bootour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l’Intrépide</a:t>
            </a:r>
            <a:r>
              <a:rPr lang="en-US" dirty="0" smtClean="0">
                <a:solidFill>
                  <a:srgbClr val="0000FF"/>
                </a:solidFill>
              </a:rPr>
              <a:t>  a </a:t>
            </a:r>
            <a:r>
              <a:rPr lang="en-US" dirty="0" err="1" smtClean="0">
                <a:solidFill>
                  <a:srgbClr val="0000FF"/>
                </a:solidFill>
              </a:rPr>
              <a:t>delivré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Touïaaryma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Kouo</a:t>
            </a:r>
            <a:r>
              <a:rPr lang="en-US" dirty="0" smtClean="0">
                <a:solidFill>
                  <a:srgbClr val="0000FF"/>
                </a:solidFill>
              </a:rPr>
              <a:t> avec 39 </a:t>
            </a:r>
            <a:r>
              <a:rPr lang="en-US" dirty="0" err="1" smtClean="0">
                <a:solidFill>
                  <a:srgbClr val="0000FF"/>
                </a:solidFill>
              </a:rPr>
              <a:t>preux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aïyys</a:t>
            </a:r>
            <a:r>
              <a:rPr lang="en-US" dirty="0" smtClean="0">
                <a:solidFill>
                  <a:srgbClr val="0000FF"/>
                </a:solidFill>
              </a:rPr>
              <a:t> des </a:t>
            </a:r>
            <a:r>
              <a:rPr lang="en-US" dirty="0" err="1" smtClean="0">
                <a:solidFill>
                  <a:srgbClr val="0000FF"/>
                </a:solidFill>
              </a:rPr>
              <a:t>ténèbres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souterrainnes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r>
              <a:rPr lang="en-US" dirty="0" smtClean="0"/>
              <a:t>  </a:t>
            </a:r>
            <a:endParaRPr lang="ru-RU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3380" r="5348" b="4134"/>
          <a:stretch>
            <a:fillRect/>
          </a:stretch>
        </p:blipFill>
        <p:spPr>
          <a:xfrm>
            <a:off x="0" y="0"/>
            <a:ext cx="5143536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57818" y="142852"/>
            <a:ext cx="3428992" cy="7143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 retour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57818" y="928670"/>
            <a:ext cx="3614718" cy="5715040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99"/>
                </a:solidFill>
              </a:rPr>
              <a:t>Un </a:t>
            </a:r>
            <a:r>
              <a:rPr lang="en-US" dirty="0" err="1" smtClean="0">
                <a:solidFill>
                  <a:srgbClr val="000099"/>
                </a:solidFill>
              </a:rPr>
              <a:t>jeune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homme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preux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glorieux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Urun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Ouolan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est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rentré</a:t>
            </a:r>
            <a:r>
              <a:rPr lang="en-US" dirty="0" smtClean="0">
                <a:solidFill>
                  <a:srgbClr val="000099"/>
                </a:solidFill>
              </a:rPr>
              <a:t> avec </a:t>
            </a:r>
            <a:r>
              <a:rPr lang="en-US" dirty="0" err="1" smtClean="0">
                <a:solidFill>
                  <a:srgbClr val="000099"/>
                </a:solidFill>
              </a:rPr>
              <a:t>sa</a:t>
            </a:r>
            <a:r>
              <a:rPr lang="en-US" dirty="0" smtClean="0">
                <a:solidFill>
                  <a:srgbClr val="000099"/>
                </a:solidFill>
              </a:rPr>
              <a:t> fiancée </a:t>
            </a:r>
            <a:r>
              <a:rPr lang="en-US" dirty="0" err="1" smtClean="0">
                <a:solidFill>
                  <a:srgbClr val="000099"/>
                </a:solidFill>
              </a:rPr>
              <a:t>Touïaaryma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Kouo</a:t>
            </a:r>
            <a:r>
              <a:rPr lang="en-US" dirty="0" smtClean="0">
                <a:solidFill>
                  <a:srgbClr val="000099"/>
                </a:solidFill>
              </a:rPr>
              <a:t> au </a:t>
            </a:r>
            <a:r>
              <a:rPr lang="en-US" dirty="0" err="1" smtClean="0">
                <a:solidFill>
                  <a:srgbClr val="000099"/>
                </a:solidFill>
              </a:rPr>
              <a:t>sein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béni</a:t>
            </a:r>
            <a:r>
              <a:rPr lang="en-US" dirty="0" smtClean="0">
                <a:solidFill>
                  <a:srgbClr val="000099"/>
                </a:solidFill>
              </a:rPr>
              <a:t> de </a:t>
            </a:r>
            <a:r>
              <a:rPr lang="en-US" dirty="0" err="1" smtClean="0">
                <a:solidFill>
                  <a:srgbClr val="000099"/>
                </a:solidFill>
              </a:rPr>
              <a:t>sa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terre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sur</a:t>
            </a:r>
            <a:r>
              <a:rPr lang="en-US" dirty="0" smtClean="0">
                <a:solidFill>
                  <a:srgbClr val="000099"/>
                </a:solidFill>
              </a:rPr>
              <a:t> un cheval </a:t>
            </a:r>
            <a:r>
              <a:rPr lang="en-US" dirty="0" err="1" smtClean="0">
                <a:solidFill>
                  <a:srgbClr val="000099"/>
                </a:solidFill>
              </a:rPr>
              <a:t>blanc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 err="1" smtClean="0">
                <a:solidFill>
                  <a:srgbClr val="000099"/>
                </a:solidFill>
              </a:rPr>
              <a:t>papilionacée</a:t>
            </a:r>
            <a:r>
              <a:rPr lang="en-US" dirty="0" smtClean="0">
                <a:solidFill>
                  <a:srgbClr val="000099"/>
                </a:solidFill>
              </a:rPr>
              <a:t>. </a:t>
            </a:r>
            <a:endParaRPr lang="ru-RU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5272" t="2168" r="5271" b="5357"/>
          <a:stretch>
            <a:fillRect/>
          </a:stretch>
        </p:blipFill>
        <p:spPr>
          <a:xfrm>
            <a:off x="0" y="0"/>
            <a:ext cx="492919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57752" y="214291"/>
            <a:ext cx="4057624" cy="85725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Un </a:t>
            </a:r>
            <a:r>
              <a:rPr lang="en-US" b="1" dirty="0" err="1" smtClean="0">
                <a:solidFill>
                  <a:srgbClr val="C00000"/>
                </a:solidFill>
              </a:rPr>
              <a:t>festin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noce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628" y="1428736"/>
            <a:ext cx="3929090" cy="514353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	On </a:t>
            </a:r>
            <a:r>
              <a:rPr lang="en-US" dirty="0" err="1" smtClean="0">
                <a:solidFill>
                  <a:srgbClr val="0000FF"/>
                </a:solidFill>
              </a:rPr>
              <a:t>dit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que</a:t>
            </a:r>
            <a:r>
              <a:rPr lang="en-US" dirty="0" smtClean="0">
                <a:solidFill>
                  <a:srgbClr val="0000FF"/>
                </a:solidFill>
              </a:rPr>
              <a:t> le </a:t>
            </a:r>
            <a:r>
              <a:rPr lang="en-US" dirty="0" err="1" smtClean="0">
                <a:solidFill>
                  <a:srgbClr val="0000FF"/>
                </a:solidFill>
              </a:rPr>
              <a:t>festin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noce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continuait</a:t>
            </a:r>
            <a:r>
              <a:rPr lang="en-US" dirty="0" smtClean="0">
                <a:solidFill>
                  <a:srgbClr val="0000FF"/>
                </a:solidFill>
              </a:rPr>
              <a:t> 9 </a:t>
            </a:r>
            <a:r>
              <a:rPr lang="en-US" dirty="0" err="1" smtClean="0">
                <a:solidFill>
                  <a:srgbClr val="0000FF"/>
                </a:solidFill>
              </a:rPr>
              <a:t>jours</a:t>
            </a:r>
            <a:r>
              <a:rPr lang="en-US" dirty="0" smtClean="0">
                <a:solidFill>
                  <a:srgbClr val="0000FF"/>
                </a:solidFill>
              </a:rPr>
              <a:t> et 9 </a:t>
            </a:r>
            <a:r>
              <a:rPr lang="en-US" dirty="0" err="1" smtClean="0">
                <a:solidFill>
                  <a:srgbClr val="0000FF"/>
                </a:solidFill>
              </a:rPr>
              <a:t>nuits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abondance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inépuisable</a:t>
            </a:r>
            <a:r>
              <a:rPr lang="en-US" dirty="0" smtClean="0">
                <a:solidFill>
                  <a:srgbClr val="0000FF"/>
                </a:solidFill>
              </a:rPr>
              <a:t> et </a:t>
            </a:r>
            <a:r>
              <a:rPr lang="en-US" dirty="0" err="1" smtClean="0">
                <a:solidFill>
                  <a:srgbClr val="0000FF"/>
                </a:solidFill>
              </a:rPr>
              <a:t>une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félicité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ont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établi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dans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notre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terre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	La joie de </a:t>
            </a:r>
            <a:r>
              <a:rPr lang="en-US" dirty="0" err="1" smtClean="0">
                <a:solidFill>
                  <a:srgbClr val="0000FF"/>
                </a:solidFill>
              </a:rPr>
              <a:t>trois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tribus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sakha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était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grande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	On </a:t>
            </a:r>
            <a:r>
              <a:rPr lang="en-US" dirty="0" err="1" smtClean="0">
                <a:solidFill>
                  <a:srgbClr val="0000FF"/>
                </a:solidFill>
              </a:rPr>
              <a:t>éditait</a:t>
            </a:r>
            <a:r>
              <a:rPr lang="en-US" dirty="0" smtClean="0">
                <a:solidFill>
                  <a:srgbClr val="0000FF"/>
                </a:solidFill>
              </a:rPr>
              <a:t> et on </a:t>
            </a:r>
            <a:r>
              <a:rPr lang="en-US" dirty="0" err="1" smtClean="0">
                <a:solidFill>
                  <a:srgbClr val="0000FF"/>
                </a:solidFill>
              </a:rPr>
              <a:t>prescrivait</a:t>
            </a:r>
            <a:r>
              <a:rPr lang="en-US" dirty="0" smtClean="0">
                <a:solidFill>
                  <a:srgbClr val="0000FF"/>
                </a:solidFill>
              </a:rPr>
              <a:t> à </a:t>
            </a:r>
            <a:r>
              <a:rPr lang="en-US" dirty="0" err="1" smtClean="0">
                <a:solidFill>
                  <a:srgbClr val="0000FF"/>
                </a:solidFill>
              </a:rPr>
              <a:t>ce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festin</a:t>
            </a:r>
            <a:r>
              <a:rPr lang="en-US" dirty="0" smtClean="0">
                <a:solidFill>
                  <a:srgbClr val="0000FF"/>
                </a:solidFill>
              </a:rPr>
              <a:t> de se multiplier la </a:t>
            </a:r>
            <a:r>
              <a:rPr lang="en-US" dirty="0" err="1" smtClean="0">
                <a:solidFill>
                  <a:srgbClr val="0000FF"/>
                </a:solidFill>
              </a:rPr>
              <a:t>postérité</a:t>
            </a:r>
            <a:r>
              <a:rPr lang="en-US" dirty="0" smtClean="0">
                <a:solidFill>
                  <a:srgbClr val="0000FF"/>
                </a:solidFill>
              </a:rPr>
              <a:t> du </a:t>
            </a:r>
            <a:r>
              <a:rPr lang="en-US" dirty="0" err="1" smtClean="0">
                <a:solidFill>
                  <a:srgbClr val="0000FF"/>
                </a:solidFill>
              </a:rPr>
              <a:t>tribu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ouraankhaï-sakha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	</a:t>
            </a:r>
            <a:r>
              <a:rPr lang="en-US" sz="3400" b="1" dirty="0" err="1" smtClean="0">
                <a:solidFill>
                  <a:srgbClr val="C00000"/>
                </a:solidFill>
              </a:rPr>
              <a:t>Ourouï-Touskoul</a:t>
            </a:r>
            <a:r>
              <a:rPr lang="en-US" sz="3400" b="1" dirty="0" smtClean="0">
                <a:solidFill>
                  <a:srgbClr val="C00000"/>
                </a:solidFill>
              </a:rPr>
              <a:t>! 	</a:t>
            </a:r>
            <a:r>
              <a:rPr lang="en-US" sz="3400" b="1" dirty="0" err="1" smtClean="0">
                <a:solidFill>
                  <a:srgbClr val="C00000"/>
                </a:solidFill>
              </a:rPr>
              <a:t>Ourouï</a:t>
            </a:r>
            <a:r>
              <a:rPr lang="en-US" sz="3400" b="1" dirty="0" smtClean="0">
                <a:solidFill>
                  <a:srgbClr val="C00000"/>
                </a:solidFill>
              </a:rPr>
              <a:t> – </a:t>
            </a:r>
            <a:r>
              <a:rPr lang="en-US" sz="3400" b="1" dirty="0" err="1" smtClean="0">
                <a:solidFill>
                  <a:srgbClr val="C00000"/>
                </a:solidFill>
              </a:rPr>
              <a:t>Aïkhal</a:t>
            </a:r>
            <a:r>
              <a:rPr lang="en-US" sz="3400" b="1" dirty="0" smtClean="0">
                <a:solidFill>
                  <a:srgbClr val="C00000"/>
                </a:solidFill>
              </a:rPr>
              <a:t>! </a:t>
            </a:r>
          </a:p>
          <a:p>
            <a:pPr algn="just"/>
            <a:r>
              <a:rPr lang="en-US" sz="3400" b="1" dirty="0" smtClean="0">
                <a:solidFill>
                  <a:srgbClr val="C00000"/>
                </a:solidFill>
              </a:rPr>
              <a:t>	</a:t>
            </a:r>
            <a:r>
              <a:rPr lang="en-US" sz="3400" b="1" dirty="0" err="1" smtClean="0">
                <a:solidFill>
                  <a:srgbClr val="C00000"/>
                </a:solidFill>
              </a:rPr>
              <a:t>Gloire</a:t>
            </a:r>
            <a:r>
              <a:rPr lang="en-US" sz="3400" b="1" dirty="0" smtClean="0">
                <a:solidFill>
                  <a:srgbClr val="C00000"/>
                </a:solidFill>
              </a:rPr>
              <a:t>! </a:t>
            </a:r>
            <a:r>
              <a:rPr lang="en-US" sz="3400" b="1" dirty="0" err="1" smtClean="0">
                <a:solidFill>
                  <a:srgbClr val="C00000"/>
                </a:solidFill>
              </a:rPr>
              <a:t>Gloire</a:t>
            </a:r>
            <a:r>
              <a:rPr lang="en-US" sz="3400" b="1" dirty="0" smtClean="0">
                <a:solidFill>
                  <a:srgbClr val="C00000"/>
                </a:solidFill>
              </a:rPr>
              <a:t>! </a:t>
            </a:r>
            <a:r>
              <a:rPr lang="en-US" sz="3400" b="1" dirty="0" err="1" smtClean="0">
                <a:solidFill>
                  <a:srgbClr val="C00000"/>
                </a:solidFill>
              </a:rPr>
              <a:t>Gloire</a:t>
            </a:r>
            <a:r>
              <a:rPr lang="en-US" sz="3400" b="1" dirty="0" smtClean="0">
                <a:solidFill>
                  <a:srgbClr val="C00000"/>
                </a:solidFill>
              </a:rPr>
              <a:t>!</a:t>
            </a:r>
            <a:endParaRPr lang="ru-RU" sz="3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Image0019"/>
          <p:cNvPicPr>
            <a:picLocks noChangeAspect="1" noChangeArrowheads="1"/>
          </p:cNvPicPr>
          <p:nvPr/>
        </p:nvPicPr>
        <p:blipFill>
          <a:blip r:embed="rId2"/>
          <a:srcRect l="5579" t="5251" r="5086" b="447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4"/>
          <p:cNvSpPr txBox="1">
            <a:spLocks/>
          </p:cNvSpPr>
          <p:nvPr/>
        </p:nvSpPr>
        <p:spPr>
          <a:xfrm>
            <a:off x="785786" y="1285860"/>
            <a:ext cx="7715304" cy="5357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Чехордуна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Е.П. «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Олонхо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дойдута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Якутск: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Бичик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2006г.;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travers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Yakoutie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Сост. С.Ф.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Габышева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Л.Я.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Босикова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С.Е.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Нафанаилова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- Якутск: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Бичик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2002г.;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Кэскил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№53 от 4 июля 2008г.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071670" y="214290"/>
            <a:ext cx="521494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litterature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utillisée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bmp"/>
          <p:cNvPicPr>
            <a:picLocks noChangeAspect="1"/>
          </p:cNvPicPr>
          <p:nvPr/>
        </p:nvPicPr>
        <p:blipFill>
          <a:blip r:embed="rId2"/>
          <a:srcRect r="79" b="2083"/>
          <a:stretch>
            <a:fillRect/>
          </a:stretch>
        </p:blipFill>
        <p:spPr>
          <a:xfrm flipV="1">
            <a:off x="0" y="-2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43042" y="142852"/>
            <a:ext cx="7215238" cy="650085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smtClean="0"/>
              <a:t>	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Par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exemple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Piotr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Kolessov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de 86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ans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habitant de la region de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Namtsy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savait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bien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4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ou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5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olonkhos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et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il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les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chantait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.  Il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savait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aussi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beaucoup de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contes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et de fables. En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Yakoutie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parmi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les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chanteurs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on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peut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citer: T.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Zakharov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A.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Abramov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–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Kynat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D.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Govorov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C.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Pétrov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E.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Ivanova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, etc.</a:t>
            </a:r>
            <a:endParaRPr lang="ru-RU" sz="3600" dirty="0" smtClean="0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	En 2005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l’Olonkho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est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entré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dans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la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liste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de chefs-d’oeuvre du monde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entier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3600" dirty="0" smtClean="0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	Le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Directeur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Général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l’UNESKO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Monsieur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Koïtiro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Matzuura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est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arrivé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en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juillet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de 2006 en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Yakoutie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pour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annoncer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cette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grande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nouvelle et pour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prendre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connaissance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avec les habitants de la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republique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3600" dirty="0" smtClean="0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Alors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l’olonkho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du people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sakha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est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monté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en haut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niveau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et a fait un pas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solide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au 3-ième </a:t>
            </a:r>
            <a:r>
              <a:rPr lang="en-US" sz="3600" dirty="0" err="1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millénaire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3600" dirty="0" smtClean="0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3" name="Рисунок 2" descr="Рисунок1ыв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8728" cy="6858000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l="4611" t="2174" r="4313" b="2174"/>
          <a:stretch>
            <a:fillRect/>
          </a:stretch>
        </p:blipFill>
        <p:spPr>
          <a:xfrm>
            <a:off x="0" y="0"/>
            <a:ext cx="4500562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9405" y="5708628"/>
            <a:ext cx="3365471" cy="11493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Olonkhohoute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00562" y="-24"/>
            <a:ext cx="4643438" cy="6929486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600" dirty="0" err="1" smtClean="0">
                <a:solidFill>
                  <a:srgbClr val="0000FF"/>
                </a:solidFill>
              </a:rPr>
              <a:t>Selon</a:t>
            </a:r>
            <a:r>
              <a:rPr lang="en-US" sz="2600" dirty="0" smtClean="0">
                <a:solidFill>
                  <a:srgbClr val="0000FF"/>
                </a:solidFill>
              </a:rPr>
              <a:t> la </a:t>
            </a:r>
            <a:r>
              <a:rPr lang="en-US" sz="2600" dirty="0" err="1" smtClean="0">
                <a:solidFill>
                  <a:srgbClr val="0000FF"/>
                </a:solidFill>
              </a:rPr>
              <a:t>legende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l’auteur</a:t>
            </a:r>
            <a:r>
              <a:rPr lang="en-US" sz="2600" dirty="0" smtClean="0">
                <a:solidFill>
                  <a:srgbClr val="0000FF"/>
                </a:solidFill>
              </a:rPr>
              <a:t> et le premier </a:t>
            </a:r>
            <a:r>
              <a:rPr lang="en-US" sz="2600" dirty="0" err="1" smtClean="0">
                <a:solidFill>
                  <a:srgbClr val="0000FF"/>
                </a:solidFill>
              </a:rPr>
              <a:t>interprète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d’olonkho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était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</a:rPr>
              <a:t>Seerken-Sehen</a:t>
            </a:r>
            <a:r>
              <a:rPr lang="en-US" sz="2600" dirty="0" smtClean="0">
                <a:solidFill>
                  <a:srgbClr val="C00000"/>
                </a:solidFill>
              </a:rPr>
              <a:t>.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L’olonkho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existe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depuis</a:t>
            </a:r>
            <a:r>
              <a:rPr lang="en-US" sz="2600" dirty="0" smtClean="0">
                <a:solidFill>
                  <a:srgbClr val="0000FF"/>
                </a:solidFill>
              </a:rPr>
              <a:t> des </a:t>
            </a:r>
            <a:r>
              <a:rPr lang="en-US" sz="2600" dirty="0" err="1" smtClean="0">
                <a:solidFill>
                  <a:srgbClr val="0000FF"/>
                </a:solidFill>
              </a:rPr>
              <a:t>siècles</a:t>
            </a:r>
            <a:r>
              <a:rPr lang="en-US" sz="2600" dirty="0" smtClean="0">
                <a:solidFill>
                  <a:srgbClr val="0000FF"/>
                </a:solidFill>
              </a:rPr>
              <a:t>, on </a:t>
            </a:r>
            <a:r>
              <a:rPr lang="en-US" sz="2600" dirty="0" err="1" smtClean="0">
                <a:solidFill>
                  <a:srgbClr val="0000FF"/>
                </a:solidFill>
              </a:rPr>
              <a:t>voyait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apparaitre</a:t>
            </a:r>
            <a:r>
              <a:rPr lang="en-US" sz="2600" dirty="0" smtClean="0">
                <a:solidFill>
                  <a:srgbClr val="0000FF"/>
                </a:solidFill>
              </a:rPr>
              <a:t> un </a:t>
            </a:r>
            <a:r>
              <a:rPr lang="en-US" sz="2600" dirty="0" err="1" smtClean="0">
                <a:solidFill>
                  <a:srgbClr val="0000FF"/>
                </a:solidFill>
              </a:rPr>
              <a:t>nombre</a:t>
            </a:r>
            <a:r>
              <a:rPr lang="en-US" sz="2600" dirty="0" smtClean="0">
                <a:solidFill>
                  <a:srgbClr val="0000FF"/>
                </a:solidFill>
              </a:rPr>
              <a:t> considerable </a:t>
            </a:r>
            <a:r>
              <a:rPr lang="en-US" sz="2600" dirty="0" err="1" smtClean="0">
                <a:solidFill>
                  <a:srgbClr val="0000FF"/>
                </a:solidFill>
              </a:rPr>
              <a:t>d’olonkhohoutes</a:t>
            </a:r>
            <a:r>
              <a:rPr lang="en-US" sz="2600" dirty="0" smtClean="0">
                <a:solidFill>
                  <a:srgbClr val="0000FF"/>
                </a:solidFill>
              </a:rPr>
              <a:t>. Par </a:t>
            </a:r>
            <a:r>
              <a:rPr lang="en-US" sz="2600" dirty="0" err="1" smtClean="0">
                <a:solidFill>
                  <a:srgbClr val="0000FF"/>
                </a:solidFill>
              </a:rPr>
              <a:t>exemple</a:t>
            </a:r>
            <a:r>
              <a:rPr lang="en-US" sz="2600" dirty="0" smtClean="0">
                <a:solidFill>
                  <a:srgbClr val="0000FF"/>
                </a:solidFill>
              </a:rPr>
              <a:t>, au XVII-</a:t>
            </a:r>
            <a:r>
              <a:rPr lang="en-US" sz="2600" dirty="0" err="1" smtClean="0">
                <a:solidFill>
                  <a:srgbClr val="0000FF"/>
                </a:solidFill>
              </a:rPr>
              <a:t>ième</a:t>
            </a:r>
            <a:r>
              <a:rPr lang="en-US" sz="2600" dirty="0" smtClean="0">
                <a:solidFill>
                  <a:srgbClr val="0000FF"/>
                </a:solidFill>
              </a:rPr>
              <a:t> siècle les </a:t>
            </a:r>
            <a:r>
              <a:rPr lang="en-US" sz="2600" dirty="0" err="1" smtClean="0">
                <a:solidFill>
                  <a:srgbClr val="0000FF"/>
                </a:solidFill>
              </a:rPr>
              <a:t>noms</a:t>
            </a:r>
            <a:r>
              <a:rPr lang="en-US" sz="2600" dirty="0" smtClean="0">
                <a:solidFill>
                  <a:srgbClr val="0000FF"/>
                </a:solidFill>
              </a:rPr>
              <a:t> de </a:t>
            </a:r>
            <a:r>
              <a:rPr lang="en-US" sz="2600" dirty="0" err="1" smtClean="0">
                <a:solidFill>
                  <a:srgbClr val="C00000"/>
                </a:solidFill>
              </a:rPr>
              <a:t>Yrya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</a:rPr>
              <a:t>Tchonkoudaan</a:t>
            </a:r>
            <a:r>
              <a:rPr lang="en-US" sz="2600" dirty="0" smtClean="0">
                <a:solidFill>
                  <a:srgbClr val="C00000"/>
                </a:solidFill>
              </a:rPr>
              <a:t>, </a:t>
            </a:r>
            <a:r>
              <a:rPr lang="en-US" sz="2600" dirty="0" err="1" smtClean="0">
                <a:solidFill>
                  <a:srgbClr val="C00000"/>
                </a:solidFill>
              </a:rPr>
              <a:t>Yrya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</a:rPr>
              <a:t>Tcheket</a:t>
            </a:r>
            <a:r>
              <a:rPr lang="en-US" sz="2600" dirty="0" smtClean="0">
                <a:solidFill>
                  <a:srgbClr val="C00000"/>
                </a:solidFill>
              </a:rPr>
              <a:t> Tour, </a:t>
            </a:r>
            <a:r>
              <a:rPr lang="en-US" sz="2600" dirty="0" err="1" smtClean="0">
                <a:solidFill>
                  <a:srgbClr val="C00000"/>
                </a:solidFill>
              </a:rPr>
              <a:t>Sehenneekh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</a:rPr>
              <a:t>Sekkidiep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étaient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bien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célèbres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  <a:endParaRPr lang="ru-RU" sz="2600" dirty="0" smtClean="0">
              <a:solidFill>
                <a:srgbClr val="0000FF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</a:t>
            </a:r>
            <a:r>
              <a:rPr lang="en-US" sz="2600" dirty="0" err="1" smtClean="0">
                <a:solidFill>
                  <a:srgbClr val="0000FF"/>
                </a:solidFill>
              </a:rPr>
              <a:t>Dans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l’olonkho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il</a:t>
            </a:r>
            <a:r>
              <a:rPr lang="en-US" sz="2600" dirty="0" smtClean="0">
                <a:solidFill>
                  <a:srgbClr val="0000FF"/>
                </a:solidFill>
              </a:rPr>
              <a:t> y a des </a:t>
            </a:r>
            <a:r>
              <a:rPr lang="en-US" sz="2600" dirty="0" err="1" smtClean="0">
                <a:solidFill>
                  <a:srgbClr val="0000FF"/>
                </a:solidFill>
              </a:rPr>
              <a:t>personnages</a:t>
            </a:r>
            <a:r>
              <a:rPr lang="en-US" sz="2600" dirty="0" smtClean="0">
                <a:solidFill>
                  <a:srgbClr val="0000FF"/>
                </a:solidFill>
              </a:rPr>
              <a:t>, qui </a:t>
            </a:r>
            <a:r>
              <a:rPr lang="en-US" sz="2600" dirty="0" err="1" smtClean="0">
                <a:solidFill>
                  <a:srgbClr val="0000FF"/>
                </a:solidFill>
              </a:rPr>
              <a:t>incarnent</a:t>
            </a:r>
            <a:r>
              <a:rPr lang="en-US" sz="2600" dirty="0" smtClean="0">
                <a:solidFill>
                  <a:srgbClr val="0000FF"/>
                </a:solidFill>
              </a:rPr>
              <a:t> le </a:t>
            </a:r>
            <a:r>
              <a:rPr lang="en-US" sz="2600" dirty="0" err="1" smtClean="0">
                <a:solidFill>
                  <a:srgbClr val="0000FF"/>
                </a:solidFill>
              </a:rPr>
              <a:t>bien</a:t>
            </a:r>
            <a:r>
              <a:rPr lang="en-US" sz="2600" dirty="0" smtClean="0">
                <a:solidFill>
                  <a:srgbClr val="0000FF"/>
                </a:solidFill>
              </a:rPr>
              <a:t> et le mal.  On y </a:t>
            </a:r>
            <a:r>
              <a:rPr lang="en-US" sz="2600" dirty="0" err="1" smtClean="0">
                <a:solidFill>
                  <a:srgbClr val="0000FF"/>
                </a:solidFill>
              </a:rPr>
              <a:t>voit</a:t>
            </a:r>
            <a:r>
              <a:rPr lang="en-US" sz="2600" dirty="0" smtClean="0">
                <a:solidFill>
                  <a:srgbClr val="0000FF"/>
                </a:solidFill>
              </a:rPr>
              <a:t> les </a:t>
            </a:r>
            <a:r>
              <a:rPr lang="en-US" sz="2600" dirty="0" err="1" smtClean="0">
                <a:solidFill>
                  <a:srgbClr val="0000FF"/>
                </a:solidFill>
              </a:rPr>
              <a:t>Bootours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héros</a:t>
            </a:r>
            <a:r>
              <a:rPr lang="en-US" sz="2600" dirty="0" smtClean="0">
                <a:solidFill>
                  <a:srgbClr val="0000FF"/>
                </a:solidFill>
              </a:rPr>
              <a:t>, les </a:t>
            </a:r>
            <a:r>
              <a:rPr lang="en-US" sz="2600" dirty="0" err="1" smtClean="0">
                <a:solidFill>
                  <a:srgbClr val="0000FF"/>
                </a:solidFill>
              </a:rPr>
              <a:t>Aïyys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créateurs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supérieures</a:t>
            </a:r>
            <a:r>
              <a:rPr lang="en-US" sz="2600" dirty="0" smtClean="0">
                <a:solidFill>
                  <a:srgbClr val="0000FF"/>
                </a:solidFill>
              </a:rPr>
              <a:t>, les </a:t>
            </a:r>
            <a:r>
              <a:rPr lang="en-US" sz="2600" dirty="0" err="1" smtClean="0">
                <a:solidFill>
                  <a:srgbClr val="0000FF"/>
                </a:solidFill>
              </a:rPr>
              <a:t>chamans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bons</a:t>
            </a:r>
            <a:r>
              <a:rPr lang="en-US" sz="2600" dirty="0" smtClean="0">
                <a:solidFill>
                  <a:srgbClr val="0000FF"/>
                </a:solidFill>
              </a:rPr>
              <a:t> et </a:t>
            </a:r>
            <a:r>
              <a:rPr lang="en-US" sz="2600" dirty="0" err="1" smtClean="0">
                <a:solidFill>
                  <a:srgbClr val="0000FF"/>
                </a:solidFill>
              </a:rPr>
              <a:t>mauvais</a:t>
            </a:r>
            <a:r>
              <a:rPr lang="en-US" sz="2600" dirty="0" smtClean="0">
                <a:solidFill>
                  <a:srgbClr val="0000FF"/>
                </a:solidFill>
              </a:rPr>
              <a:t> et les </a:t>
            </a:r>
            <a:r>
              <a:rPr lang="en-US" sz="2600" dirty="0" err="1" smtClean="0">
                <a:solidFill>
                  <a:srgbClr val="0000FF"/>
                </a:solidFill>
              </a:rPr>
              <a:t>monstres</a:t>
            </a:r>
            <a:r>
              <a:rPr lang="en-US" sz="2600" dirty="0" smtClean="0">
                <a:solidFill>
                  <a:srgbClr val="0000FF"/>
                </a:solidFill>
              </a:rPr>
              <a:t>.</a:t>
            </a:r>
            <a:endParaRPr lang="ru-RU" sz="2600" dirty="0" smtClean="0">
              <a:solidFill>
                <a:srgbClr val="0000FF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Le personnage principal </a:t>
            </a:r>
            <a:r>
              <a:rPr lang="en-US" sz="2600" dirty="0" err="1" smtClean="0">
                <a:solidFill>
                  <a:srgbClr val="0000FF"/>
                </a:solidFill>
              </a:rPr>
              <a:t>est</a:t>
            </a:r>
            <a:r>
              <a:rPr lang="en-US" sz="2600" dirty="0" smtClean="0">
                <a:solidFill>
                  <a:srgbClr val="0000FF"/>
                </a:solidFill>
              </a:rPr>
              <a:t> le </a:t>
            </a:r>
            <a:r>
              <a:rPr lang="en-US" sz="2600" dirty="0" err="1" smtClean="0">
                <a:solidFill>
                  <a:srgbClr val="0000FF"/>
                </a:solidFill>
              </a:rPr>
              <a:t>Bootour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défendeur</a:t>
            </a:r>
            <a:r>
              <a:rPr lang="en-US" sz="2600" dirty="0" smtClean="0">
                <a:solidFill>
                  <a:srgbClr val="0000FF"/>
                </a:solidFill>
              </a:rPr>
              <a:t> de son </a:t>
            </a:r>
            <a:r>
              <a:rPr lang="en-US" sz="2600" dirty="0" err="1" smtClean="0">
                <a:solidFill>
                  <a:srgbClr val="0000FF"/>
                </a:solidFill>
              </a:rPr>
              <a:t>peuple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contre</a:t>
            </a:r>
            <a:r>
              <a:rPr lang="en-US" sz="2600" dirty="0" smtClean="0">
                <a:solidFill>
                  <a:srgbClr val="0000FF"/>
                </a:solidFill>
              </a:rPr>
              <a:t> les </a:t>
            </a:r>
            <a:r>
              <a:rPr lang="en-US" sz="2600" dirty="0" err="1" smtClean="0">
                <a:solidFill>
                  <a:srgbClr val="0000FF"/>
                </a:solidFill>
              </a:rPr>
              <a:t>Abaahys</a:t>
            </a:r>
            <a:r>
              <a:rPr lang="en-US" sz="2600" dirty="0" smtClean="0">
                <a:solidFill>
                  <a:srgbClr val="0000FF"/>
                </a:solidFill>
              </a:rPr>
              <a:t>.  </a:t>
            </a:r>
            <a:endParaRPr lang="ru-RU" sz="2600" dirty="0" smtClean="0">
              <a:solidFill>
                <a:srgbClr val="0000FF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600" dirty="0" smtClean="0"/>
              <a:t>	</a:t>
            </a:r>
            <a:r>
              <a:rPr lang="en-US" sz="2600" dirty="0" err="1" smtClean="0">
                <a:solidFill>
                  <a:srgbClr val="0000FF"/>
                </a:solidFill>
              </a:rPr>
              <a:t>Dans</a:t>
            </a:r>
            <a:r>
              <a:rPr lang="en-US" sz="2600" dirty="0" smtClean="0">
                <a:solidFill>
                  <a:srgbClr val="0000FF"/>
                </a:solidFill>
              </a:rPr>
              <a:t> la </a:t>
            </a:r>
            <a:r>
              <a:rPr lang="en-US" sz="2600" dirty="0" err="1" smtClean="0">
                <a:solidFill>
                  <a:srgbClr val="0000FF"/>
                </a:solidFill>
              </a:rPr>
              <a:t>mythologie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sakha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l’univers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est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composé</a:t>
            </a:r>
            <a:r>
              <a:rPr lang="en-US" sz="2600" dirty="0" smtClean="0">
                <a:solidFill>
                  <a:srgbClr val="0000FF"/>
                </a:solidFill>
              </a:rPr>
              <a:t> de </a:t>
            </a:r>
            <a:r>
              <a:rPr lang="en-US" sz="2600" dirty="0" err="1" smtClean="0">
                <a:solidFill>
                  <a:srgbClr val="0000FF"/>
                </a:solidFill>
              </a:rPr>
              <a:t>trois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mondes</a:t>
            </a:r>
            <a:r>
              <a:rPr lang="en-US" sz="2600" dirty="0" smtClean="0">
                <a:solidFill>
                  <a:srgbClr val="0000FF"/>
                </a:solidFill>
              </a:rPr>
              <a:t>: </a:t>
            </a:r>
            <a:r>
              <a:rPr lang="en-US" sz="2600" dirty="0" smtClean="0">
                <a:solidFill>
                  <a:srgbClr val="C00000"/>
                </a:solidFill>
              </a:rPr>
              <a:t>le Monde </a:t>
            </a:r>
            <a:r>
              <a:rPr lang="en-US" sz="2600" dirty="0" err="1" smtClean="0">
                <a:solidFill>
                  <a:srgbClr val="C00000"/>
                </a:solidFill>
              </a:rPr>
              <a:t>Superieur</a:t>
            </a:r>
            <a:r>
              <a:rPr lang="en-US" sz="2600" dirty="0" smtClean="0">
                <a:solidFill>
                  <a:srgbClr val="C00000"/>
                </a:solidFill>
              </a:rPr>
              <a:t>, le Monde du Milieu et le Monde </a:t>
            </a:r>
            <a:r>
              <a:rPr lang="en-US" sz="2600" dirty="0" err="1" smtClean="0">
                <a:solidFill>
                  <a:srgbClr val="C00000"/>
                </a:solidFill>
              </a:rPr>
              <a:t>Inférieur</a:t>
            </a:r>
            <a:r>
              <a:rPr lang="en-US" sz="2600" dirty="0" smtClean="0">
                <a:solidFill>
                  <a:srgbClr val="C00000"/>
                </a:solidFill>
              </a:rPr>
              <a:t>.</a:t>
            </a:r>
            <a:endParaRPr lang="ru-RU" sz="26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4643470" cy="5857916"/>
          </a:xfrm>
          <a:scene3d>
            <a:camera prst="isometricOffAxis1Right"/>
            <a:lightRig rig="threePt" dir="t"/>
          </a:scene3d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 grand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poète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sakha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Platon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Oïounsky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composé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un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poème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neufs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chants (34 000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vers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 en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s’inspirant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plusieurs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olonkhos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populaires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pour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raconter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les exploits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légendaries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d’un </a:t>
            </a:r>
            <a:r>
              <a:rPr lang="en-US" sz="31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héros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célèbre, </a:t>
            </a:r>
            <a:r>
              <a:rPr lang="en-US" sz="31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Niourgoun</a:t>
            </a:r>
            <a:r>
              <a:rPr lang="en-US" sz="31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1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Bootour</a:t>
            </a:r>
            <a:r>
              <a:rPr lang="en-US" sz="31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31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l’intrépide</a:t>
            </a:r>
            <a:r>
              <a:rPr lang="en-US" sz="31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r>
              <a:rPr lang="ru-RU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29256" y="4605358"/>
            <a:ext cx="3429024" cy="1752600"/>
          </a:xfrm>
          <a:scene3d>
            <a:camera prst="isometricOffAxis2Left"/>
            <a:lightRig rig="threePt" dir="t"/>
          </a:scene3d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err="1" smtClean="0">
                <a:ln w="50800"/>
                <a:solidFill>
                  <a:srgbClr val="C00000"/>
                </a:solidFill>
              </a:rPr>
              <a:t>Platon</a:t>
            </a:r>
            <a:r>
              <a:rPr lang="en-US" b="1" dirty="0" smtClean="0">
                <a:ln w="50800"/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ln w="50800"/>
                <a:solidFill>
                  <a:srgbClr val="C00000"/>
                </a:solidFill>
              </a:rPr>
              <a:t>Alexeevitch</a:t>
            </a:r>
            <a:endParaRPr lang="en-US" b="1" dirty="0" smtClean="0">
              <a:ln w="50800"/>
              <a:solidFill>
                <a:srgbClr val="C00000"/>
              </a:solidFill>
            </a:endParaRPr>
          </a:p>
          <a:p>
            <a:r>
              <a:rPr lang="en-US" b="1" dirty="0" err="1" smtClean="0">
                <a:ln w="50800"/>
                <a:solidFill>
                  <a:srgbClr val="C00000"/>
                </a:solidFill>
              </a:rPr>
              <a:t>Slepsov</a:t>
            </a:r>
            <a:r>
              <a:rPr lang="en-US" b="1" dirty="0" smtClean="0">
                <a:ln w="50800"/>
                <a:solidFill>
                  <a:srgbClr val="C00000"/>
                </a:solidFill>
              </a:rPr>
              <a:t>- </a:t>
            </a:r>
            <a:r>
              <a:rPr lang="en-US" b="1" dirty="0" err="1" smtClean="0">
                <a:ln w="50800"/>
                <a:solidFill>
                  <a:srgbClr val="C00000"/>
                </a:solidFill>
              </a:rPr>
              <a:t>Oïounsky</a:t>
            </a:r>
            <a:endParaRPr lang="en-US" b="1" dirty="0" smtClean="0">
              <a:ln w="50800"/>
              <a:solidFill>
                <a:srgbClr val="C00000"/>
              </a:solidFill>
            </a:endParaRPr>
          </a:p>
          <a:p>
            <a:r>
              <a:rPr lang="en-US" b="1" dirty="0" smtClean="0">
                <a:ln w="50800"/>
                <a:solidFill>
                  <a:srgbClr val="000099"/>
                </a:solidFill>
              </a:rPr>
              <a:t>(1893-1939)</a:t>
            </a:r>
            <a:endParaRPr lang="ru-RU" b="1" dirty="0">
              <a:ln w="50800"/>
              <a:solidFill>
                <a:srgbClr val="000099"/>
              </a:solidFill>
            </a:endParaRPr>
          </a:p>
        </p:txBody>
      </p:sp>
      <p:pic>
        <p:nvPicPr>
          <p:cNvPr id="4" name="Содержимое 3" descr="Отсканировано 25.01.2009 10-58.bmp"/>
          <p:cNvPicPr>
            <a:picLocks noGrp="1" noChangeAspect="1"/>
          </p:cNvPicPr>
          <p:nvPr>
            <p:ph idx="4294967295"/>
          </p:nvPr>
        </p:nvPicPr>
        <p:blipFill>
          <a:blip r:embed="rId3">
            <a:lum bright="-20000" contrast="20000"/>
          </a:blip>
          <a:srcRect l="12271" t="7143" r="10369" b="12500"/>
          <a:stretch>
            <a:fillRect/>
          </a:stretch>
        </p:blipFill>
        <p:spPr>
          <a:xfrm>
            <a:off x="5857884" y="571480"/>
            <a:ext cx="2571750" cy="3857625"/>
          </a:xfrm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mage0018"/>
          <p:cNvPicPr>
            <a:picLocks noChangeAspect="1" noChangeArrowheads="1"/>
          </p:cNvPicPr>
          <p:nvPr/>
        </p:nvPicPr>
        <p:blipFill>
          <a:blip r:embed="rId2"/>
          <a:srcRect t="2704" b="393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071678"/>
            <a:ext cx="8604855" cy="4524315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Niourgoun</a:t>
            </a:r>
            <a:r>
              <a:rPr lang="en-US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Bootour</a:t>
            </a:r>
            <a:r>
              <a:rPr lang="en-US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,</a:t>
            </a:r>
            <a:endParaRPr lang="ru-RU" sz="9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n-US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9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l’intrépide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rcRect l="3070" r="764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/>
              <a:t>	</a:t>
            </a:r>
            <a:r>
              <a:rPr lang="en-US" sz="3600" dirty="0" smtClean="0">
                <a:solidFill>
                  <a:srgbClr val="0000FF"/>
                </a:solidFill>
              </a:rPr>
              <a:t>Le Monde </a:t>
            </a:r>
            <a:r>
              <a:rPr lang="en-US" sz="3600" dirty="0" err="1" smtClean="0">
                <a:solidFill>
                  <a:srgbClr val="0000FF"/>
                </a:solidFill>
              </a:rPr>
              <a:t>Superieur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comporte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neuf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cieux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peuplés</a:t>
            </a:r>
            <a:r>
              <a:rPr lang="en-US" sz="3600" dirty="0" smtClean="0">
                <a:solidFill>
                  <a:srgbClr val="0000FF"/>
                </a:solidFill>
              </a:rPr>
              <a:t> de creatures </a:t>
            </a:r>
            <a:r>
              <a:rPr lang="en-US" sz="3600" dirty="0" err="1" smtClean="0">
                <a:solidFill>
                  <a:srgbClr val="0000FF"/>
                </a:solidFill>
              </a:rPr>
              <a:t>supérieures</a:t>
            </a:r>
            <a:r>
              <a:rPr lang="en-US" sz="3600" dirty="0" smtClean="0">
                <a:solidFill>
                  <a:srgbClr val="0000FF"/>
                </a:solidFill>
              </a:rPr>
              <a:t>, les </a:t>
            </a:r>
            <a:r>
              <a:rPr lang="en-US" sz="3600" dirty="0" err="1" smtClean="0">
                <a:solidFill>
                  <a:srgbClr val="0000FF"/>
                </a:solidFill>
              </a:rPr>
              <a:t>aïyys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58578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Le Monde </a:t>
            </a:r>
            <a:r>
              <a:rPr lang="en-US" sz="4000" b="1" dirty="0" err="1" smtClean="0">
                <a:solidFill>
                  <a:srgbClr val="C00000"/>
                </a:solidFill>
              </a:rPr>
              <a:t>Superieur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олонх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олонхо</Template>
  <TotalTime>56</TotalTime>
  <Words>843</Words>
  <Application>Microsoft Office PowerPoint</Application>
  <PresentationFormat>Экран (4:3)</PresentationFormat>
  <Paragraphs>90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олонхо</vt:lpstr>
      <vt:lpstr>Le pays de l’olonkho</vt:lpstr>
      <vt:lpstr>Слайд 2</vt:lpstr>
      <vt:lpstr>Olonkho</vt:lpstr>
      <vt:lpstr>Слайд 4</vt:lpstr>
      <vt:lpstr>Слайд 5</vt:lpstr>
      <vt:lpstr>Olonkhohoute.</vt:lpstr>
      <vt:lpstr>Un grand poète sakha, Platon Oïounsky a composé un poème de neufs chants (34 000 vers)  en s’inspirant de plusieurs olonkhos populaires, pour raconter les exploits légendaries d’un héros célèbre, Niourgoun Bootour, l’intrépide. </vt:lpstr>
      <vt:lpstr>Слайд 8</vt:lpstr>
      <vt:lpstr> Le Monde Superieur comporte neuf cieux peuplés de creatures supérieures, les aïyys.</vt:lpstr>
      <vt:lpstr>Urun Aar Toïon</vt:lpstr>
      <vt:lpstr>Adiyna Cier Khotoune</vt:lpstr>
      <vt:lpstr>Les habitants du Monde Superieur  </vt:lpstr>
      <vt:lpstr>Le Monde du Milieu était  très large, fleuri, avec un soleil levant haut. </vt:lpstr>
      <vt:lpstr>Le tribu Sakha</vt:lpstr>
      <vt:lpstr>Sakha Saaryn Toïon, Sabyïa Baaï Khotoune</vt:lpstr>
      <vt:lpstr>Слайд 16</vt:lpstr>
      <vt:lpstr>Touïaaryma Kouo</vt:lpstr>
      <vt:lpstr>Слайд 18</vt:lpstr>
      <vt:lpstr>Le preux  de l’abaasy Oite Ouhoutaaky</vt:lpstr>
      <vt:lpstr>Une fille abaasy Kyskyïdaan Kouo</vt:lpstr>
      <vt:lpstr>Le preux abaasy enlève Touïaaryma Kouo</vt:lpstr>
      <vt:lpstr>Une tempête</vt:lpstr>
      <vt:lpstr>La poursuite</vt:lpstr>
      <vt:lpstr>Urun Ouolan</vt:lpstr>
      <vt:lpstr>La mort  d’ Urun Ouolan</vt:lpstr>
      <vt:lpstr>Niourgoun Bootour</vt:lpstr>
      <vt:lpstr>Le cheval épique</vt:lpstr>
      <vt:lpstr>Niourgoun Bootour         se precipite  dans  le Monde Inférieur.</vt:lpstr>
      <vt:lpstr>Le combat</vt:lpstr>
      <vt:lpstr>Un combat furieux</vt:lpstr>
      <vt:lpstr>Une grande alarme</vt:lpstr>
      <vt:lpstr>L’opposition  des preux</vt:lpstr>
      <vt:lpstr>Une prière au secours</vt:lpstr>
      <vt:lpstr>Aïyy Oumsour oudahuanka</vt:lpstr>
      <vt:lpstr>La victoire</vt:lpstr>
      <vt:lpstr>La retour</vt:lpstr>
      <vt:lpstr>Un festin de noce</vt:lpstr>
      <vt:lpstr>Слайд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pays de l’olonkho</dc:title>
  <dc:creator>User</dc:creator>
  <cp:lastModifiedBy>SELA</cp:lastModifiedBy>
  <cp:revision>10</cp:revision>
  <dcterms:created xsi:type="dcterms:W3CDTF">2009-01-31T00:46:16Z</dcterms:created>
  <dcterms:modified xsi:type="dcterms:W3CDTF">2011-01-13T10:45:45Z</dcterms:modified>
</cp:coreProperties>
</file>