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61" r:id="rId16"/>
    <p:sldId id="262" r:id="rId17"/>
    <p:sldId id="263" r:id="rId18"/>
    <p:sldId id="264" r:id="rId19"/>
    <p:sldId id="265" r:id="rId20"/>
    <p:sldId id="275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59" d="100"/>
          <a:sy n="59" d="100"/>
        </p:scale>
        <p:origin x="-81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3333FF"/>
                </a:solidFill>
              </a:rPr>
              <a:t>Желание стать хорошим специалистом  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Желание стать хорошим специалистом  </c:v>
                </c:pt>
              </c:strCache>
            </c:strRef>
          </c:tx>
          <c:spPr>
            <a:solidFill>
              <a:srgbClr val="00CCFF"/>
            </a:solidFill>
          </c:spPr>
          <c:dPt>
            <c:idx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Лист1!$A$2:$A$3</c:f>
              <c:numCache>
                <c:formatCode>0%</c:formatCode>
                <c:ptCount val="2"/>
                <c:pt idx="0">
                  <c:v>0.52</c:v>
                </c:pt>
                <c:pt idx="1">
                  <c:v>0.48000000000000026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0.52</c:v>
                </c:pt>
                <c:pt idx="1">
                  <c:v>0.48000000000000026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3333FF"/>
                </a:solidFill>
              </a:rPr>
              <a:t>Желание хорошо усваивать материал и получить высокую оценку</a:t>
            </a:r>
          </a:p>
        </c:rich>
      </c:tx>
      <c:layout/>
    </c:title>
    <c:view3D>
      <c:rotX val="30"/>
      <c:rotY val="58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Желание хорошо усваивать материал и получить высокую оценку</c:v>
                </c:pt>
              </c:strCache>
            </c:strRef>
          </c:tx>
          <c:spPr>
            <a:effectLst>
              <a:outerShdw blurRad="50800" dist="50800" dir="5400000" algn="ctr" rotWithShape="0">
                <a:srgbClr val="FF0000"/>
              </a:outerShdw>
            </a:effectLst>
          </c:spPr>
          <c:dPt>
            <c:idx val="0"/>
            <c:spPr>
              <a:solidFill>
                <a:srgbClr val="FFFF00"/>
              </a:solidFill>
              <a:effectLst>
                <a:outerShdw blurRad="50800" dist="50800" dir="5400000" algn="ctr" rotWithShape="0">
                  <a:srgbClr val="FF0000"/>
                </a:outerShdw>
              </a:effectLst>
            </c:spPr>
          </c:dPt>
          <c:dPt>
            <c:idx val="1"/>
            <c:spPr>
              <a:solidFill>
                <a:srgbClr val="FF0000">
                  <a:alpha val="86000"/>
                </a:srgbClr>
              </a:solidFill>
              <a:effectLst>
                <a:outerShdw blurRad="50800" dist="50800" dir="5400000" algn="ctr" rotWithShape="0">
                  <a:srgbClr val="FF0000"/>
                </a:outerShdw>
              </a:effectLst>
            </c:spPr>
          </c:dPt>
          <c:dLbls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Лист1!$A$2:$A$3</c:f>
              <c:numCache>
                <c:formatCode>0%</c:formatCode>
                <c:ptCount val="2"/>
                <c:pt idx="0">
                  <c:v>0.86000000000000043</c:v>
                </c:pt>
                <c:pt idx="1">
                  <c:v>0.14000000000000001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0.86000000000000043</c:v>
                </c:pt>
                <c:pt idx="1">
                  <c:v>0.14000000000000001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3333FF"/>
                </a:solidFill>
              </a:rPr>
              <a:t>Желание поступить в институт, техникум, работать на заводе, в учреждении</a:t>
            </a:r>
          </a:p>
        </c:rich>
      </c:tx>
      <c:layout/>
    </c:title>
    <c:view3D>
      <c:rotX val="30"/>
      <c:rotY val="51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Желание поступить в институт, техникум, работать на заводе, в учреждении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Лист1!$A$2:$A$3</c:f>
              <c:numCache>
                <c:formatCode>0%</c:formatCode>
                <c:ptCount val="2"/>
                <c:pt idx="0">
                  <c:v>0.79</c:v>
                </c:pt>
                <c:pt idx="1">
                  <c:v>0.21000000000000013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0.79</c:v>
                </c:pt>
                <c:pt idx="1">
                  <c:v>0.21000000000000013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4D16-87F6-457D-8B15-E308433AD8F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43E5-4C07-4048-A942-4DA367A9BC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4D16-87F6-457D-8B15-E308433AD8F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43E5-4C07-4048-A942-4DA367A9B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4D16-87F6-457D-8B15-E308433AD8F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43E5-4C07-4048-A942-4DA367A9B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4D16-87F6-457D-8B15-E308433AD8F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43E5-4C07-4048-A942-4DA367A9B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4D16-87F6-457D-8B15-E308433AD8F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BF543E5-4C07-4048-A942-4DA367A9B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4D16-87F6-457D-8B15-E308433AD8F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43E5-4C07-4048-A942-4DA367A9B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4D16-87F6-457D-8B15-E308433AD8F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43E5-4C07-4048-A942-4DA367A9B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4D16-87F6-457D-8B15-E308433AD8F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43E5-4C07-4048-A942-4DA367A9B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4D16-87F6-457D-8B15-E308433AD8F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43E5-4C07-4048-A942-4DA367A9B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4D16-87F6-457D-8B15-E308433AD8F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43E5-4C07-4048-A942-4DA367A9B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4D16-87F6-457D-8B15-E308433AD8F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43E5-4C07-4048-A942-4DA367A9B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724D16-87F6-457D-8B15-E308433AD8F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F543E5-4C07-4048-A942-4DA367A9B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b7.ru/files/story_img/key_success_5478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b7.ru/files/story_img/key_success_5478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b7.ru/files/story_img/key_success_5478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8565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Педагогический совет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843738" cy="3929090"/>
          </a:xfrm>
        </p:spPr>
        <p:txBody>
          <a:bodyPr>
            <a:normAutofit fontScale="55000" lnSpcReduction="20000"/>
          </a:bodyPr>
          <a:lstStyle/>
          <a:p>
            <a:r>
              <a:rPr lang="ru-RU" sz="6200" dirty="0" smtClean="0">
                <a:solidFill>
                  <a:srgbClr val="3333FF"/>
                </a:solidFill>
              </a:rPr>
              <a:t>«</a:t>
            </a:r>
            <a:r>
              <a:rPr lang="ru-RU" sz="6200" b="1" dirty="0" smtClean="0">
                <a:solidFill>
                  <a:srgbClr val="3333FF"/>
                </a:solidFill>
              </a:rPr>
              <a:t>Формула успеха» </a:t>
            </a:r>
          </a:p>
          <a:p>
            <a:r>
              <a:rPr lang="ru-RU" sz="6200" b="1" dirty="0" smtClean="0">
                <a:solidFill>
                  <a:srgbClr val="3333FF"/>
                </a:solidFill>
              </a:rPr>
              <a:t>или </a:t>
            </a:r>
          </a:p>
          <a:p>
            <a:r>
              <a:rPr lang="ru-RU" sz="6200" b="1" dirty="0" smtClean="0">
                <a:solidFill>
                  <a:srgbClr val="3333FF"/>
                </a:solidFill>
              </a:rPr>
              <a:t>как работать без второгодников</a:t>
            </a:r>
          </a:p>
          <a:p>
            <a:endParaRPr lang="ru-RU" dirty="0">
              <a:solidFill>
                <a:srgbClr val="3333FF"/>
              </a:solidFill>
            </a:endParaRPr>
          </a:p>
          <a:p>
            <a:endParaRPr lang="ru-RU" dirty="0" smtClean="0">
              <a:solidFill>
                <a:srgbClr val="3333FF"/>
              </a:solidFill>
            </a:endParaRPr>
          </a:p>
          <a:p>
            <a:endParaRPr lang="ru-RU" dirty="0" smtClean="0">
              <a:solidFill>
                <a:srgbClr val="3333FF"/>
              </a:solidFill>
            </a:endParaRPr>
          </a:p>
          <a:p>
            <a:r>
              <a:rPr lang="ru-RU" sz="4600" dirty="0" smtClean="0">
                <a:solidFill>
                  <a:srgbClr val="3333FF"/>
                </a:solidFill>
              </a:rPr>
              <a:t>8 февраля 2010г. </a:t>
            </a:r>
          </a:p>
          <a:p>
            <a:endParaRPr lang="ru-RU" sz="4600" dirty="0" smtClean="0">
              <a:solidFill>
                <a:srgbClr val="3333FF"/>
              </a:solidFill>
            </a:endParaRPr>
          </a:p>
          <a:p>
            <a:r>
              <a:rPr lang="ru-RU" sz="4600" dirty="0" smtClean="0">
                <a:solidFill>
                  <a:srgbClr val="3333FF"/>
                </a:solidFill>
              </a:rPr>
              <a:t>МОУ «СОШ№7 имени В.Н.Пушкарева»</a:t>
            </a:r>
          </a:p>
          <a:p>
            <a:r>
              <a:rPr lang="ru-RU" sz="4600" dirty="0" smtClean="0">
                <a:solidFill>
                  <a:srgbClr val="3333FF"/>
                </a:solidFill>
              </a:rPr>
              <a:t>г.Остров  Псковской </a:t>
            </a:r>
            <a:r>
              <a:rPr lang="ru-RU" sz="4600" dirty="0" smtClean="0">
                <a:solidFill>
                  <a:srgbClr val="3333FF"/>
                </a:solidFill>
              </a:rPr>
              <a:t>области       </a:t>
            </a:r>
            <a:r>
              <a:rPr lang="ru-RU" sz="4600" dirty="0" smtClean="0"/>
              <a:t>                       </a:t>
            </a:r>
            <a:endParaRPr lang="ru-RU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Мотивы, пропадающие в старшем звене.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-1" y="1357298"/>
          <a:ext cx="9144000" cy="5491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3333FF"/>
                          </a:solidFill>
                        </a:rPr>
                        <a:t>Мотив</a:t>
                      </a:r>
                      <a:endParaRPr lang="ru-RU" sz="2400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3333FF"/>
                          </a:solidFill>
                        </a:rPr>
                        <a:t>Средне звено</a:t>
                      </a:r>
                      <a:endParaRPr lang="ru-RU" sz="2400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3333FF"/>
                          </a:solidFill>
                        </a:rPr>
                        <a:t>Старшее звено</a:t>
                      </a:r>
                      <a:endParaRPr lang="ru-RU" sz="2400" dirty="0">
                        <a:solidFill>
                          <a:srgbClr val="3333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Чувство и достоинство школьника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33%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7%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Выполнение задания учителей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33%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7%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Плохо учиться - стыдно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19%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Боязнь наказаний со стороны родителей или учителей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14%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Стремление получить похвалу, поощрение со стороны взрослых, сверстников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14%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458565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Плохо выраженные мотивы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3333FF"/>
                </a:solidFill>
              </a:rPr>
              <a:t>Мешающие учебной деятельности</a:t>
            </a:r>
            <a:endParaRPr lang="ru-RU" b="1" dirty="0">
              <a:solidFill>
                <a:srgbClr val="3333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86314" y="1500174"/>
            <a:ext cx="4041775" cy="14652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rgbClr val="3333FF"/>
                </a:solidFill>
              </a:rPr>
              <a:t>Могли бы способствовать эффективности учебной деятельности</a:t>
            </a:r>
            <a:endParaRPr lang="ru-RU" b="1" dirty="0">
              <a:solidFill>
                <a:srgbClr val="3333FF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400552" cy="4067196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Учиться неинтересно, неприятно,  скучно.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Неприятно преодолевать трудное в учении.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Плохо быть в коллективе.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Желание получить отметку во что бы то ни стало.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Учеба для меня – тяжкая обязанность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930745" y="3071810"/>
            <a:ext cx="4213255" cy="3125791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Осуждение со стороны товарищей.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Желание получить награду со стороны родителей или школы.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Стремление выделиться, стать выше товарищей.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458565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Социально-психологические проблемы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Исследуемые группы являются недостаточно сплоченными коллективами, в которых, при этом учащимся достаточно комфортно и нет нужды </a:t>
            </a:r>
            <a:r>
              <a:rPr lang="ru-RU" dirty="0" err="1" smtClean="0">
                <a:solidFill>
                  <a:schemeClr val="bg1"/>
                </a:solidFill>
              </a:rPr>
              <a:t>самоутверждаться</a:t>
            </a:r>
            <a:r>
              <a:rPr lang="ru-RU" dirty="0" smtClean="0">
                <a:solidFill>
                  <a:schemeClr val="bg1"/>
                </a:solidFill>
              </a:rPr>
              <a:t> за счет успехов в учебе.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Внутригрупповые нормы данных классов не предполагают осуждения членов коллектива за плохую учебу, поэтому мотив общения может отрицательно сказаться на эффективности учебной деятельности.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Причинами нежелания что-либо делать могут выступать нехватка вознаграждения и одобрения, побуждающих к деятельности (внешняя мотивация).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458565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Факторы, влияющие на мотивы обучения.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47091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Лень, отсутствие силы воли  82%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Склонность к систематическим пропускам уроков (часто без уважительной причины) 77%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Неправильное семейное воспитание 68%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458565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Рекомендации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9144064" cy="5380690"/>
          </a:xfrm>
        </p:spPr>
        <p:txBody>
          <a:bodyPr>
            <a:noAutofit/>
          </a:bodyPr>
          <a:lstStyle/>
          <a:p>
            <a:pPr lvl="0"/>
            <a:r>
              <a:rPr lang="ru-RU" sz="2200" dirty="0" smtClean="0">
                <a:solidFill>
                  <a:schemeClr val="bg1"/>
                </a:solidFill>
              </a:rPr>
              <a:t>Учет психологических особенностей личности, физического здоровья ребенка.</a:t>
            </a:r>
          </a:p>
          <a:p>
            <a:pPr lvl="0"/>
            <a:r>
              <a:rPr lang="ru-RU" sz="2200" dirty="0" smtClean="0">
                <a:solidFill>
                  <a:schemeClr val="bg1"/>
                </a:solidFill>
              </a:rPr>
              <a:t>Индивидуальная направленность на будущую профессию.</a:t>
            </a:r>
          </a:p>
          <a:p>
            <a:pPr lvl="0"/>
            <a:r>
              <a:rPr lang="ru-RU" sz="2200" dirty="0" smtClean="0">
                <a:solidFill>
                  <a:schemeClr val="bg1"/>
                </a:solidFill>
              </a:rPr>
              <a:t>Добровольное и сознательное включение в поисковую научно-познавательную деятельность .</a:t>
            </a:r>
          </a:p>
          <a:p>
            <a:pPr lvl="0"/>
            <a:r>
              <a:rPr lang="ru-RU" sz="2200" dirty="0" smtClean="0">
                <a:solidFill>
                  <a:schemeClr val="bg1"/>
                </a:solidFill>
              </a:rPr>
              <a:t>Формирование навыков конструктивного общения с учителями и одноклассниками.</a:t>
            </a:r>
          </a:p>
          <a:p>
            <a:pPr lvl="0"/>
            <a:r>
              <a:rPr lang="ru-RU" sz="2200" dirty="0" smtClean="0">
                <a:solidFill>
                  <a:schemeClr val="bg1"/>
                </a:solidFill>
              </a:rPr>
              <a:t>Разрядка отрицательных эмоций, связанных с учебной деятельностью.</a:t>
            </a:r>
          </a:p>
          <a:p>
            <a:pPr lvl="0"/>
            <a:r>
              <a:rPr lang="ru-RU" sz="2200" dirty="0" smtClean="0">
                <a:solidFill>
                  <a:schemeClr val="bg1"/>
                </a:solidFill>
              </a:rPr>
              <a:t> Построение воспитательной работы с учащимися, направленной на  рациональное  распределение времени на учебу и увлечения.</a:t>
            </a:r>
          </a:p>
          <a:p>
            <a:pPr lvl="0"/>
            <a:r>
              <a:rPr lang="ru-RU" sz="2200" dirty="0" smtClean="0">
                <a:solidFill>
                  <a:schemeClr val="bg1"/>
                </a:solidFill>
              </a:rPr>
              <a:t>Применение похвалы и поощрения за успехи в учебной деятельности.</a:t>
            </a:r>
          </a:p>
          <a:p>
            <a:pPr lvl="0"/>
            <a:r>
              <a:rPr lang="ru-RU" sz="2200" dirty="0" smtClean="0">
                <a:solidFill>
                  <a:schemeClr val="bg1"/>
                </a:solidFill>
              </a:rPr>
              <a:t>Грамотное использование дневника для связи с родителями.</a:t>
            </a:r>
          </a:p>
          <a:p>
            <a:pPr lvl="0"/>
            <a:r>
              <a:rPr lang="ru-RU" sz="2200" dirty="0" smtClean="0">
                <a:solidFill>
                  <a:schemeClr val="bg1"/>
                </a:solidFill>
              </a:rPr>
              <a:t>Учет мотивации поведения детей.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а 14 из 57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318" b="12051"/>
          <a:stretch>
            <a:fillRect/>
          </a:stretch>
        </p:blipFill>
        <p:spPr bwMode="auto">
          <a:xfrm>
            <a:off x="571472" y="0"/>
            <a:ext cx="80713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Групповая работа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720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Группы 1 и 2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Подготовить памятку         «Рекомендации, правила,  позволяющие стимулировать нам уроке деятельность каждого ребенка с учетом его интеллектуального уровня и потенциальных возможностей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18623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Группы 3 и 4</a:t>
            </a: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   Выработать памятку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«Рекомендации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по работе с детьми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 с отклоняющимся   поведением»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0"/>
            <a:ext cx="1928826" cy="159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14 из 57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5318" b="12051"/>
          <a:stretch>
            <a:fillRect/>
          </a:stretch>
        </p:blipFill>
        <p:spPr bwMode="auto">
          <a:xfrm>
            <a:off x="571472" y="0"/>
            <a:ext cx="80713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и воспитание успехом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Атмосфера  доброжелательности.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Снятие страха (прием авансирования успеха).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Высокая мотивация.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Реальная помощь в продвижении к успеху.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Краткое экспрессивное воздействие.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Педагогическая поддержка.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Оценивание (акцент на деталях, сравнивание  ребенка с самим собой).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14 из 57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318" b="12051"/>
          <a:stretch>
            <a:fillRect/>
          </a:stretch>
        </p:blipFill>
        <p:spPr bwMode="auto">
          <a:xfrm>
            <a:off x="571472" y="-24"/>
            <a:ext cx="80713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Групповая работа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1857364"/>
            <a:ext cx="4038600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Группа 1 и 2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Проанализируйте предложенные действия  педагога на уроке и разделите их на 2 колонки: в первой соберите те действия, которые способствуют созданию ситуации успеха на уроке, во вторую – которые не способствуют этому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1928802"/>
            <a:ext cx="4038600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Группа 3 и 4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Просим вас привести 20-25 возможных вариантов сказать ученику «Ты, молодец!», «Отлично!», например: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1. Это достижение!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2. Я ценю, что ты сделал!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3. Я поражена вашими знаниями!  и т.п.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4" y="0"/>
            <a:ext cx="1928826" cy="159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458565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298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Решение педагогического совета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42910" y="1142984"/>
            <a:ext cx="8215370" cy="5429288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6400" dirty="0" smtClean="0">
                <a:solidFill>
                  <a:schemeClr val="bg1"/>
                </a:solidFill>
              </a:rPr>
              <a:t>1.  Внедрять современные педагогические технологии,  способствующие  повышению эффективности работы со слабоуспевающими и неуспевающими учащимися.                                                                                                           </a:t>
            </a:r>
            <a:r>
              <a:rPr lang="ru-RU" sz="6400" i="1" dirty="0" smtClean="0">
                <a:solidFill>
                  <a:schemeClr val="bg1"/>
                </a:solidFill>
              </a:rPr>
              <a:t>Отв. педагогические работники. </a:t>
            </a:r>
          </a:p>
          <a:p>
            <a:pPr algn="l"/>
            <a:endParaRPr lang="ru-RU" sz="6400" dirty="0" smtClean="0">
              <a:solidFill>
                <a:schemeClr val="bg1"/>
              </a:solidFill>
            </a:endParaRPr>
          </a:p>
          <a:p>
            <a:pPr algn="l"/>
            <a:r>
              <a:rPr lang="ru-RU" sz="6400" dirty="0" smtClean="0">
                <a:solidFill>
                  <a:schemeClr val="bg1"/>
                </a:solidFill>
              </a:rPr>
              <a:t> 2.  Обмениваться опытом работы  педагогов  со слабоуспевающими и неуспевающими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учащимися через МО посещение уроков.                                                                                                                                       </a:t>
            </a:r>
            <a:r>
              <a:rPr lang="en-US" sz="6400" dirty="0" smtClean="0">
                <a:solidFill>
                  <a:schemeClr val="bg1"/>
                </a:solidFill>
              </a:rPr>
              <a:t>                  </a:t>
            </a:r>
            <a:r>
              <a:rPr lang="ru-RU" sz="6400" dirty="0" smtClean="0">
                <a:solidFill>
                  <a:schemeClr val="bg1"/>
                </a:solidFill>
              </a:rPr>
              <a:t>       </a:t>
            </a:r>
            <a:r>
              <a:rPr lang="ru-RU" sz="6400" i="1" dirty="0" smtClean="0">
                <a:solidFill>
                  <a:schemeClr val="bg1"/>
                </a:solidFill>
              </a:rPr>
              <a:t>Отв.  Руководители  МО</a:t>
            </a:r>
          </a:p>
          <a:p>
            <a:pPr algn="l"/>
            <a:endParaRPr lang="ru-RU" sz="6400" dirty="0" smtClean="0">
              <a:solidFill>
                <a:schemeClr val="bg1"/>
              </a:solidFill>
            </a:endParaRPr>
          </a:p>
          <a:p>
            <a:pPr algn="l"/>
            <a:r>
              <a:rPr lang="ru-RU" sz="6400" dirty="0" smtClean="0">
                <a:solidFill>
                  <a:schemeClr val="bg1"/>
                </a:solidFill>
              </a:rPr>
              <a:t>  3.  Осуществлять контроль за внедрением продуктивных приемов и методов работы с данной  категорией учащихся.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6400" i="1" dirty="0" smtClean="0">
                <a:solidFill>
                  <a:schemeClr val="bg1"/>
                </a:solidFill>
              </a:rPr>
              <a:t>Отв. зам директора по </a:t>
            </a:r>
            <a:r>
              <a:rPr lang="ru-RU" sz="6400" i="1" dirty="0" err="1" smtClean="0">
                <a:solidFill>
                  <a:schemeClr val="bg1"/>
                </a:solidFill>
              </a:rPr>
              <a:t>общеобраз</a:t>
            </a:r>
            <a:r>
              <a:rPr lang="ru-RU" sz="6400" i="1" dirty="0" smtClean="0">
                <a:solidFill>
                  <a:schemeClr val="bg1"/>
                </a:solidFill>
              </a:rPr>
              <a:t>. дисциплинам</a:t>
            </a:r>
          </a:p>
          <a:p>
            <a:endParaRPr lang="ru-RU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458565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Решение педагогического совета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572528" cy="607220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6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4.   Обеспечивать выполнение рекомендаций  социально -психологической и логопедической службы школы. </a:t>
            </a:r>
          </a:p>
          <a:p>
            <a:pPr>
              <a:buNone/>
            </a:pPr>
            <a:r>
              <a:rPr lang="ru-RU" sz="6000" i="1" dirty="0" smtClean="0">
                <a:solidFill>
                  <a:schemeClr val="bg1"/>
                </a:solidFill>
              </a:rPr>
              <a:t>      Отв. педагогические работники</a:t>
            </a:r>
          </a:p>
          <a:p>
            <a:pPr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5.    Систематически взаимодействовать с родителями учащихся, активно вовлекая их в </a:t>
            </a:r>
            <a:r>
              <a:rPr lang="ru-RU" sz="6000" dirty="0" err="1" smtClean="0">
                <a:solidFill>
                  <a:schemeClr val="bg1"/>
                </a:solidFill>
              </a:rPr>
              <a:t>учебно</a:t>
            </a:r>
            <a:r>
              <a:rPr lang="ru-RU" sz="6000" dirty="0" smtClean="0">
                <a:solidFill>
                  <a:schemeClr val="bg1"/>
                </a:solidFill>
              </a:rPr>
              <a:t>- воспитательный процесс школы, постоянно информируя о его ходе, проблемах и путях их решения, повышая психолого-педагогическую культуру родителей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6000" i="1" dirty="0" smtClean="0">
                <a:solidFill>
                  <a:schemeClr val="bg1"/>
                </a:solidFill>
              </a:rPr>
              <a:t>Отв. педагогические работники</a:t>
            </a:r>
          </a:p>
          <a:p>
            <a:pPr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6.   Каждому учителю взять за основу предложенный алгоритм создания ситуации успеха на уроке.</a:t>
            </a:r>
          </a:p>
          <a:p>
            <a:pPr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      Разработанные программы -  “20 способов сказать  “Ты молодец!”  и “Действия педагога, способствующие созданию на уроке ситуации успеха” сделать достоянием каждого учителя  (размножить и иметь в папке МО)                                                     </a:t>
            </a:r>
          </a:p>
          <a:p>
            <a:pPr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       </a:t>
            </a:r>
            <a:r>
              <a:rPr lang="en-US" sz="6000" i="1" dirty="0" err="1" smtClean="0">
                <a:solidFill>
                  <a:schemeClr val="bg1"/>
                </a:solidFill>
              </a:rPr>
              <a:t>Отв</a:t>
            </a:r>
            <a:r>
              <a:rPr lang="en-US" sz="6000" i="1" dirty="0" smtClean="0">
                <a:solidFill>
                  <a:schemeClr val="bg1"/>
                </a:solidFill>
              </a:rPr>
              <a:t>.  </a:t>
            </a:r>
            <a:r>
              <a:rPr lang="ru-RU" sz="6000" i="1" dirty="0" smtClean="0">
                <a:solidFill>
                  <a:schemeClr val="bg1"/>
                </a:solidFill>
              </a:rPr>
              <a:t>Завучи  по общеобразовательным дисциплинам</a:t>
            </a:r>
          </a:p>
          <a:p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458565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Цель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  Аккумулируя усилия и достижения педагогов школы, передовой педагогический опыт учителей РФ, найти методы и методические приемы, побуждающие у неуспевающих учащихся стремление и желание учиться.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458565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Рефлексия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 группа: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Самая важная мысль педсовета.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2 группа: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Самая спорная мысль педсовета.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3 группа: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Мои мысли, возникшие и в ходе педсовета.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4 группа: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Мои чувства, эмоции, возникшие и в ходе педсовета.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458565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Желаем успехов!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475" y="2344737"/>
            <a:ext cx="45910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458565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Задачи педсовета: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Познакомить педагогический коллектив с успешным опытом работы со слабоуспевающими и неуспевающими учащимися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Научить учителей выстраивать индивидуальный маршрут обучения и развития ребенка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Проектирование позитивных программ действий для создания ситуации успеха на уроках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Формирование навыков коллективной </a:t>
            </a:r>
            <a:r>
              <a:rPr lang="ru-RU" dirty="0" err="1" smtClean="0">
                <a:solidFill>
                  <a:schemeClr val="bg1"/>
                </a:solidFill>
              </a:rPr>
              <a:t>творческо</a:t>
            </a:r>
            <a:r>
              <a:rPr lang="ru-RU" dirty="0" smtClean="0">
                <a:solidFill>
                  <a:schemeClr val="bg1"/>
                </a:solidFill>
              </a:rPr>
              <a:t>- поисковой деятельности педагогов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458565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5403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Опыт - анализ - результат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 Причины </a:t>
            </a:r>
            <a:r>
              <a:rPr lang="ru-RU" dirty="0" err="1" smtClean="0">
                <a:solidFill>
                  <a:schemeClr val="bg1"/>
                </a:solidFill>
              </a:rPr>
              <a:t>неуспешности</a:t>
            </a:r>
            <a:r>
              <a:rPr lang="ru-RU" dirty="0" smtClean="0">
                <a:solidFill>
                  <a:schemeClr val="bg1"/>
                </a:solidFill>
              </a:rPr>
              <a:t> ребенка в учебной деятельности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Методы и приемы, позволяющие стимулировать работу слабоуспевающих учащихся на уроке.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Индивидуальный маршрут обучения и развития ребенка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458565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5403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Опыт - анализ - результат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4525963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Индивидуальный</a:t>
            </a:r>
            <a:r>
              <a:rPr lang="ru-RU" dirty="0" smtClean="0">
                <a:solidFill>
                  <a:schemeClr val="bg1"/>
                </a:solidFill>
              </a:rPr>
              <a:t> подход – принцип обучения и воспитания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Индивидуализация</a:t>
            </a:r>
            <a:r>
              <a:rPr lang="ru-RU" dirty="0" smtClean="0">
                <a:solidFill>
                  <a:schemeClr val="bg1"/>
                </a:solidFill>
              </a:rPr>
              <a:t> – учет личностных особенностей каждого ученика.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Индивидуальная работа </a:t>
            </a:r>
            <a:r>
              <a:rPr lang="ru-RU" dirty="0" smtClean="0">
                <a:solidFill>
                  <a:schemeClr val="bg1"/>
                </a:solidFill>
              </a:rPr>
              <a:t>– деятельность педагога с учетом особенностей развития каждого ребенка</a:t>
            </a:r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Виды  индивидуализа</a:t>
            </a:r>
            <a:r>
              <a:rPr lang="ru-RU" dirty="0" smtClean="0">
                <a:solidFill>
                  <a:schemeClr val="bg1"/>
                </a:solidFill>
              </a:rPr>
              <a:t>ции учебной работы: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1) внешняя уровневая дифференциация (гимназические классы, классы коррекции и пр.),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2) </a:t>
            </a:r>
            <a:r>
              <a:rPr lang="ru-RU" dirty="0" err="1" smtClean="0">
                <a:solidFill>
                  <a:schemeClr val="bg1"/>
                </a:solidFill>
              </a:rPr>
              <a:t>внутриклассная</a:t>
            </a:r>
            <a:r>
              <a:rPr lang="ru-RU" dirty="0" smtClean="0">
                <a:solidFill>
                  <a:schemeClr val="bg1"/>
                </a:solidFill>
              </a:rPr>
              <a:t> (групповая)  дифференциация,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3) прохождение программы в индивидуальном темпе (индивидуальный маршрут обучения и развития ребенка)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458565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72613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Анализ социально- психологических проблем учащихся</a:t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4348" y="1357298"/>
            <a:ext cx="8229600" cy="4708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 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458565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65416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Ведущие мотивы обучения: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430912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Желание хорошо усваивать материал и получить высокую оценку - 69% выборки. </a:t>
            </a:r>
          </a:p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Желание поступить в институт, техникум, работать на заводе, в учреждении - 57% выборки. </a:t>
            </a:r>
          </a:p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Желание стать хорошим специалистом  - 49% выборки.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458565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Ведущий мотив в среднем звене: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401080" cy="480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458565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Ведущие мотивы в старшем звене.</a:t>
            </a:r>
            <a:endParaRPr lang="ru-RU" sz="4000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329114" cy="4829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300</TotalTime>
  <Words>1020</Words>
  <Application>Microsoft Office PowerPoint</Application>
  <PresentationFormat>Экран (4:3)</PresentationFormat>
  <Paragraphs>145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Педагогический совет  </vt:lpstr>
      <vt:lpstr>Цель:</vt:lpstr>
      <vt:lpstr>Задачи педсовета:</vt:lpstr>
      <vt:lpstr>Опыт - анализ - результат</vt:lpstr>
      <vt:lpstr>Опыт - анализ - результат</vt:lpstr>
      <vt:lpstr>Анализ социально- психологических проблем учащихся </vt:lpstr>
      <vt:lpstr>Ведущие мотивы обучения: </vt:lpstr>
      <vt:lpstr>Ведущий мотив в среднем звене:</vt:lpstr>
      <vt:lpstr>Ведущие мотивы в старшем звене.</vt:lpstr>
      <vt:lpstr>Мотивы, пропадающие в старшем звене.</vt:lpstr>
      <vt:lpstr>Плохо выраженные мотивы</vt:lpstr>
      <vt:lpstr>Социально-психологические проблемы</vt:lpstr>
      <vt:lpstr>Факторы, влияющие на мотивы обучения.</vt:lpstr>
      <vt:lpstr>Рекомендации</vt:lpstr>
      <vt:lpstr>Групповая работа</vt:lpstr>
      <vt:lpstr>Обучение и воспитание успехом</vt:lpstr>
      <vt:lpstr>Групповая работа</vt:lpstr>
      <vt:lpstr>Решение педагогического совета</vt:lpstr>
      <vt:lpstr>Решение педагогического совета</vt:lpstr>
      <vt:lpstr>Рефлексия</vt:lpstr>
      <vt:lpstr> Желаем успехов!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</dc:title>
  <dc:creator>Admin</dc:creator>
  <cp:lastModifiedBy>User</cp:lastModifiedBy>
  <cp:revision>40</cp:revision>
  <dcterms:created xsi:type="dcterms:W3CDTF">2010-02-03T17:00:06Z</dcterms:created>
  <dcterms:modified xsi:type="dcterms:W3CDTF">2011-01-30T13:48:33Z</dcterms:modified>
</cp:coreProperties>
</file>