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9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4059C46-38CF-4F37-8A9C-998586D2B53E}" type="datetimeFigureOut">
              <a:rPr lang="ru-RU"/>
              <a:pPr>
                <a:defRPr/>
              </a:pPr>
              <a:t>06.03.2011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C0BF5EE-0452-43A0-95E0-E10E5FDF651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620F17F-22BC-4CC6-B2B1-B47848909029}" type="datetimeFigureOut">
              <a:rPr lang="ru-RU"/>
              <a:pPr>
                <a:defRPr/>
              </a:pPr>
              <a:t>06.03.2011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5E2F033-FD9D-450E-A74D-80AE528B30F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C5B6B49-430D-48E0-A1A8-DED6D547D82E}" type="datetimeFigureOut">
              <a:rPr lang="ru-RU"/>
              <a:pPr>
                <a:defRPr/>
              </a:pPr>
              <a:t>06.03.2011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71AF476-29A2-48E0-9242-257F231A526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A24AFB8-836E-45F7-9ECE-F7E80F5D1904}" type="datetimeFigureOut">
              <a:rPr lang="ru-RU"/>
              <a:pPr>
                <a:defRPr/>
              </a:pPr>
              <a:t>06.03.2011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31DA5B9-3843-47FE-A7F4-7999D6965C8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89346D8-55A3-4F66-9A29-687C0ABBFDF7}" type="datetimeFigureOut">
              <a:rPr lang="ru-RU"/>
              <a:pPr>
                <a:defRPr/>
              </a:pPr>
              <a:t>06.03.2011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E10C408-E9E6-47B1-841B-24AF4B6896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815B819-37D4-45B3-BC03-CE95F7F9D30E}" type="datetimeFigureOut">
              <a:rPr lang="ru-RU"/>
              <a:pPr>
                <a:defRPr/>
              </a:pPr>
              <a:t>06.03.2011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776080-DED3-4D90-ABEF-4DE029ABBAD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8332E0F-3FEB-41C5-97BF-B9B97BC25933}" type="datetimeFigureOut">
              <a:rPr lang="ru-RU"/>
              <a:pPr>
                <a:defRPr/>
              </a:pPr>
              <a:t>06.03.2011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D7926CF-0380-434E-B31B-069A661C2B8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A43C87B-DCC9-4F5D-BCB8-218AA9654CA3}" type="datetimeFigureOut">
              <a:rPr lang="ru-RU"/>
              <a:pPr>
                <a:defRPr/>
              </a:pPr>
              <a:t>06.03.2011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294167B-C375-4CAF-ACD5-6BAEC54CF1D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2EF7637-511E-4FE3-9463-DC6CBF7FE798}" type="datetimeFigureOut">
              <a:rPr lang="ru-RU"/>
              <a:pPr>
                <a:defRPr/>
              </a:pPr>
              <a:t>06.03.2011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CB5C7CB-F7BA-4E26-8FC8-B9880C6D8F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FA0F21D-67CD-42A2-AD1A-2115A32E1B69}" type="datetimeFigureOut">
              <a:rPr lang="ru-RU"/>
              <a:pPr>
                <a:defRPr/>
              </a:pPr>
              <a:t>06.03.2011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90BEF9-0EE0-4300-BA01-293298C309C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E202933-275C-49B7-9FB2-AD8355FB691D}" type="datetimeFigureOut">
              <a:rPr lang="ru-RU"/>
              <a:pPr>
                <a:defRPr/>
              </a:pPr>
              <a:t>06.03.2011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1ED318F-FAE7-4AE4-BCCE-94371263D60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D85E733-F9AB-4827-9837-FDEAD5F3C3D6}" type="datetimeFigureOut">
              <a:rPr lang="ru-RU"/>
              <a:pPr>
                <a:defRPr/>
              </a:pPr>
              <a:t>06.03.2011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5CC4899-9316-4DF3-B3F1-6F4D5CA50DB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ozon.ru/multimedia/books_covers/1000578565.jpg"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hyperlink" Target="http://garderobus.ru/resources/images/articles/images/art_57/avana.jp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chehov.niv.ru/images/bio/bio_11_1.jpg" TargetMode="External"/><Relationship Id="rId7"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http://dic.academic.ru/pictures/bse/jpg/0239646961.jpg" TargetMode="Externa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38" y="1000125"/>
            <a:ext cx="7772400" cy="2600325"/>
          </a:xfrm>
        </p:spPr>
        <p:txBody>
          <a:bodyPr rtlCol="0">
            <a:normAutofit fontScale="90000"/>
          </a:bodyPr>
          <a:lstStyle/>
          <a:p>
            <a:pPr algn="l" fontAlgn="auto">
              <a:spcAft>
                <a:spcPts val="0"/>
              </a:spcAft>
              <a:defRPr/>
            </a:pPr>
            <a:r>
              <a:rPr lang="ru-RU" sz="8000" b="1" dirty="0" smtClean="0">
                <a:latin typeface="Monotype Corsiva" pitchFamily="66" charset="0"/>
              </a:rPr>
              <a:t>  ЭПОХА</a:t>
            </a:r>
            <a:br>
              <a:rPr lang="ru-RU" sz="8000" b="1" dirty="0" smtClean="0">
                <a:latin typeface="Monotype Corsiva" pitchFamily="66" charset="0"/>
              </a:rPr>
            </a:br>
            <a:r>
              <a:rPr lang="ru-RU" sz="8000" b="1" dirty="0" smtClean="0">
                <a:latin typeface="Monotype Corsiva" pitchFamily="66" charset="0"/>
              </a:rPr>
              <a:t>            СТИЛЬ</a:t>
            </a:r>
            <a:br>
              <a:rPr lang="ru-RU" sz="8000" b="1" dirty="0" smtClean="0">
                <a:latin typeface="Monotype Corsiva" pitchFamily="66" charset="0"/>
              </a:rPr>
            </a:br>
            <a:r>
              <a:rPr lang="ru-RU" sz="8000" b="1" dirty="0" smtClean="0">
                <a:latin typeface="Monotype Corsiva" pitchFamily="66" charset="0"/>
              </a:rPr>
              <a:t>                     ЧЕХОВ</a:t>
            </a:r>
            <a:r>
              <a:rPr lang="ru-RU" b="1" dirty="0" smtClean="0"/>
              <a:t/>
            </a:r>
            <a:br>
              <a:rPr lang="ru-RU" b="1" dirty="0" smtClean="0"/>
            </a:br>
            <a:endParaRPr lang="ru-RU" b="1" dirty="0"/>
          </a:p>
        </p:txBody>
      </p:sp>
      <p:sp>
        <p:nvSpPr>
          <p:cNvPr id="3" name="Подзаголовок 2"/>
          <p:cNvSpPr>
            <a:spLocks noGrp="1"/>
          </p:cNvSpPr>
          <p:nvPr>
            <p:ph type="subTitle" idx="1"/>
          </p:nvPr>
        </p:nvSpPr>
        <p:spPr>
          <a:xfrm>
            <a:off x="1371600" y="4429125"/>
            <a:ext cx="6400800" cy="1857375"/>
          </a:xfrm>
        </p:spPr>
        <p:txBody>
          <a:bodyPr rtlCol="0">
            <a:normAutofit fontScale="85000" lnSpcReduction="10000"/>
          </a:bodyPr>
          <a:lstStyle/>
          <a:p>
            <a:pPr fontAlgn="auto">
              <a:spcAft>
                <a:spcPts val="0"/>
              </a:spcAft>
              <a:buFont typeface="Arial" pitchFamily="34" charset="0"/>
              <a:buNone/>
              <a:defRPr/>
            </a:pPr>
            <a:r>
              <a:rPr lang="ru-RU" dirty="0" smtClean="0">
                <a:solidFill>
                  <a:schemeClr val="tx1">
                    <a:lumMod val="95000"/>
                    <a:lumOff val="5000"/>
                  </a:schemeClr>
                </a:solidFill>
              </a:rPr>
              <a:t>Урок изобразительного искусства</a:t>
            </a:r>
          </a:p>
          <a:p>
            <a:pPr fontAlgn="auto">
              <a:spcAft>
                <a:spcPts val="0"/>
              </a:spcAft>
              <a:buFont typeface="Arial" pitchFamily="34" charset="0"/>
              <a:buNone/>
              <a:defRPr/>
            </a:pPr>
            <a:r>
              <a:rPr lang="ru-RU" dirty="0" smtClean="0">
                <a:solidFill>
                  <a:schemeClr val="tx1">
                    <a:lumMod val="95000"/>
                    <a:lumOff val="5000"/>
                  </a:schemeClr>
                </a:solidFill>
              </a:rPr>
              <a:t>8 класс</a:t>
            </a:r>
          </a:p>
          <a:p>
            <a:pPr fontAlgn="auto">
              <a:spcAft>
                <a:spcPts val="0"/>
              </a:spcAft>
              <a:buFont typeface="Arial" pitchFamily="34" charset="0"/>
              <a:buNone/>
              <a:defRPr/>
            </a:pPr>
            <a:r>
              <a:rPr lang="ru-RU" dirty="0" smtClean="0">
                <a:solidFill>
                  <a:schemeClr val="tx1">
                    <a:lumMod val="95000"/>
                    <a:lumOff val="5000"/>
                  </a:schemeClr>
                </a:solidFill>
              </a:rPr>
              <a:t>учителя МОУ ОО Малокаменской школы</a:t>
            </a:r>
          </a:p>
          <a:p>
            <a:pPr fontAlgn="auto">
              <a:spcAft>
                <a:spcPts val="0"/>
              </a:spcAft>
              <a:buFont typeface="Arial" pitchFamily="34" charset="0"/>
              <a:buNone/>
              <a:defRPr/>
            </a:pPr>
            <a:r>
              <a:rPr lang="ru-RU" dirty="0" smtClean="0">
                <a:solidFill>
                  <a:schemeClr val="tx1">
                    <a:lumMod val="95000"/>
                    <a:lumOff val="5000"/>
                  </a:schemeClr>
                </a:solidFill>
              </a:rPr>
              <a:t>Варвары Федоровны </a:t>
            </a:r>
            <a:r>
              <a:rPr lang="ru-RU" dirty="0" err="1" smtClean="0">
                <a:solidFill>
                  <a:schemeClr val="tx1">
                    <a:lumMod val="95000"/>
                    <a:lumOff val="5000"/>
                  </a:schemeClr>
                </a:solidFill>
              </a:rPr>
              <a:t>Дьяконовой</a:t>
            </a:r>
            <a:endParaRPr lang="ru-RU" dirty="0" smtClean="0">
              <a:solidFill>
                <a:schemeClr val="tx1">
                  <a:lumMod val="95000"/>
                  <a:lumOff val="5000"/>
                </a:schemeClr>
              </a:solidFill>
            </a:endParaRPr>
          </a:p>
          <a:p>
            <a:pPr fontAlgn="auto">
              <a:spcAft>
                <a:spcPts val="0"/>
              </a:spcAft>
              <a:buFont typeface="Arial" pitchFamily="34" charset="0"/>
              <a:buNone/>
              <a:defRPr/>
            </a:pPr>
            <a:endParaRPr lang="ru-RU"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685800" y="571500"/>
            <a:ext cx="7772400" cy="3429000"/>
          </a:xfrm>
        </p:spPr>
        <p:txBody>
          <a:bodyPr/>
          <a:lstStyle/>
          <a:p>
            <a:pPr algn="l"/>
            <a:r>
              <a:rPr lang="ru-RU" sz="6000" b="1" smtClean="0">
                <a:latin typeface="Monotype Corsiva" pitchFamily="66" charset="0"/>
              </a:rPr>
              <a:t>БЕЗ   ТВОРЧЕСКИХ ПОИСКОВ   НЕТ ПОДЛИННОГО ИСКУССТВА</a:t>
            </a:r>
          </a:p>
        </p:txBody>
      </p:sp>
      <p:sp>
        <p:nvSpPr>
          <p:cNvPr id="14339" name="Подзаголовок 2"/>
          <p:cNvSpPr>
            <a:spLocks noGrp="1"/>
          </p:cNvSpPr>
          <p:nvPr>
            <p:ph type="subTitle" idx="1"/>
          </p:nvPr>
        </p:nvSpPr>
        <p:spPr>
          <a:xfrm>
            <a:off x="1371600" y="4214813"/>
            <a:ext cx="6486525" cy="1423987"/>
          </a:xfrm>
        </p:spPr>
        <p:txBody>
          <a:bodyPr/>
          <a:lstStyle/>
          <a:p>
            <a:pPr algn="r"/>
            <a:r>
              <a:rPr lang="ru-RU" b="1" smtClean="0">
                <a:solidFill>
                  <a:schemeClr val="tx1"/>
                </a:solidFill>
              </a:rPr>
              <a:t>Дмитрий Шостакович</a:t>
            </a:r>
          </a:p>
          <a:p>
            <a:pPr algn="r"/>
            <a:endParaRPr lang="ru-RU"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685800" y="500063"/>
            <a:ext cx="7772400" cy="1285875"/>
          </a:xfrm>
        </p:spPr>
        <p:txBody>
          <a:bodyPr/>
          <a:lstStyle/>
          <a:p>
            <a:r>
              <a:rPr lang="ru-RU" sz="7200" b="1" smtClean="0">
                <a:latin typeface="Monotype Corsiva" pitchFamily="66" charset="0"/>
              </a:rPr>
              <a:t>ЦЕЛИ:</a:t>
            </a:r>
          </a:p>
        </p:txBody>
      </p:sp>
      <p:sp>
        <p:nvSpPr>
          <p:cNvPr id="3" name="Подзаголовок 2"/>
          <p:cNvSpPr>
            <a:spLocks noGrp="1"/>
          </p:cNvSpPr>
          <p:nvPr>
            <p:ph type="subTitle" idx="1"/>
          </p:nvPr>
        </p:nvSpPr>
        <p:spPr>
          <a:xfrm>
            <a:off x="285750" y="2143125"/>
            <a:ext cx="7572375" cy="1143000"/>
          </a:xfrm>
        </p:spPr>
        <p:txBody>
          <a:bodyPr/>
          <a:lstStyle/>
          <a:p>
            <a:pPr algn="l"/>
            <a:r>
              <a:rPr lang="ru-RU" b="1" smtClean="0">
                <a:solidFill>
                  <a:schemeClr val="tx1"/>
                </a:solidFill>
              </a:rPr>
              <a:t>ИЗУЧИТЬ ИСТОРИЧЕСКУЮ ЭПОХУ ЧЕХОВСКИХ ГЕРОЕВ;</a:t>
            </a:r>
          </a:p>
        </p:txBody>
      </p:sp>
      <p:sp>
        <p:nvSpPr>
          <p:cNvPr id="5" name="TextBox 4"/>
          <p:cNvSpPr txBox="1">
            <a:spLocks noChangeArrowheads="1"/>
          </p:cNvSpPr>
          <p:nvPr/>
        </p:nvSpPr>
        <p:spPr bwMode="auto">
          <a:xfrm>
            <a:off x="214313" y="3714750"/>
            <a:ext cx="7715250" cy="584200"/>
          </a:xfrm>
          <a:prstGeom prst="rect">
            <a:avLst/>
          </a:prstGeom>
          <a:noFill/>
          <a:ln w="9525">
            <a:noFill/>
            <a:miter lim="800000"/>
            <a:headEnd/>
            <a:tailEnd/>
          </a:ln>
        </p:spPr>
        <p:txBody>
          <a:bodyPr>
            <a:spAutoFit/>
          </a:bodyPr>
          <a:lstStyle/>
          <a:p>
            <a:r>
              <a:rPr lang="ru-RU" sz="3200" b="1">
                <a:latin typeface="Calibri" pitchFamily="34" charset="0"/>
              </a:rPr>
              <a:t>ОПРЕДЕЛИТЬ СТИЛЬ В ИСКУССТВЕ;</a:t>
            </a:r>
          </a:p>
        </p:txBody>
      </p:sp>
      <p:sp>
        <p:nvSpPr>
          <p:cNvPr id="6" name="TextBox 5"/>
          <p:cNvSpPr txBox="1">
            <a:spLocks noChangeArrowheads="1"/>
          </p:cNvSpPr>
          <p:nvPr/>
        </p:nvSpPr>
        <p:spPr bwMode="auto">
          <a:xfrm flipH="1">
            <a:off x="403225" y="4857750"/>
            <a:ext cx="8026400" cy="1077913"/>
          </a:xfrm>
          <a:prstGeom prst="rect">
            <a:avLst/>
          </a:prstGeom>
          <a:noFill/>
          <a:ln w="9525">
            <a:noFill/>
            <a:miter lim="800000"/>
            <a:headEnd/>
            <a:tailEnd/>
          </a:ln>
        </p:spPr>
        <p:txBody>
          <a:bodyPr>
            <a:spAutoFit/>
          </a:bodyPr>
          <a:lstStyle/>
          <a:p>
            <a:r>
              <a:rPr lang="ru-RU" sz="3200" b="1">
                <a:latin typeface="Calibri" pitchFamily="34" charset="0"/>
              </a:rPr>
              <a:t>ОХАРАКТЕРИЗОВАТЬ ОСОБЕННОСТИ КОСТЮМА ОПРЕДЕЛЕННОГО СТИЛЯ;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ppt_x"/>
                                          </p:val>
                                        </p:tav>
                                        <p:tav tm="100000">
                                          <p:val>
                                            <p:strVal val="#ppt_x"/>
                                          </p:val>
                                        </p:tav>
                                      </p:tavLst>
                                    </p:anim>
                                    <p:anim calcmode="lin" valueType="num">
                                      <p:cBhvr additive="base">
                                        <p:cTn id="20"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5357813"/>
            <a:ext cx="4286250" cy="1285875"/>
          </a:xfrm>
        </p:spPr>
        <p:txBody>
          <a:bodyPr/>
          <a:lstStyle/>
          <a:p>
            <a:r>
              <a:rPr lang="ru-RU" sz="5400" b="1" smtClean="0"/>
              <a:t>1860-1904</a:t>
            </a:r>
          </a:p>
        </p:txBody>
      </p:sp>
      <p:pic>
        <p:nvPicPr>
          <p:cNvPr id="1032" name="i-main-pic" descr="Картинка 2 из 92"/>
          <p:cNvPicPr>
            <a:picLocks noChangeAspect="1" noChangeArrowheads="1"/>
          </p:cNvPicPr>
          <p:nvPr/>
        </p:nvPicPr>
        <p:blipFill>
          <a:blip r:embed="rId3"/>
          <a:srcRect/>
          <a:stretch>
            <a:fillRect/>
          </a:stretch>
        </p:blipFill>
        <p:spPr bwMode="auto">
          <a:xfrm>
            <a:off x="214313" y="214313"/>
            <a:ext cx="4500562" cy="1500187"/>
          </a:xfrm>
          <a:prstGeom prst="rect">
            <a:avLst/>
          </a:prstGeom>
          <a:noFill/>
          <a:ln w="9525">
            <a:noFill/>
            <a:miter lim="800000"/>
            <a:headEnd/>
            <a:tailEnd/>
          </a:ln>
        </p:spPr>
      </p:pic>
      <p:pic>
        <p:nvPicPr>
          <p:cNvPr id="1033" name="Рисунок 2" descr="http://www.bookvoed.ru/images/upload/2009-12-24/img/26_24_news_2524_1.jpg"/>
          <p:cNvPicPr>
            <a:picLocks noChangeAspect="1" noChangeArrowheads="1"/>
          </p:cNvPicPr>
          <p:nvPr/>
        </p:nvPicPr>
        <p:blipFill>
          <a:blip r:embed="rId4"/>
          <a:srcRect/>
          <a:stretch>
            <a:fillRect/>
          </a:stretch>
        </p:blipFill>
        <p:spPr bwMode="auto">
          <a:xfrm>
            <a:off x="214313" y="1214438"/>
            <a:ext cx="4500562" cy="5429250"/>
          </a:xfrm>
          <a:prstGeom prst="rect">
            <a:avLst/>
          </a:prstGeom>
          <a:noFill/>
          <a:ln w="9525">
            <a:noFill/>
            <a:miter lim="800000"/>
            <a:headEnd/>
            <a:tailEnd/>
          </a:ln>
        </p:spPr>
      </p:pic>
      <p:pic>
        <p:nvPicPr>
          <p:cNvPr id="1034" name="Picture 10" descr="1000578565">
            <a:hlinkClick r:id="rId5"/>
          </p:cNvPr>
          <p:cNvPicPr>
            <a:picLocks noChangeAspect="1" noChangeArrowheads="1"/>
          </p:cNvPicPr>
          <p:nvPr/>
        </p:nvPicPr>
        <p:blipFill>
          <a:blip r:embed="rId6"/>
          <a:srcRect/>
          <a:stretch>
            <a:fillRect/>
          </a:stretch>
        </p:blipFill>
        <p:spPr bwMode="auto">
          <a:xfrm>
            <a:off x="4857750" y="1500188"/>
            <a:ext cx="4071938" cy="2857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 calcmode="lin" valueType="num">
                                      <p:cBhvr additive="base">
                                        <p:cTn id="7" dur="2000" fill="hold"/>
                                        <p:tgtEl>
                                          <p:spTgt spid="1032"/>
                                        </p:tgtEl>
                                        <p:attrNameLst>
                                          <p:attrName>ppt_x</p:attrName>
                                        </p:attrNameLst>
                                      </p:cBhvr>
                                      <p:tavLst>
                                        <p:tav tm="0">
                                          <p:val>
                                            <p:strVal val="#ppt_x"/>
                                          </p:val>
                                        </p:tav>
                                        <p:tav tm="100000">
                                          <p:val>
                                            <p:strVal val="#ppt_x"/>
                                          </p:val>
                                        </p:tav>
                                      </p:tavLst>
                                    </p:anim>
                                    <p:anim calcmode="lin" valueType="num">
                                      <p:cBhvr additive="base">
                                        <p:cTn id="8" dur="20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33"/>
                                        </p:tgtEl>
                                        <p:attrNameLst>
                                          <p:attrName>style.visibility</p:attrName>
                                        </p:attrNameLst>
                                      </p:cBhvr>
                                      <p:to>
                                        <p:strVal val="visible"/>
                                      </p:to>
                                    </p:set>
                                    <p:anim calcmode="lin" valueType="num">
                                      <p:cBhvr additive="base">
                                        <p:cTn id="13" dur="3000" fill="hold"/>
                                        <p:tgtEl>
                                          <p:spTgt spid="1033"/>
                                        </p:tgtEl>
                                        <p:attrNameLst>
                                          <p:attrName>ppt_x</p:attrName>
                                        </p:attrNameLst>
                                      </p:cBhvr>
                                      <p:tavLst>
                                        <p:tav tm="0">
                                          <p:val>
                                            <p:strVal val="#ppt_x"/>
                                          </p:val>
                                        </p:tav>
                                        <p:tav tm="100000">
                                          <p:val>
                                            <p:strVal val="#ppt_x"/>
                                          </p:val>
                                        </p:tav>
                                      </p:tavLst>
                                    </p:anim>
                                    <p:anim calcmode="lin" valueType="num">
                                      <p:cBhvr additive="base">
                                        <p:cTn id="14" dur="30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additive="base">
                                        <p:cTn id="25" dur="2000" fill="hold"/>
                                        <p:tgtEl>
                                          <p:spTgt spid="1034"/>
                                        </p:tgtEl>
                                        <p:attrNameLst>
                                          <p:attrName>ppt_x</p:attrName>
                                        </p:attrNameLst>
                                      </p:cBhvr>
                                      <p:tavLst>
                                        <p:tav tm="0">
                                          <p:val>
                                            <p:strVal val="#ppt_x"/>
                                          </p:val>
                                        </p:tav>
                                        <p:tav tm="100000">
                                          <p:val>
                                            <p:strVal val="#ppt_x"/>
                                          </p:val>
                                        </p:tav>
                                      </p:tavLst>
                                    </p:anim>
                                    <p:anim calcmode="lin" valueType="num">
                                      <p:cBhvr additive="base">
                                        <p:cTn id="26" dur="2000" fill="hold"/>
                                        <p:tgtEl>
                                          <p:spTgt spid="1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endParaRPr lang="ru-RU" smtClean="0"/>
          </a:p>
        </p:txBody>
      </p:sp>
      <p:pic>
        <p:nvPicPr>
          <p:cNvPr id="4" name="Содержимое 3" descr="0016fot7i.bmp"/>
          <p:cNvPicPr>
            <a:picLocks noGrp="1" noChangeAspect="1"/>
          </p:cNvPicPr>
          <p:nvPr>
            <p:ph idx="1"/>
          </p:nvPr>
        </p:nvPicPr>
        <p:blipFill>
          <a:blip r:embed="rId3"/>
          <a:srcRect/>
          <a:stretch>
            <a:fillRect/>
          </a:stretch>
        </p:blipFill>
        <p:spPr>
          <a:xfrm>
            <a:off x="428625" y="500063"/>
            <a:ext cx="2143125" cy="2928937"/>
          </a:xfrm>
        </p:spPr>
      </p:pic>
      <p:pic>
        <p:nvPicPr>
          <p:cNvPr id="2050" name="Picture 2" descr="J:\Новая папка (3)\m01243i.bmp"/>
          <p:cNvPicPr>
            <a:picLocks noChangeAspect="1" noChangeArrowheads="1"/>
          </p:cNvPicPr>
          <p:nvPr/>
        </p:nvPicPr>
        <p:blipFill>
          <a:blip r:embed="rId4"/>
          <a:srcRect/>
          <a:stretch>
            <a:fillRect/>
          </a:stretch>
        </p:blipFill>
        <p:spPr bwMode="auto">
          <a:xfrm>
            <a:off x="2000250" y="1071563"/>
            <a:ext cx="3143250" cy="2544762"/>
          </a:xfrm>
          <a:prstGeom prst="rect">
            <a:avLst/>
          </a:prstGeom>
          <a:noFill/>
          <a:ln w="9525">
            <a:noFill/>
            <a:miter lim="800000"/>
            <a:headEnd/>
            <a:tailEnd/>
          </a:ln>
        </p:spPr>
      </p:pic>
      <p:pic>
        <p:nvPicPr>
          <p:cNvPr id="2051" name="Picture 3" descr="J:\Новая папка (3)\pch_006.bmp"/>
          <p:cNvPicPr>
            <a:picLocks noChangeAspect="1" noChangeArrowheads="1"/>
          </p:cNvPicPr>
          <p:nvPr/>
        </p:nvPicPr>
        <p:blipFill>
          <a:blip r:embed="rId5"/>
          <a:srcRect/>
          <a:stretch>
            <a:fillRect/>
          </a:stretch>
        </p:blipFill>
        <p:spPr bwMode="auto">
          <a:xfrm>
            <a:off x="6429375" y="428625"/>
            <a:ext cx="2557463" cy="2786063"/>
          </a:xfrm>
          <a:prstGeom prst="rect">
            <a:avLst/>
          </a:prstGeom>
          <a:noFill/>
          <a:ln w="9525">
            <a:noFill/>
            <a:miter lim="800000"/>
            <a:headEnd/>
            <a:tailEnd/>
          </a:ln>
        </p:spPr>
      </p:pic>
      <p:pic>
        <p:nvPicPr>
          <p:cNvPr id="2052" name="Picture 4" descr="J:\Новая папка (3)\m_052i.bmp"/>
          <p:cNvPicPr>
            <a:picLocks noChangeAspect="1" noChangeArrowheads="1"/>
          </p:cNvPicPr>
          <p:nvPr/>
        </p:nvPicPr>
        <p:blipFill>
          <a:blip r:embed="rId6"/>
          <a:srcRect/>
          <a:stretch>
            <a:fillRect/>
          </a:stretch>
        </p:blipFill>
        <p:spPr bwMode="auto">
          <a:xfrm>
            <a:off x="5857875" y="2857500"/>
            <a:ext cx="3000375" cy="3473450"/>
          </a:xfrm>
          <a:prstGeom prst="rect">
            <a:avLst/>
          </a:prstGeom>
          <a:noFill/>
          <a:ln w="9525">
            <a:noFill/>
            <a:miter lim="800000"/>
            <a:headEnd/>
            <a:tailEnd/>
          </a:ln>
        </p:spPr>
      </p:pic>
      <p:pic>
        <p:nvPicPr>
          <p:cNvPr id="2053" name="Picture 5" descr="J:\Новая папка (3)\06S2070i.bmp"/>
          <p:cNvPicPr>
            <a:picLocks noChangeAspect="1" noChangeArrowheads="1"/>
          </p:cNvPicPr>
          <p:nvPr/>
        </p:nvPicPr>
        <p:blipFill>
          <a:blip r:embed="rId7"/>
          <a:srcRect/>
          <a:stretch>
            <a:fillRect/>
          </a:stretch>
        </p:blipFill>
        <p:spPr bwMode="auto">
          <a:xfrm>
            <a:off x="142875" y="3571875"/>
            <a:ext cx="4214813" cy="3000375"/>
          </a:xfrm>
          <a:prstGeom prst="rect">
            <a:avLst/>
          </a:prstGeom>
          <a:noFill/>
          <a:ln w="9525">
            <a:noFill/>
            <a:miter lim="800000"/>
            <a:headEnd/>
            <a:tailEnd/>
          </a:ln>
        </p:spPr>
      </p:pic>
      <p:pic>
        <p:nvPicPr>
          <p:cNvPr id="2054" name="Picture 6" descr="J:\Новая папка (3)\pt_075.bmp"/>
          <p:cNvPicPr>
            <a:picLocks noChangeAspect="1" noChangeArrowheads="1"/>
          </p:cNvPicPr>
          <p:nvPr/>
        </p:nvPicPr>
        <p:blipFill>
          <a:blip r:embed="rId8"/>
          <a:srcRect/>
          <a:stretch>
            <a:fillRect/>
          </a:stretch>
        </p:blipFill>
        <p:spPr bwMode="auto">
          <a:xfrm>
            <a:off x="4214813" y="214313"/>
            <a:ext cx="1989137" cy="2357437"/>
          </a:xfrm>
          <a:prstGeom prst="rect">
            <a:avLst/>
          </a:prstGeom>
          <a:noFill/>
          <a:ln w="9525">
            <a:noFill/>
            <a:miter lim="800000"/>
            <a:headEnd/>
            <a:tailEnd/>
          </a:ln>
        </p:spPr>
      </p:pic>
      <p:pic>
        <p:nvPicPr>
          <p:cNvPr id="2055" name="Picture 7" descr="J:\Новая папка (3)\1706ai.bmp"/>
          <p:cNvPicPr>
            <a:picLocks noChangeAspect="1" noChangeArrowheads="1"/>
          </p:cNvPicPr>
          <p:nvPr/>
        </p:nvPicPr>
        <p:blipFill>
          <a:blip r:embed="rId9"/>
          <a:srcRect/>
          <a:stretch>
            <a:fillRect/>
          </a:stretch>
        </p:blipFill>
        <p:spPr bwMode="auto">
          <a:xfrm>
            <a:off x="3786188" y="3571875"/>
            <a:ext cx="2786062" cy="3143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2000" fill="hold"/>
                                        <p:tgtEl>
                                          <p:spTgt spid="2050"/>
                                        </p:tgtEl>
                                        <p:attrNameLst>
                                          <p:attrName>ppt_x</p:attrName>
                                        </p:attrNameLst>
                                      </p:cBhvr>
                                      <p:tavLst>
                                        <p:tav tm="0">
                                          <p:val>
                                            <p:strVal val="#ppt_x"/>
                                          </p:val>
                                        </p:tav>
                                        <p:tav tm="100000">
                                          <p:val>
                                            <p:strVal val="#ppt_x"/>
                                          </p:val>
                                        </p:tav>
                                      </p:tavLst>
                                    </p:anim>
                                    <p:anim calcmode="lin" valueType="num">
                                      <p:cBhvr additive="base">
                                        <p:cTn id="14" dur="2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additive="base">
                                        <p:cTn id="19" dur="3000" fill="hold"/>
                                        <p:tgtEl>
                                          <p:spTgt spid="2051"/>
                                        </p:tgtEl>
                                        <p:attrNameLst>
                                          <p:attrName>ppt_x</p:attrName>
                                        </p:attrNameLst>
                                      </p:cBhvr>
                                      <p:tavLst>
                                        <p:tav tm="0">
                                          <p:val>
                                            <p:strVal val="#ppt_x"/>
                                          </p:val>
                                        </p:tav>
                                        <p:tav tm="100000">
                                          <p:val>
                                            <p:strVal val="#ppt_x"/>
                                          </p:val>
                                        </p:tav>
                                      </p:tavLst>
                                    </p:anim>
                                    <p:anim calcmode="lin" valueType="num">
                                      <p:cBhvr additive="base">
                                        <p:cTn id="20" dur="30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3000" fill="hold"/>
                                        <p:tgtEl>
                                          <p:spTgt spid="2052"/>
                                        </p:tgtEl>
                                        <p:attrNameLst>
                                          <p:attrName>ppt_x</p:attrName>
                                        </p:attrNameLst>
                                      </p:cBhvr>
                                      <p:tavLst>
                                        <p:tav tm="0">
                                          <p:val>
                                            <p:strVal val="#ppt_x"/>
                                          </p:val>
                                        </p:tav>
                                        <p:tav tm="100000">
                                          <p:val>
                                            <p:strVal val="#ppt_x"/>
                                          </p:val>
                                        </p:tav>
                                      </p:tavLst>
                                    </p:anim>
                                    <p:anim calcmode="lin" valueType="num">
                                      <p:cBhvr additive="base">
                                        <p:cTn id="26" dur="30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3"/>
                                        </p:tgtEl>
                                        <p:attrNameLst>
                                          <p:attrName>style.visibility</p:attrName>
                                        </p:attrNameLst>
                                      </p:cBhvr>
                                      <p:to>
                                        <p:strVal val="visible"/>
                                      </p:to>
                                    </p:set>
                                    <p:anim calcmode="lin" valueType="num">
                                      <p:cBhvr additive="base">
                                        <p:cTn id="31" dur="3000" fill="hold"/>
                                        <p:tgtEl>
                                          <p:spTgt spid="2053"/>
                                        </p:tgtEl>
                                        <p:attrNameLst>
                                          <p:attrName>ppt_x</p:attrName>
                                        </p:attrNameLst>
                                      </p:cBhvr>
                                      <p:tavLst>
                                        <p:tav tm="0">
                                          <p:val>
                                            <p:strVal val="#ppt_x"/>
                                          </p:val>
                                        </p:tav>
                                        <p:tav tm="100000">
                                          <p:val>
                                            <p:strVal val="#ppt_x"/>
                                          </p:val>
                                        </p:tav>
                                      </p:tavLst>
                                    </p:anim>
                                    <p:anim calcmode="lin" valueType="num">
                                      <p:cBhvr additive="base">
                                        <p:cTn id="32" dur="30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4"/>
                                        </p:tgtEl>
                                        <p:attrNameLst>
                                          <p:attrName>style.visibility</p:attrName>
                                        </p:attrNameLst>
                                      </p:cBhvr>
                                      <p:to>
                                        <p:strVal val="visible"/>
                                      </p:to>
                                    </p:set>
                                    <p:anim calcmode="lin" valueType="num">
                                      <p:cBhvr additive="base">
                                        <p:cTn id="37" dur="3000" fill="hold"/>
                                        <p:tgtEl>
                                          <p:spTgt spid="2054"/>
                                        </p:tgtEl>
                                        <p:attrNameLst>
                                          <p:attrName>ppt_x</p:attrName>
                                        </p:attrNameLst>
                                      </p:cBhvr>
                                      <p:tavLst>
                                        <p:tav tm="0">
                                          <p:val>
                                            <p:strVal val="#ppt_x"/>
                                          </p:val>
                                        </p:tav>
                                        <p:tav tm="100000">
                                          <p:val>
                                            <p:strVal val="#ppt_x"/>
                                          </p:val>
                                        </p:tav>
                                      </p:tavLst>
                                    </p:anim>
                                    <p:anim calcmode="lin" valueType="num">
                                      <p:cBhvr additive="base">
                                        <p:cTn id="38" dur="30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5"/>
                                        </p:tgtEl>
                                        <p:attrNameLst>
                                          <p:attrName>style.visibility</p:attrName>
                                        </p:attrNameLst>
                                      </p:cBhvr>
                                      <p:to>
                                        <p:strVal val="visible"/>
                                      </p:to>
                                    </p:set>
                                    <p:anim calcmode="lin" valueType="num">
                                      <p:cBhvr additive="base">
                                        <p:cTn id="43" dur="3000" fill="hold"/>
                                        <p:tgtEl>
                                          <p:spTgt spid="2055"/>
                                        </p:tgtEl>
                                        <p:attrNameLst>
                                          <p:attrName>ppt_x</p:attrName>
                                        </p:attrNameLst>
                                      </p:cBhvr>
                                      <p:tavLst>
                                        <p:tav tm="0">
                                          <p:val>
                                            <p:strVal val="#ppt_x"/>
                                          </p:val>
                                        </p:tav>
                                        <p:tav tm="100000">
                                          <p:val>
                                            <p:strVal val="#ppt_x"/>
                                          </p:val>
                                        </p:tav>
                                      </p:tavLst>
                                    </p:anim>
                                    <p:anim calcmode="lin" valueType="num">
                                      <p:cBhvr additive="base">
                                        <p:cTn id="44" dur="30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285750" y="274638"/>
            <a:ext cx="8643938" cy="1143000"/>
          </a:xfrm>
        </p:spPr>
        <p:txBody>
          <a:bodyPr/>
          <a:lstStyle/>
          <a:p>
            <a:r>
              <a:rPr lang="ru-RU" sz="4000" b="1" smtClean="0"/>
              <a:t>ЖЕНСКАЯ  ОДЕЖДА  КОНЦА 19  ВЕКА</a:t>
            </a:r>
          </a:p>
        </p:txBody>
      </p:sp>
      <p:sp>
        <p:nvSpPr>
          <p:cNvPr id="6" name="Текст 5"/>
          <p:cNvSpPr>
            <a:spLocks noGrp="1"/>
          </p:cNvSpPr>
          <p:nvPr>
            <p:ph type="body" idx="1"/>
          </p:nvPr>
        </p:nvSpPr>
        <p:spPr>
          <a:xfrm>
            <a:off x="428625" y="5500688"/>
            <a:ext cx="4071938" cy="857250"/>
          </a:xfrm>
        </p:spPr>
        <p:txBody>
          <a:bodyPr rtlCol="0">
            <a:normAutofit fontScale="77500" lnSpcReduction="20000"/>
          </a:bodyPr>
          <a:lstStyle/>
          <a:p>
            <a:pPr fontAlgn="auto">
              <a:spcAft>
                <a:spcPts val="0"/>
              </a:spcAft>
              <a:buFont typeface="Arial" pitchFamily="34" charset="0"/>
              <a:buNone/>
              <a:defRPr/>
            </a:pPr>
            <a:r>
              <a:rPr lang="ru-RU" i="1" dirty="0" smtClean="0"/>
              <a:t>Талия более резко подчеркнута, линия плеча приподнята, суженная спереди юбка сзади расширена.</a:t>
            </a:r>
            <a:endParaRPr lang="ru-RU" dirty="0"/>
          </a:p>
        </p:txBody>
      </p:sp>
      <p:pic>
        <p:nvPicPr>
          <p:cNvPr id="4" name="Содержимое 3" descr="461. «Журнал де демуазель» (Journaldes demoiselles), 1892 г. Рисунки из журналов мод показывают нам другие модные линии, нежели фотографии того времени. Талия более резко подчеркнута, линия плеча приподнята, суженная спереди юбка сзади расширена. "/>
          <p:cNvPicPr>
            <a:picLocks noGrp="1"/>
          </p:cNvPicPr>
          <p:nvPr>
            <p:ph sz="half" idx="2"/>
          </p:nvPr>
        </p:nvPicPr>
        <p:blipFill>
          <a:blip r:embed="rId3"/>
          <a:srcRect/>
          <a:stretch>
            <a:fillRect/>
          </a:stretch>
        </p:blipFill>
        <p:spPr>
          <a:xfrm>
            <a:off x="571500" y="1285875"/>
            <a:ext cx="3057525" cy="3951288"/>
          </a:xfrm>
        </p:spPr>
      </p:pic>
      <p:sp>
        <p:nvSpPr>
          <p:cNvPr id="7" name="Текст 6"/>
          <p:cNvSpPr>
            <a:spLocks noGrp="1"/>
          </p:cNvSpPr>
          <p:nvPr>
            <p:ph type="body" sz="quarter" idx="3"/>
          </p:nvPr>
        </p:nvSpPr>
        <p:spPr>
          <a:xfrm>
            <a:off x="4714875" y="1285875"/>
            <a:ext cx="4041775" cy="639763"/>
          </a:xfrm>
        </p:spPr>
        <p:txBody>
          <a:bodyPr rtlCol="0">
            <a:normAutofit fontScale="70000" lnSpcReduction="20000"/>
          </a:bodyPr>
          <a:lstStyle/>
          <a:p>
            <a:pPr fontAlgn="auto">
              <a:spcAft>
                <a:spcPts val="0"/>
              </a:spcAft>
              <a:buFont typeface="Arial" pitchFamily="34" charset="0"/>
              <a:buNone/>
              <a:defRPr/>
            </a:pPr>
            <a:r>
              <a:rPr lang="ru-RU" i="1" dirty="0" smtClean="0"/>
              <a:t>   Платья,  дополнялись   маленькими шляпками и кружевными зонтиками.</a:t>
            </a:r>
            <a:endParaRPr lang="ru-RU" dirty="0"/>
          </a:p>
        </p:txBody>
      </p:sp>
      <p:pic>
        <p:nvPicPr>
          <p:cNvPr id="9" name="Содержимое 8" descr=" 462. «Журнал де демуазель», 1892 г.Те же линии видны и на выходных платьях, дополненных маленькими шляпками и кружевными зонтиками. "/>
          <p:cNvPicPr>
            <a:picLocks noGrp="1"/>
          </p:cNvPicPr>
          <p:nvPr>
            <p:ph sz="quarter" idx="4"/>
          </p:nvPr>
        </p:nvPicPr>
        <p:blipFill>
          <a:blip r:embed="rId4"/>
          <a:srcRect/>
          <a:stretch>
            <a:fillRect/>
          </a:stretch>
        </p:blipFill>
        <p:spPr>
          <a:xfrm>
            <a:off x="5072063" y="2071688"/>
            <a:ext cx="3208337" cy="39512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3000" fill="hold"/>
                                        <p:tgtEl>
                                          <p:spTgt spid="9"/>
                                        </p:tgtEl>
                                        <p:attrNameLst>
                                          <p:attrName>ppt_x</p:attrName>
                                        </p:attrNameLst>
                                      </p:cBhvr>
                                      <p:tavLst>
                                        <p:tav tm="0">
                                          <p:val>
                                            <p:strVal val="#ppt_x"/>
                                          </p:val>
                                        </p:tav>
                                        <p:tav tm="100000">
                                          <p:val>
                                            <p:strVal val="#ppt_x"/>
                                          </p:val>
                                        </p:tav>
                                      </p:tavLst>
                                    </p:anim>
                                    <p:anim calcmode="lin" valueType="num">
                                      <p:cBhvr additive="base">
                                        <p:cTn id="20" dur="3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b="1" smtClean="0"/>
              <a:t>МУЖСКОЙ КОСТЮМ 19 ВЕКА</a:t>
            </a:r>
          </a:p>
        </p:txBody>
      </p:sp>
      <p:sp>
        <p:nvSpPr>
          <p:cNvPr id="3" name="Текст 2"/>
          <p:cNvSpPr>
            <a:spLocks noGrp="1"/>
          </p:cNvSpPr>
          <p:nvPr>
            <p:ph type="body" idx="1"/>
          </p:nvPr>
        </p:nvSpPr>
        <p:spPr/>
        <p:txBody>
          <a:bodyPr/>
          <a:lstStyle/>
          <a:p>
            <a:r>
              <a:rPr lang="ru-RU" sz="1600" smtClean="0"/>
              <a:t>мужской вечерний костюм особого покроя — короткий спереди, с длинными узкими полами (фалдами) сзади. </a:t>
            </a:r>
          </a:p>
        </p:txBody>
      </p:sp>
      <p:sp>
        <p:nvSpPr>
          <p:cNvPr id="5" name="Текст 4"/>
          <p:cNvSpPr>
            <a:spLocks noGrp="1"/>
          </p:cNvSpPr>
          <p:nvPr>
            <p:ph type="body" sz="quarter" idx="3"/>
          </p:nvPr>
        </p:nvSpPr>
        <p:spPr>
          <a:xfrm>
            <a:off x="4643438" y="5214938"/>
            <a:ext cx="4041775" cy="1428750"/>
          </a:xfrm>
        </p:spPr>
        <p:txBody>
          <a:bodyPr rtlCol="0">
            <a:normAutofit fontScale="70000" lnSpcReduction="20000"/>
          </a:bodyPr>
          <a:lstStyle/>
          <a:p>
            <a:pPr algn="just" fontAlgn="auto">
              <a:spcAft>
                <a:spcPts val="0"/>
              </a:spcAft>
              <a:buFont typeface="Arial" pitchFamily="34" charset="0"/>
              <a:buNone/>
              <a:defRPr/>
            </a:pPr>
            <a:r>
              <a:rPr lang="ru-RU" dirty="0" smtClean="0"/>
              <a:t>Рядом с плотно прилегающими и мешковатыми жакетами появились в шестом десятилетии такие, которые своим покроем напоминали куртки. С этого времени сюртуки </a:t>
            </a:r>
          </a:p>
          <a:p>
            <a:pPr fontAlgn="auto">
              <a:spcAft>
                <a:spcPts val="0"/>
              </a:spcAft>
              <a:buFont typeface="Arial" pitchFamily="34" charset="0"/>
              <a:buNone/>
              <a:defRPr/>
            </a:pPr>
            <a:endParaRPr lang="ru-RU" dirty="0"/>
          </a:p>
        </p:txBody>
      </p:sp>
      <p:pic>
        <p:nvPicPr>
          <p:cNvPr id="7" name="Содержимое 6" descr="c1830men"/>
          <p:cNvPicPr>
            <a:picLocks noGrp="1"/>
          </p:cNvPicPr>
          <p:nvPr>
            <p:ph sz="half" idx="2"/>
          </p:nvPr>
        </p:nvPicPr>
        <p:blipFill>
          <a:blip r:embed="rId3"/>
          <a:srcRect/>
          <a:stretch>
            <a:fillRect/>
          </a:stretch>
        </p:blipFill>
        <p:spPr>
          <a:xfrm>
            <a:off x="857250" y="2286000"/>
            <a:ext cx="3000375" cy="4214813"/>
          </a:xfrm>
        </p:spPr>
      </p:pic>
      <p:pic>
        <p:nvPicPr>
          <p:cNvPr id="8" name="Содержимое 7" descr="Мужской костюм середины 19 века">
            <a:hlinkClick r:id="rId4"/>
          </p:cNvPr>
          <p:cNvPicPr>
            <a:picLocks noGrp="1"/>
          </p:cNvPicPr>
          <p:nvPr>
            <p:ph sz="quarter" idx="4"/>
          </p:nvPr>
        </p:nvPicPr>
        <p:blipFill>
          <a:blip r:embed="rId5"/>
          <a:srcRect/>
          <a:stretch>
            <a:fillRect/>
          </a:stretch>
        </p:blipFill>
        <p:spPr>
          <a:xfrm>
            <a:off x="5500688" y="1571625"/>
            <a:ext cx="2714625" cy="3643313"/>
          </a:xfrm>
        </p:spPr>
      </p:pic>
      <p:sp>
        <p:nvSpPr>
          <p:cNvPr id="19463" name="Rectangle 1"/>
          <p:cNvSpPr>
            <a:spLocks noChangeArrowheads="1"/>
          </p:cNvSpPr>
          <p:nvPr/>
        </p:nvSpPr>
        <p:spPr bwMode="auto">
          <a:xfrm>
            <a:off x="0" y="0"/>
            <a:ext cx="8786813" cy="369888"/>
          </a:xfrm>
          <a:prstGeom prst="rect">
            <a:avLst/>
          </a:prstGeom>
          <a:noFill/>
          <a:ln w="9525">
            <a:noFill/>
            <a:miter lim="800000"/>
            <a:headEnd/>
            <a:tailEnd/>
          </a:ln>
        </p:spPr>
        <p:txBody>
          <a:bodyPr anchor="ctr">
            <a:spAutoFit/>
          </a:bodyPr>
          <a:lstStyle/>
          <a:p>
            <a:endParaRPr lang="ru-RU"/>
          </a:p>
        </p:txBody>
      </p:sp>
      <p:sp>
        <p:nvSpPr>
          <p:cNvPr id="19464" name="Rectangle 2"/>
          <p:cNvSpPr>
            <a:spLocks noChangeArrowheads="1"/>
          </p:cNvSpPr>
          <p:nvPr/>
        </p:nvSpPr>
        <p:spPr bwMode="auto">
          <a:xfrm>
            <a:off x="0" y="0"/>
            <a:ext cx="184150" cy="369888"/>
          </a:xfrm>
          <a:prstGeom prst="rect">
            <a:avLst/>
          </a:prstGeom>
          <a:noFill/>
          <a:ln w="9525">
            <a:noFill/>
            <a:miter lim="800000"/>
            <a:headEnd/>
            <a:tailEnd/>
          </a:ln>
        </p:spPr>
        <p:txBody>
          <a:bodyPr anchor="ctr">
            <a:spAutoFit/>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3000" fill="hold"/>
                                        <p:tgtEl>
                                          <p:spTgt spid="8"/>
                                        </p:tgtEl>
                                        <p:attrNameLst>
                                          <p:attrName>ppt_x</p:attrName>
                                        </p:attrNameLst>
                                      </p:cBhvr>
                                      <p:tavLst>
                                        <p:tav tm="0">
                                          <p:val>
                                            <p:strVal val="#ppt_x"/>
                                          </p:val>
                                        </p:tav>
                                        <p:tav tm="100000">
                                          <p:val>
                                            <p:strVal val="#ppt_x"/>
                                          </p:val>
                                        </p:tav>
                                      </p:tavLst>
                                    </p:anim>
                                    <p:anim calcmode="lin" valueType="num">
                                      <p:cBhvr additive="base">
                                        <p:cTn id="20"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p:spPr>
        <p:txBody>
          <a:bodyPr rtlCol="0">
            <a:normAutofit fontScale="90000"/>
          </a:bodyPr>
          <a:lstStyle/>
          <a:p>
            <a:pPr fontAlgn="auto">
              <a:spcAft>
                <a:spcPts val="0"/>
              </a:spcAft>
              <a:defRPr/>
            </a:pPr>
            <a:r>
              <a:rPr lang="ru-RU" sz="5400" b="1" dirty="0" smtClean="0"/>
              <a:t>ТЕАТР  ЧЕХОВСКОЙ  ЭПОХИ</a:t>
            </a:r>
            <a:endParaRPr lang="ru-RU" sz="5400" b="1" dirty="0"/>
          </a:p>
        </p:txBody>
      </p:sp>
      <p:pic>
        <p:nvPicPr>
          <p:cNvPr id="2050" name="i-main-pic" descr="Картинка 143 из 8701">
            <a:hlinkClick r:id="rId3"/>
          </p:cNvPr>
          <p:cNvPicPr>
            <a:picLocks noChangeAspect="1" noChangeArrowheads="1"/>
          </p:cNvPicPr>
          <p:nvPr/>
        </p:nvPicPr>
        <p:blipFill>
          <a:blip r:embed="rId4"/>
          <a:srcRect/>
          <a:stretch>
            <a:fillRect/>
          </a:stretch>
        </p:blipFill>
        <p:spPr bwMode="auto">
          <a:xfrm>
            <a:off x="1643063" y="1000125"/>
            <a:ext cx="5572125" cy="3937000"/>
          </a:xfrm>
          <a:prstGeom prst="rect">
            <a:avLst/>
          </a:prstGeom>
          <a:noFill/>
          <a:ln w="9525">
            <a:noFill/>
            <a:miter lim="800000"/>
            <a:headEnd/>
            <a:tailEnd/>
          </a:ln>
        </p:spPr>
      </p:pic>
      <p:pic>
        <p:nvPicPr>
          <p:cNvPr id="2051" name="Picture 3" descr="200508132"/>
          <p:cNvPicPr>
            <a:picLocks noChangeAspect="1" noChangeArrowheads="1"/>
          </p:cNvPicPr>
          <p:nvPr/>
        </p:nvPicPr>
        <p:blipFill>
          <a:blip r:embed="rId5"/>
          <a:srcRect/>
          <a:stretch>
            <a:fillRect/>
          </a:stretch>
        </p:blipFill>
        <p:spPr bwMode="auto">
          <a:xfrm>
            <a:off x="214313" y="2714625"/>
            <a:ext cx="2643187" cy="3929063"/>
          </a:xfrm>
          <a:prstGeom prst="rect">
            <a:avLst/>
          </a:prstGeom>
          <a:noFill/>
          <a:ln w="9525">
            <a:noFill/>
            <a:miter lim="800000"/>
            <a:headEnd/>
            <a:tailEnd/>
          </a:ln>
        </p:spPr>
      </p:pic>
      <p:pic>
        <p:nvPicPr>
          <p:cNvPr id="2052" name="i-main-pic" descr="Картинка 177 из 8701">
            <a:hlinkClick r:id="rId6"/>
          </p:cNvPr>
          <p:cNvPicPr>
            <a:picLocks noChangeAspect="1" noChangeArrowheads="1"/>
          </p:cNvPicPr>
          <p:nvPr/>
        </p:nvPicPr>
        <p:blipFill>
          <a:blip r:embed="rId7"/>
          <a:srcRect/>
          <a:stretch>
            <a:fillRect/>
          </a:stretch>
        </p:blipFill>
        <p:spPr bwMode="auto">
          <a:xfrm>
            <a:off x="6286500" y="2857500"/>
            <a:ext cx="2643188" cy="3810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3000" fill="hold"/>
                                        <p:tgtEl>
                                          <p:spTgt spid="2050"/>
                                        </p:tgtEl>
                                        <p:attrNameLst>
                                          <p:attrName>ppt_x</p:attrName>
                                        </p:attrNameLst>
                                      </p:cBhvr>
                                      <p:tavLst>
                                        <p:tav tm="0">
                                          <p:val>
                                            <p:strVal val="#ppt_x"/>
                                          </p:val>
                                        </p:tav>
                                        <p:tav tm="100000">
                                          <p:val>
                                            <p:strVal val="#ppt_x"/>
                                          </p:val>
                                        </p:tav>
                                      </p:tavLst>
                                    </p:anim>
                                    <p:anim calcmode="lin" valueType="num">
                                      <p:cBhvr additive="base">
                                        <p:cTn id="8" dur="3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2000" fill="hold"/>
                                        <p:tgtEl>
                                          <p:spTgt spid="2051"/>
                                        </p:tgtEl>
                                        <p:attrNameLst>
                                          <p:attrName>ppt_x</p:attrName>
                                        </p:attrNameLst>
                                      </p:cBhvr>
                                      <p:tavLst>
                                        <p:tav tm="0">
                                          <p:val>
                                            <p:strVal val="#ppt_x"/>
                                          </p:val>
                                        </p:tav>
                                        <p:tav tm="100000">
                                          <p:val>
                                            <p:strVal val="#ppt_x"/>
                                          </p:val>
                                        </p:tav>
                                      </p:tavLst>
                                    </p:anim>
                                    <p:anim calcmode="lin" valueType="num">
                                      <p:cBhvr additive="base">
                                        <p:cTn id="14" dur="20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2000" fill="hold"/>
                                        <p:tgtEl>
                                          <p:spTgt spid="2052"/>
                                        </p:tgtEl>
                                        <p:attrNameLst>
                                          <p:attrName>ppt_x</p:attrName>
                                        </p:attrNameLst>
                                      </p:cBhvr>
                                      <p:tavLst>
                                        <p:tav tm="0">
                                          <p:val>
                                            <p:strVal val="#ppt_x"/>
                                          </p:val>
                                        </p:tav>
                                        <p:tav tm="100000">
                                          <p:val>
                                            <p:strVal val="#ppt_x"/>
                                          </p:val>
                                        </p:tav>
                                      </p:tavLst>
                                    </p:anim>
                                    <p:anim calcmode="lin" valueType="num">
                                      <p:cBhvr additive="base">
                                        <p:cTn id="20" dur="20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357188" y="0"/>
            <a:ext cx="9858376" cy="1143000"/>
          </a:xfrm>
        </p:spPr>
        <p:txBody>
          <a:bodyPr/>
          <a:lstStyle/>
          <a:p>
            <a:r>
              <a:rPr lang="ru-RU" sz="3600" b="1" smtClean="0"/>
              <a:t>ГЕРОИ ЧЕХОВА НА СОВРЕМЕННОЙ СЦЕНЕ </a:t>
            </a:r>
          </a:p>
        </p:txBody>
      </p:sp>
      <p:pic>
        <p:nvPicPr>
          <p:cNvPr id="3074" name="Рисунок 4" descr="[chekhov.jpg]"/>
          <p:cNvPicPr>
            <a:picLocks noChangeAspect="1" noChangeArrowheads="1"/>
          </p:cNvPicPr>
          <p:nvPr/>
        </p:nvPicPr>
        <p:blipFill>
          <a:blip r:embed="rId3"/>
          <a:srcRect/>
          <a:stretch>
            <a:fillRect/>
          </a:stretch>
        </p:blipFill>
        <p:spPr bwMode="auto">
          <a:xfrm>
            <a:off x="2571750" y="785813"/>
            <a:ext cx="3429000" cy="4929187"/>
          </a:xfrm>
          <a:prstGeom prst="rect">
            <a:avLst/>
          </a:prstGeom>
          <a:noFill/>
          <a:ln w="9525">
            <a:noFill/>
            <a:miter lim="800000"/>
            <a:headEnd/>
            <a:tailEnd/>
          </a:ln>
        </p:spPr>
      </p:pic>
      <p:pic>
        <p:nvPicPr>
          <p:cNvPr id="3075" name="Рисунок 7" descr="http://s.imhonet.ru/element/large/f3/b3/f3b364bbc8f6ba4e8354f69b46889038.jpg"/>
          <p:cNvPicPr>
            <a:picLocks noChangeAspect="1" noChangeArrowheads="1"/>
          </p:cNvPicPr>
          <p:nvPr/>
        </p:nvPicPr>
        <p:blipFill>
          <a:blip r:embed="rId4"/>
          <a:srcRect/>
          <a:stretch>
            <a:fillRect/>
          </a:stretch>
        </p:blipFill>
        <p:spPr bwMode="auto">
          <a:xfrm>
            <a:off x="214313" y="4214813"/>
            <a:ext cx="3500437" cy="2352675"/>
          </a:xfrm>
          <a:prstGeom prst="rect">
            <a:avLst/>
          </a:prstGeom>
          <a:noFill/>
          <a:ln w="9525">
            <a:noFill/>
            <a:miter lim="800000"/>
            <a:headEnd/>
            <a:tailEnd/>
          </a:ln>
        </p:spPr>
      </p:pic>
      <p:pic>
        <p:nvPicPr>
          <p:cNvPr id="3076" name="i-main-pic" descr="Картинка 577 из 1352"/>
          <p:cNvPicPr>
            <a:picLocks noChangeAspect="1" noChangeArrowheads="1"/>
          </p:cNvPicPr>
          <p:nvPr/>
        </p:nvPicPr>
        <p:blipFill>
          <a:blip r:embed="rId5"/>
          <a:srcRect/>
          <a:stretch>
            <a:fillRect/>
          </a:stretch>
        </p:blipFill>
        <p:spPr bwMode="auto">
          <a:xfrm>
            <a:off x="5000625" y="3714750"/>
            <a:ext cx="3929063"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ppt_x"/>
                                          </p:val>
                                        </p:tav>
                                        <p:tav tm="100000">
                                          <p:val>
                                            <p:strVal val="#ppt_x"/>
                                          </p:val>
                                        </p:tav>
                                      </p:tavLst>
                                    </p:anim>
                                    <p:anim calcmode="lin" valueType="num">
                                      <p:cBhvr additive="base">
                                        <p:cTn id="8" dur="50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2000" fill="hold"/>
                                        <p:tgtEl>
                                          <p:spTgt spid="3075"/>
                                        </p:tgtEl>
                                        <p:attrNameLst>
                                          <p:attrName>ppt_x</p:attrName>
                                        </p:attrNameLst>
                                      </p:cBhvr>
                                      <p:tavLst>
                                        <p:tav tm="0">
                                          <p:val>
                                            <p:strVal val="#ppt_x"/>
                                          </p:val>
                                        </p:tav>
                                        <p:tav tm="100000">
                                          <p:val>
                                            <p:strVal val="#ppt_x"/>
                                          </p:val>
                                        </p:tav>
                                      </p:tavLst>
                                    </p:anim>
                                    <p:anim calcmode="lin" valueType="num">
                                      <p:cBhvr additive="base">
                                        <p:cTn id="14" dur="20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2000" fill="hold"/>
                                        <p:tgtEl>
                                          <p:spTgt spid="3076"/>
                                        </p:tgtEl>
                                        <p:attrNameLst>
                                          <p:attrName>ppt_x</p:attrName>
                                        </p:attrNameLst>
                                      </p:cBhvr>
                                      <p:tavLst>
                                        <p:tav tm="0">
                                          <p:val>
                                            <p:strVal val="#ppt_x"/>
                                          </p:val>
                                        </p:tav>
                                        <p:tav tm="100000">
                                          <p:val>
                                            <p:strVal val="#ppt_x"/>
                                          </p:val>
                                        </p:tav>
                                      </p:tavLst>
                                    </p:anim>
                                    <p:anim calcmode="lin" valueType="num">
                                      <p:cBhvr additive="base">
                                        <p:cTn id="20" dur="20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110</Words>
  <Application>Microsoft Office PowerPoint</Application>
  <PresentationFormat>Экран (4:3)</PresentationFormat>
  <Paragraphs>20</Paragraphs>
  <Slides>9</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9</vt:i4>
      </vt:variant>
    </vt:vector>
  </HeadingPairs>
  <TitlesOfParts>
    <vt:vector size="13" baseType="lpstr">
      <vt:lpstr>Calibri</vt:lpstr>
      <vt:lpstr>Arial</vt:lpstr>
      <vt:lpstr>Monotype Corsiva</vt:lpstr>
      <vt:lpstr>Тема Office</vt:lpstr>
      <vt:lpstr>  ЭПОХА             СТИЛЬ                      ЧЕХОВ </vt:lpstr>
      <vt:lpstr>БЕЗ   ТВОРЧЕСКИХ ПОИСКОВ   НЕТ ПОДЛИННОГО ИСКУССТВА</vt:lpstr>
      <vt:lpstr>ЦЕЛИ:</vt:lpstr>
      <vt:lpstr>1860-1904</vt:lpstr>
      <vt:lpstr>Слайд 5</vt:lpstr>
      <vt:lpstr>ЖЕНСКАЯ  ОДЕЖДА  КОНЦА 19  ВЕКА</vt:lpstr>
      <vt:lpstr>МУЖСКОЙ КОСТЮМ 19 ВЕКА</vt:lpstr>
      <vt:lpstr>ТЕАТР  ЧЕХОВСКОЙ  ЭПОХИ</vt:lpstr>
      <vt:lpstr>ГЕРОИ ЧЕХОВА НА СОВРЕМЕННОЙ СЦЕНЕ </vt:lpstr>
    </vt:vector>
  </TitlesOfParts>
  <Company>МОУ ОО Малокаменская 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Директор</dc:creator>
  <cp:lastModifiedBy>User</cp:lastModifiedBy>
  <cp:revision>47</cp:revision>
  <dcterms:created xsi:type="dcterms:W3CDTF">2010-01-21T12:03:32Z</dcterms:created>
  <dcterms:modified xsi:type="dcterms:W3CDTF">2011-03-06T19:11:59Z</dcterms:modified>
</cp:coreProperties>
</file>