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9" r:id="rId4"/>
    <p:sldId id="260" r:id="rId5"/>
    <p:sldId id="291" r:id="rId6"/>
    <p:sldId id="294" r:id="rId7"/>
    <p:sldId id="261" r:id="rId8"/>
    <p:sldId id="262" r:id="rId9"/>
    <p:sldId id="263" r:id="rId10"/>
    <p:sldId id="264" r:id="rId11"/>
    <p:sldId id="265" r:id="rId12"/>
    <p:sldId id="269" r:id="rId13"/>
    <p:sldId id="292" r:id="rId14"/>
    <p:sldId id="295" r:id="rId15"/>
    <p:sldId id="272" r:id="rId16"/>
    <p:sldId id="273" r:id="rId17"/>
    <p:sldId id="274" r:id="rId18"/>
    <p:sldId id="275" r:id="rId19"/>
    <p:sldId id="276" r:id="rId20"/>
    <p:sldId id="277" r:id="rId21"/>
    <p:sldId id="285" r:id="rId22"/>
    <p:sldId id="278" r:id="rId23"/>
    <p:sldId id="279" r:id="rId24"/>
    <p:sldId id="280" r:id="rId25"/>
    <p:sldId id="281" r:id="rId26"/>
    <p:sldId id="296" r:id="rId27"/>
    <p:sldId id="266" r:id="rId28"/>
    <p:sldId id="282" r:id="rId29"/>
    <p:sldId id="267" r:id="rId30"/>
    <p:sldId id="283" r:id="rId31"/>
    <p:sldId id="268" r:id="rId32"/>
    <p:sldId id="290" r:id="rId33"/>
    <p:sldId id="293" r:id="rId3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89" autoAdjust="0"/>
  </p:normalViewPr>
  <p:slideViewPr>
    <p:cSldViewPr>
      <p:cViewPr varScale="1">
        <p:scale>
          <a:sx n="44" d="100"/>
          <a:sy n="44" d="100"/>
        </p:scale>
        <p:origin x="-5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17" name="Нижний колонтитул 16"/>
          <p:cNvSpPr>
            <a:spLocks noGrp="1"/>
          </p:cNvSpPr>
          <p:nvPr>
            <p:ph type="ftr" sz="quarter" idx="11"/>
          </p:nvPr>
        </p:nvSpPr>
        <p:spPr/>
        <p:txBody>
          <a:bodyPr/>
          <a:lstStyle>
            <a:extLst/>
          </a:lstStyle>
          <a:p>
            <a:endParaRPr lang="en-US" dirty="0"/>
          </a:p>
        </p:txBody>
      </p:sp>
      <p:sp>
        <p:nvSpPr>
          <p:cNvPr id="29" name="Номер слайда 28"/>
          <p:cNvSpPr>
            <a:spLocks noGrp="1"/>
          </p:cNvSpPr>
          <p:nvPr>
            <p:ph type="sldNum" sz="quarter" idx="12"/>
          </p:nvPr>
        </p:nvSpPr>
        <p:spPr/>
        <p:txBody>
          <a:bodyPr/>
          <a:lstStyle>
            <a:extLst/>
          </a:lstStyle>
          <a:p>
            <a:fld id="{A483448D-3A78-4528-A469-B745A65DA480}" type="slidenum">
              <a:rPr lang="en-US" smtClean="0"/>
              <a:pPr/>
              <a:t>‹#›</a:t>
            </a:fld>
            <a:endParaRPr lang="en-US" dirty="0"/>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5" name="Нижний колонтитул 4"/>
          <p:cNvSpPr>
            <a:spLocks noGrp="1"/>
          </p:cNvSpPr>
          <p:nvPr>
            <p:ph type="ftr" sz="quarter" idx="11"/>
          </p:nvPr>
        </p:nvSpPr>
        <p:spPr/>
        <p:txBody>
          <a:bodyPr/>
          <a:lstStyle>
            <a:extLst/>
          </a:lstStyle>
          <a:p>
            <a:endParaRPr lang="en-US" dirty="0"/>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dirty="0"/>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8" name="Нижний колонтитул 7"/>
          <p:cNvSpPr>
            <a:spLocks noGrp="1"/>
          </p:cNvSpPr>
          <p:nvPr>
            <p:ph type="ftr" sz="quarter" idx="11"/>
          </p:nvPr>
        </p:nvSpPr>
        <p:spPr/>
        <p:txBody>
          <a:bodyPr/>
          <a:lstStyle>
            <a:extLst/>
          </a:lstStyle>
          <a:p>
            <a:endParaRPr lang="en-US" dirty="0"/>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dirty="0"/>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4" name="Нижний колонтитул 3"/>
          <p:cNvSpPr>
            <a:spLocks noGrp="1"/>
          </p:cNvSpPr>
          <p:nvPr>
            <p:ph type="ftr" sz="quarter" idx="11"/>
          </p:nvPr>
        </p:nvSpPr>
        <p:spPr/>
        <p:txBody>
          <a:bodyPr/>
          <a:lstStyle>
            <a:extLst/>
          </a:lstStyle>
          <a:p>
            <a:endParaRPr lang="en-US" dirty="0"/>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3" name="Нижний колонтитул 2"/>
          <p:cNvSpPr>
            <a:spLocks noGrp="1"/>
          </p:cNvSpPr>
          <p:nvPr>
            <p:ph type="ftr" sz="quarter" idx="11"/>
          </p:nvPr>
        </p:nvSpPr>
        <p:spPr/>
        <p:txBody>
          <a:bodyPr/>
          <a:lstStyle>
            <a:extLst/>
          </a:lstStyle>
          <a:p>
            <a:endParaRPr lang="en-US" dirty="0"/>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1/28/2011</a:t>
            </a:fld>
            <a:endParaRPr lang="en-US" dirty="0"/>
          </a:p>
        </p:txBody>
      </p:sp>
      <p:sp>
        <p:nvSpPr>
          <p:cNvPr id="6" name="Нижний колонтитул 5"/>
          <p:cNvSpPr>
            <a:spLocks noGrp="1"/>
          </p:cNvSpPr>
          <p:nvPr>
            <p:ph type="ftr" sz="quarter" idx="11"/>
          </p:nvPr>
        </p:nvSpPr>
        <p:spPr/>
        <p:txBody>
          <a:bodyPr/>
          <a:lstStyle>
            <a:extLst/>
          </a:lstStyle>
          <a:p>
            <a:endParaRPr lang="en-US" dirty="0"/>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dirty="0" smtClean="0"/>
              <a:t>Вставка рисунка</a:t>
            </a:r>
            <a:endParaRPr kumimoji="0" lang="en-US" dirty="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7EAF463A-BC7C-46EE-9F1E-7F377CCA4891}" type="datetimeFigureOut">
              <a:rPr lang="en-US" smtClean="0"/>
              <a:pPr/>
              <a:t>1/28/2011</a:t>
            </a:fld>
            <a:endParaRPr lang="en-US" dirty="0"/>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en-US" dirty="0"/>
          </a:p>
        </p:txBody>
      </p:sp>
      <p:sp>
        <p:nvSpPr>
          <p:cNvPr id="7" name="Номер слайда 6"/>
          <p:cNvSpPr>
            <a:spLocks noGrp="1"/>
          </p:cNvSpPr>
          <p:nvPr>
            <p:ph type="sldNum" sz="quarter" idx="12"/>
          </p:nvPr>
        </p:nvSpPr>
        <p:spPr>
          <a:xfrm>
            <a:off x="8610600" y="55499"/>
            <a:ext cx="457200" cy="365125"/>
          </a:xfrm>
        </p:spPr>
        <p:txBody>
          <a:bodyPr/>
          <a:lstStyle>
            <a:extLst/>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EAF463A-BC7C-46EE-9F1E-7F377CCA4891}" type="datetimeFigureOut">
              <a:rPr lang="en-US" smtClean="0"/>
              <a:pPr/>
              <a:t>1/28/2011</a:t>
            </a:fld>
            <a:endParaRPr lang="en-US" dirty="0"/>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dirty="0"/>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483448D-3A78-4528-A469-B745A65DA48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krugosvet.ru/enc/nauka_i_tehnika/tehnologiya_i_promyshlennost/GUK_ROBERT.html" TargetMode="External"/><Relationship Id="rId2" Type="http://schemas.openxmlformats.org/officeDocument/2006/relationships/hyperlink" Target="http://pochemuchek.net/files/01_animals/02_animals_microorganism/them_001/007.html" TargetMode="External"/><Relationship Id="rId1" Type="http://schemas.openxmlformats.org/officeDocument/2006/relationships/slideLayout" Target="../slideLayouts/slideLayout2.xml"/><Relationship Id="rId5" Type="http://schemas.openxmlformats.org/officeDocument/2006/relationships/hyperlink" Target="http://video.mail.ru/mail/lszalies/1054/1595.html" TargetMode="External"/><Relationship Id="rId4" Type="http://schemas.openxmlformats.org/officeDocument/2006/relationships/hyperlink" Target="http://www.imyanauki.ru/rus/scientists/4427/index.p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81000"/>
            <a:ext cx="7772400" cy="1470025"/>
          </a:xfrm>
        </p:spPr>
        <p:txBody>
          <a:bodyPr>
            <a:normAutofit fontScale="90000"/>
          </a:bodyPr>
          <a:lstStyle/>
          <a:p>
            <a:pPr algn="ctr"/>
            <a:r>
              <a:rPr lang="ru-RU" sz="2200" dirty="0" smtClean="0"/>
              <a:t>Муниципальное образовательное  учреждение </a:t>
            </a:r>
            <a:br>
              <a:rPr lang="ru-RU" sz="2200" dirty="0" smtClean="0"/>
            </a:br>
            <a:r>
              <a:rPr lang="ru-RU" sz="2200" dirty="0" smtClean="0"/>
              <a:t>средняя общеобразовательная школа №34 </a:t>
            </a:r>
            <a:br>
              <a:rPr lang="ru-RU" sz="2200" dirty="0" smtClean="0"/>
            </a:br>
            <a:r>
              <a:rPr lang="ru-RU" sz="2200" dirty="0" smtClean="0"/>
              <a:t>городского округа – Волжский  Волгоградской области.</a:t>
            </a:r>
            <a:r>
              <a:rPr lang="ru-RU" dirty="0" smtClean="0"/>
              <a:t/>
            </a:r>
            <a:br>
              <a:rPr lang="ru-RU" dirty="0" smtClean="0"/>
            </a:br>
            <a:endParaRPr lang="ru-RU" dirty="0"/>
          </a:p>
        </p:txBody>
      </p:sp>
      <p:sp>
        <p:nvSpPr>
          <p:cNvPr id="3" name="Подзаголовок 2"/>
          <p:cNvSpPr>
            <a:spLocks noGrp="1"/>
          </p:cNvSpPr>
          <p:nvPr>
            <p:ph type="subTitle" idx="1"/>
          </p:nvPr>
        </p:nvSpPr>
        <p:spPr>
          <a:xfrm>
            <a:off x="1295400" y="2819400"/>
            <a:ext cx="7315200" cy="3048000"/>
          </a:xfrm>
        </p:spPr>
        <p:txBody>
          <a:bodyPr>
            <a:normAutofit/>
          </a:bodyPr>
          <a:lstStyle/>
          <a:p>
            <a:pPr algn="ctr"/>
            <a:r>
              <a:rPr lang="ru-RU" sz="4000" b="1" dirty="0" smtClean="0"/>
              <a:t>История изучения клетки. Клеточная теория. </a:t>
            </a:r>
            <a:endParaRPr lang="ru-RU" sz="4000" b="1"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Карл Максимович Бэр</a:t>
            </a:r>
            <a:endParaRPr lang="ru-RU" sz="4000" dirty="0"/>
          </a:p>
        </p:txBody>
      </p:sp>
      <p:sp>
        <p:nvSpPr>
          <p:cNvPr id="3" name="Текст 2"/>
          <p:cNvSpPr>
            <a:spLocks noGrp="1"/>
          </p:cNvSpPr>
          <p:nvPr>
            <p:ph type="body" idx="2"/>
          </p:nvPr>
        </p:nvSpPr>
        <p:spPr>
          <a:xfrm>
            <a:off x="457200" y="1219200"/>
            <a:ext cx="4267200" cy="5105400"/>
          </a:xfrm>
        </p:spPr>
        <p:txBody>
          <a:bodyPr>
            <a:normAutofit/>
          </a:bodyPr>
          <a:lstStyle/>
          <a:p>
            <a:r>
              <a:rPr lang="ru-RU" sz="2800" i="1" dirty="0" smtClean="0">
                <a:latin typeface="+mj-lt"/>
              </a:rPr>
              <a:t>В 1827 году доказал предположение Уильяма Гарвея, что все живые  организмы   развиваются из яйца. Открыл яйцеклетку. Также сделал вывод о том, что каждый живой организм  развивается из одной клетки.</a:t>
            </a:r>
            <a:endParaRPr lang="ru-RU" sz="2800" i="1" dirty="0">
              <a:latin typeface="+mj-lt"/>
            </a:endParaRPr>
          </a:p>
        </p:txBody>
      </p:sp>
      <p:pic>
        <p:nvPicPr>
          <p:cNvPr id="5" name="Содержимое 4" descr="карл максимович бэр.jpg"/>
          <p:cNvPicPr>
            <a:picLocks noGrp="1" noChangeAspect="1"/>
          </p:cNvPicPr>
          <p:nvPr>
            <p:ph sz="half" idx="1"/>
          </p:nvPr>
        </p:nvPicPr>
        <p:blipFill>
          <a:blip r:embed="rId2" cstate="print"/>
          <a:srcRect l="5743" t="3279"/>
          <a:stretch>
            <a:fillRect/>
          </a:stretch>
        </p:blipFill>
        <p:spPr>
          <a:xfrm>
            <a:off x="5029200" y="1371600"/>
            <a:ext cx="3563193" cy="4343400"/>
          </a:xfrm>
        </p:spPr>
      </p:pic>
      <p:sp>
        <p:nvSpPr>
          <p:cNvPr id="6" name="Прямоугольник 5"/>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Роберт Броун</a:t>
            </a:r>
            <a:endParaRPr lang="ru-RU" sz="4000" dirty="0"/>
          </a:p>
        </p:txBody>
      </p:sp>
      <p:sp>
        <p:nvSpPr>
          <p:cNvPr id="3" name="Текст 2"/>
          <p:cNvSpPr>
            <a:spLocks noGrp="1"/>
          </p:cNvSpPr>
          <p:nvPr>
            <p:ph type="body" idx="2"/>
          </p:nvPr>
        </p:nvSpPr>
        <p:spPr>
          <a:xfrm>
            <a:off x="914400" y="1435100"/>
            <a:ext cx="3505200" cy="4737100"/>
          </a:xfrm>
        </p:spPr>
        <p:txBody>
          <a:bodyPr>
            <a:normAutofit/>
          </a:bodyPr>
          <a:lstStyle/>
          <a:p>
            <a:r>
              <a:rPr lang="ru-RU" sz="2800" i="1" dirty="0" smtClean="0">
                <a:latin typeface="+mj-lt"/>
              </a:rPr>
              <a:t>В 1831-1833 годах обнаружил в растительной клетке сферическую структуру, которую затем назвал ядром.</a:t>
            </a:r>
            <a:endParaRPr lang="ru-RU" sz="2800" i="1" dirty="0">
              <a:latin typeface="+mj-lt"/>
            </a:endParaRPr>
          </a:p>
        </p:txBody>
      </p:sp>
      <p:pic>
        <p:nvPicPr>
          <p:cNvPr id="7" name="Содержимое 6" descr="роберт броун.jpg"/>
          <p:cNvPicPr>
            <a:picLocks noGrp="1" noChangeAspect="1"/>
          </p:cNvPicPr>
          <p:nvPr>
            <p:ph sz="half" idx="1"/>
          </p:nvPr>
        </p:nvPicPr>
        <p:blipFill>
          <a:blip r:embed="rId2" cstate="print"/>
          <a:srcRect l="3452" r="3373" b="7773"/>
          <a:stretch>
            <a:fillRect/>
          </a:stretch>
        </p:blipFill>
        <p:spPr>
          <a:xfrm>
            <a:off x="4876800" y="1447800"/>
            <a:ext cx="3562350" cy="4191000"/>
          </a:xfrm>
        </p:spPr>
      </p:pic>
      <p:sp>
        <p:nvSpPr>
          <p:cNvPr id="5" name="Прямоугольник 4"/>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09600" y="273050"/>
            <a:ext cx="8305800" cy="717550"/>
          </a:xfrm>
        </p:spPr>
        <p:txBody>
          <a:bodyPr/>
          <a:lstStyle/>
          <a:p>
            <a:r>
              <a:rPr lang="ru-RU" dirty="0" smtClean="0"/>
              <a:t>Создание клеточной теории</a:t>
            </a:r>
            <a:endParaRPr lang="ru-RU" dirty="0"/>
          </a:p>
        </p:txBody>
      </p:sp>
      <p:sp>
        <p:nvSpPr>
          <p:cNvPr id="7" name="Текст 6"/>
          <p:cNvSpPr>
            <a:spLocks noGrp="1"/>
          </p:cNvSpPr>
          <p:nvPr>
            <p:ph type="body" idx="2"/>
          </p:nvPr>
        </p:nvSpPr>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6" name="Содержимое 5"/>
          <p:cNvSpPr>
            <a:spLocks noGrp="1"/>
          </p:cNvSpPr>
          <p:nvPr>
            <p:ph sz="half" idx="1"/>
          </p:nvPr>
        </p:nvSpPr>
        <p:spPr>
          <a:xfrm>
            <a:off x="609600" y="1066800"/>
            <a:ext cx="5486400" cy="5410200"/>
          </a:xfrm>
        </p:spPr>
        <p:txBody>
          <a:bodyPr>
            <a:normAutofit fontScale="25000" lnSpcReduction="20000"/>
          </a:bodyPr>
          <a:lstStyle/>
          <a:p>
            <a:pPr>
              <a:buNone/>
            </a:pPr>
            <a:r>
              <a:rPr lang="ru-RU" sz="9600" dirty="0" smtClean="0"/>
              <a:t>                                 1838 г.</a:t>
            </a:r>
          </a:p>
          <a:p>
            <a:pPr>
              <a:buNone/>
            </a:pPr>
            <a:r>
              <a:rPr lang="ru-RU" sz="11200" i="1" dirty="0" smtClean="0">
                <a:latin typeface="+mj-lt"/>
              </a:rPr>
              <a:t>     ботаник </a:t>
            </a:r>
            <a:r>
              <a:rPr lang="ru-RU" sz="11200" b="1" i="1" dirty="0" smtClean="0">
                <a:latin typeface="+mj-lt"/>
              </a:rPr>
              <a:t>Матиас Шлейден  </a:t>
            </a:r>
            <a:r>
              <a:rPr lang="ru-RU" sz="11200" i="1" dirty="0" smtClean="0">
                <a:latin typeface="+mj-lt"/>
              </a:rPr>
              <a:t>и  зоолог </a:t>
            </a:r>
            <a:r>
              <a:rPr lang="ru-RU" sz="11200" b="1" i="1" dirty="0" smtClean="0">
                <a:latin typeface="+mj-lt"/>
              </a:rPr>
              <a:t>Теодор</a:t>
            </a:r>
            <a:r>
              <a:rPr lang="ru-RU" sz="11200" b="1" i="1" u="sng" dirty="0" smtClean="0">
                <a:latin typeface="+mj-lt"/>
              </a:rPr>
              <a:t> </a:t>
            </a:r>
            <a:r>
              <a:rPr lang="ru-RU" sz="11200" b="1" i="1" dirty="0" smtClean="0">
                <a:latin typeface="+mj-lt"/>
              </a:rPr>
              <a:t>Шванн </a:t>
            </a:r>
            <a:r>
              <a:rPr lang="ru-RU" sz="11200" i="1" dirty="0" smtClean="0">
                <a:latin typeface="+mj-lt"/>
              </a:rPr>
              <a:t>обобщили   знания о клетке и сформировали  «клеточную теорию»,       утверждавшую, что клетки,  содержащие ядра, представляют  </a:t>
            </a:r>
          </a:p>
          <a:p>
            <a:pPr>
              <a:buNone/>
            </a:pPr>
            <a:r>
              <a:rPr lang="ru-RU" sz="11200" i="1" dirty="0" smtClean="0">
                <a:latin typeface="+mj-lt"/>
              </a:rPr>
              <a:t>      собой структурную и   функциональную основу всех  живых существ.</a:t>
            </a:r>
          </a:p>
          <a:p>
            <a:endParaRPr lang="ru-RU" dirty="0"/>
          </a:p>
        </p:txBody>
      </p:sp>
      <p:pic>
        <p:nvPicPr>
          <p:cNvPr id="9" name="Picture 8"/>
          <p:cNvPicPr>
            <a:picLocks noChangeAspect="1" noChangeArrowheads="1"/>
          </p:cNvPicPr>
          <p:nvPr/>
        </p:nvPicPr>
        <p:blipFill>
          <a:blip r:embed="rId2" cstate="print"/>
          <a:srcRect/>
          <a:stretch>
            <a:fillRect/>
          </a:stretch>
        </p:blipFill>
        <p:spPr bwMode="auto">
          <a:xfrm>
            <a:off x="6553200" y="1143000"/>
            <a:ext cx="1928955" cy="2514600"/>
          </a:xfrm>
          <a:prstGeom prst="rect">
            <a:avLst/>
          </a:prstGeom>
          <a:noFill/>
          <a:ln w="9525">
            <a:noFill/>
            <a:miter lim="800000"/>
            <a:headEnd/>
            <a:tailEnd/>
          </a:ln>
        </p:spPr>
      </p:pic>
      <p:sp>
        <p:nvSpPr>
          <p:cNvPr id="10" name="Прямоугольник 9"/>
          <p:cNvSpPr/>
          <p:nvPr/>
        </p:nvSpPr>
        <p:spPr>
          <a:xfrm>
            <a:off x="3777391" y="6198990"/>
            <a:ext cx="1589218" cy="369332"/>
          </a:xfrm>
          <a:prstGeom prst="rect">
            <a:avLst/>
          </a:prstGeom>
        </p:spPr>
        <p:txBody>
          <a:bodyPr wrap="square">
            <a:spAutoFit/>
          </a:bodyPr>
          <a:lstStyle/>
          <a:p>
            <a:r>
              <a:rPr lang="ru-RU" dirty="0" smtClean="0"/>
              <a:t>Тимачева С.Н.</a:t>
            </a:r>
          </a:p>
        </p:txBody>
      </p:sp>
      <p:pic>
        <p:nvPicPr>
          <p:cNvPr id="8" name="Picture 6"/>
          <p:cNvPicPr>
            <a:picLocks noChangeAspect="1" noChangeArrowheads="1"/>
          </p:cNvPicPr>
          <p:nvPr/>
        </p:nvPicPr>
        <p:blipFill>
          <a:blip r:embed="rId3" cstate="print"/>
          <a:srcRect l="10638" b="5263"/>
          <a:stretch>
            <a:fillRect/>
          </a:stretch>
        </p:blipFill>
        <p:spPr bwMode="auto">
          <a:xfrm>
            <a:off x="6553200" y="3810000"/>
            <a:ext cx="1955799" cy="251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600" y="273050"/>
            <a:ext cx="7391400" cy="869950"/>
          </a:xfrm>
        </p:spPr>
        <p:txBody>
          <a:bodyPr/>
          <a:lstStyle/>
          <a:p>
            <a:r>
              <a:rPr lang="ru-RU" dirty="0" smtClean="0"/>
              <a:t>Рудольф Вирхов</a:t>
            </a:r>
            <a:endParaRPr lang="ru-RU" dirty="0"/>
          </a:p>
        </p:txBody>
      </p:sp>
      <p:sp>
        <p:nvSpPr>
          <p:cNvPr id="6" name="Текст 5"/>
          <p:cNvSpPr>
            <a:spLocks noGrp="1"/>
          </p:cNvSpPr>
          <p:nvPr>
            <p:ph type="body" idx="2"/>
          </p:nvPr>
        </p:nvSpPr>
        <p:spPr>
          <a:xfrm>
            <a:off x="1371600" y="1524000"/>
            <a:ext cx="1828800" cy="3276600"/>
          </a:xfrm>
        </p:spPr>
        <p:txBody>
          <a:bodyPr/>
          <a:lstStyle/>
          <a:p>
            <a:endParaRPr lang="ru-RU" dirty="0"/>
          </a:p>
        </p:txBody>
      </p:sp>
      <p:sp>
        <p:nvSpPr>
          <p:cNvPr id="5" name="Содержимое 4"/>
          <p:cNvSpPr>
            <a:spLocks noGrp="1"/>
          </p:cNvSpPr>
          <p:nvPr>
            <p:ph sz="half" idx="1"/>
          </p:nvPr>
        </p:nvSpPr>
        <p:spPr>
          <a:xfrm>
            <a:off x="3276600" y="1295400"/>
            <a:ext cx="5715000" cy="4419600"/>
          </a:xfrm>
        </p:spPr>
        <p:txBody>
          <a:bodyPr>
            <a:normAutofit fontScale="25000" lnSpcReduction="20000"/>
          </a:bodyPr>
          <a:lstStyle/>
          <a:p>
            <a:pPr>
              <a:buFontTx/>
              <a:buNone/>
            </a:pPr>
            <a:r>
              <a:rPr lang="ru-RU" sz="11200" dirty="0" smtClean="0"/>
              <a:t>    </a:t>
            </a:r>
            <a:r>
              <a:rPr lang="ru-RU" sz="11200" i="1" dirty="0" smtClean="0">
                <a:latin typeface="+mj-lt"/>
              </a:rPr>
              <a:t>В 1858 г. немецкий учёный</a:t>
            </a:r>
          </a:p>
          <a:p>
            <a:pPr>
              <a:buFontTx/>
              <a:buNone/>
            </a:pPr>
            <a:r>
              <a:rPr lang="ru-RU" sz="11200" i="1" dirty="0" smtClean="0">
                <a:latin typeface="+mj-lt"/>
              </a:rPr>
              <a:t>   Рудольф Вирхов написал:</a:t>
            </a:r>
          </a:p>
          <a:p>
            <a:pPr>
              <a:buFontTx/>
              <a:buNone/>
            </a:pPr>
            <a:r>
              <a:rPr lang="ru-RU" sz="11200" i="1" dirty="0" smtClean="0">
                <a:latin typeface="+mj-lt"/>
              </a:rPr>
              <a:t>  «Всякая клетка происходит</a:t>
            </a:r>
          </a:p>
          <a:p>
            <a:pPr>
              <a:buFontTx/>
              <a:buNone/>
            </a:pPr>
            <a:r>
              <a:rPr lang="ru-RU" sz="11200" i="1" dirty="0" smtClean="0">
                <a:latin typeface="+mj-lt"/>
              </a:rPr>
              <a:t>   из другой клетки. Там, где возникает клетка, ей </a:t>
            </a:r>
          </a:p>
          <a:p>
            <a:pPr>
              <a:buFontTx/>
              <a:buNone/>
            </a:pPr>
            <a:r>
              <a:rPr lang="ru-RU" sz="11200" i="1" dirty="0" smtClean="0">
                <a:latin typeface="+mj-lt"/>
              </a:rPr>
              <a:t>   должна предшествовать</a:t>
            </a:r>
          </a:p>
          <a:p>
            <a:pPr>
              <a:buFontTx/>
              <a:buNone/>
            </a:pPr>
            <a:r>
              <a:rPr lang="ru-RU" sz="11200" i="1" dirty="0" smtClean="0">
                <a:latin typeface="+mj-lt"/>
              </a:rPr>
              <a:t>   клетка, подобно тому, как животное происходит только от животного, растение – только от растения.</a:t>
            </a:r>
          </a:p>
          <a:p>
            <a:pPr algn="r"/>
            <a:endParaRPr lang="ru-RU" dirty="0"/>
          </a:p>
        </p:txBody>
      </p:sp>
      <p:pic>
        <p:nvPicPr>
          <p:cNvPr id="7" name="Picture 7"/>
          <p:cNvPicPr>
            <a:picLocks noChangeAspect="1" noChangeArrowheads="1"/>
          </p:cNvPicPr>
          <p:nvPr/>
        </p:nvPicPr>
        <p:blipFill>
          <a:blip r:embed="rId2" cstate="print"/>
          <a:srcRect l="8511" t="3226" r="10638" b="8065"/>
          <a:stretch>
            <a:fillRect/>
          </a:stretch>
        </p:blipFill>
        <p:spPr bwMode="auto">
          <a:xfrm>
            <a:off x="691342" y="1295400"/>
            <a:ext cx="3000894" cy="4343400"/>
          </a:xfrm>
          <a:prstGeom prst="rect">
            <a:avLst/>
          </a:prstGeom>
          <a:noFill/>
          <a:ln w="9525">
            <a:noFill/>
            <a:miter lim="800000"/>
            <a:headEnd/>
            <a:tailEnd/>
          </a:ln>
        </p:spPr>
      </p:pic>
      <p:sp>
        <p:nvSpPr>
          <p:cNvPr id="8" name="Прямоугольник 7"/>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Демонстрация различных клеток под </a:t>
            </a:r>
            <a:r>
              <a:rPr lang="ru-RU" dirty="0" smtClean="0"/>
              <a:t>микроскопом…</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Кровь</a:t>
            </a:r>
            <a:endParaRPr lang="ru-RU" dirty="0"/>
          </a:p>
        </p:txBody>
      </p:sp>
      <p:sp>
        <p:nvSpPr>
          <p:cNvPr id="5" name="Текст 4"/>
          <p:cNvSpPr>
            <a:spLocks noGrp="1"/>
          </p:cNvSpPr>
          <p:nvPr>
            <p:ph type="body" idx="1"/>
          </p:nvPr>
        </p:nvSpPr>
        <p:spPr/>
        <p:txBody>
          <a:bodyPr>
            <a:normAutofit/>
          </a:bodyPr>
          <a:lstStyle/>
          <a:p>
            <a:r>
              <a:rPr lang="ru-RU" dirty="0" smtClean="0"/>
              <a:t>Кровь млекопитающих</a:t>
            </a:r>
            <a:endParaRPr lang="ru-RU" dirty="0"/>
          </a:p>
        </p:txBody>
      </p:sp>
      <p:sp>
        <p:nvSpPr>
          <p:cNvPr id="7" name="Текст 6"/>
          <p:cNvSpPr>
            <a:spLocks noGrp="1"/>
          </p:cNvSpPr>
          <p:nvPr>
            <p:ph type="body" sz="half" idx="3"/>
          </p:nvPr>
        </p:nvSpPr>
        <p:spPr/>
        <p:txBody>
          <a:bodyPr>
            <a:normAutofit fontScale="92500" lnSpcReduction="20000"/>
          </a:bodyPr>
          <a:lstStyle/>
          <a:p>
            <a:r>
              <a:rPr lang="ru-RU" dirty="0" smtClean="0"/>
              <a:t>Т-лимфоциты атакуют раковую клетку </a:t>
            </a:r>
            <a:endParaRPr lang="ru-RU" dirty="0"/>
          </a:p>
        </p:txBody>
      </p:sp>
      <p:pic>
        <p:nvPicPr>
          <p:cNvPr id="9" name="Picture 4"/>
          <p:cNvPicPr>
            <a:picLocks noGrp="1" noChangeAspect="1" noChangeArrowheads="1"/>
          </p:cNvPicPr>
          <p:nvPr>
            <p:ph sz="quarter" idx="2"/>
          </p:nvPr>
        </p:nvPicPr>
        <p:blipFill>
          <a:blip r:embed="rId2" cstate="print"/>
          <a:srcRect r="4167" b="4291"/>
          <a:stretch>
            <a:fillRect/>
          </a:stretch>
        </p:blipFill>
        <p:spPr bwMode="auto">
          <a:xfrm>
            <a:off x="609600" y="2459038"/>
            <a:ext cx="3505200" cy="3789362"/>
          </a:xfrm>
          <a:prstGeom prst="rect">
            <a:avLst/>
          </a:prstGeom>
          <a:noFill/>
          <a:ln w="9525">
            <a:noFill/>
            <a:miter lim="800000"/>
            <a:headEnd/>
            <a:tailEnd/>
          </a:ln>
        </p:spPr>
      </p:pic>
      <p:pic>
        <p:nvPicPr>
          <p:cNvPr id="10" name="Picture 9" descr="tcells_cancer"/>
          <p:cNvPicPr>
            <a:picLocks noGrp="1" noChangeAspect="1" noChangeArrowheads="1"/>
          </p:cNvPicPr>
          <p:nvPr>
            <p:ph sz="quarter" idx="4"/>
          </p:nvPr>
        </p:nvPicPr>
        <p:blipFill>
          <a:blip r:embed="rId3" cstate="print"/>
          <a:srcRect l="5409" t="4696" r="8799" b="9434"/>
          <a:stretch>
            <a:fillRect/>
          </a:stretch>
        </p:blipFill>
        <p:spPr>
          <a:xfrm>
            <a:off x="4724400" y="2438400"/>
            <a:ext cx="3513409" cy="38100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Нервная ткань</a:t>
            </a:r>
            <a:endParaRPr lang="ru-RU" dirty="0"/>
          </a:p>
        </p:txBody>
      </p:sp>
      <p:sp>
        <p:nvSpPr>
          <p:cNvPr id="5" name="Текст 4"/>
          <p:cNvSpPr>
            <a:spLocks noGrp="1"/>
          </p:cNvSpPr>
          <p:nvPr>
            <p:ph type="body" idx="1"/>
          </p:nvPr>
        </p:nvSpPr>
        <p:spPr/>
        <p:txBody>
          <a:bodyPr/>
          <a:lstStyle/>
          <a:p>
            <a:endParaRPr lang="ru-RU" dirty="0"/>
          </a:p>
        </p:txBody>
      </p:sp>
      <p:sp>
        <p:nvSpPr>
          <p:cNvPr id="7" name="Текст 6"/>
          <p:cNvSpPr>
            <a:spLocks noGrp="1"/>
          </p:cNvSpPr>
          <p:nvPr>
            <p:ph type="body" sz="half" idx="3"/>
          </p:nvPr>
        </p:nvSpPr>
        <p:spPr/>
        <p:txBody>
          <a:bodyPr/>
          <a:lstStyle/>
          <a:p>
            <a:endParaRPr lang="ru-RU" dirty="0"/>
          </a:p>
        </p:txBody>
      </p:sp>
      <p:pic>
        <p:nvPicPr>
          <p:cNvPr id="9" name="Picture 6" descr="rat-neiron-3"/>
          <p:cNvPicPr>
            <a:picLocks noGrp="1" noChangeAspect="1" noChangeArrowheads="1"/>
          </p:cNvPicPr>
          <p:nvPr>
            <p:ph sz="quarter" idx="2"/>
          </p:nvPr>
        </p:nvPicPr>
        <p:blipFill>
          <a:blip r:embed="rId2" cstate="print"/>
          <a:srcRect/>
          <a:stretch>
            <a:fillRect/>
          </a:stretch>
        </p:blipFill>
        <p:spPr>
          <a:xfrm>
            <a:off x="457200" y="1828800"/>
            <a:ext cx="4040188" cy="4571999"/>
          </a:xfrm>
          <a:noFill/>
          <a:ln/>
        </p:spPr>
      </p:pic>
      <p:pic>
        <p:nvPicPr>
          <p:cNvPr id="10" name="Picture 5"/>
          <p:cNvPicPr>
            <a:picLocks noGrp="1" noChangeAspect="1" noChangeArrowheads="1"/>
          </p:cNvPicPr>
          <p:nvPr>
            <p:ph sz="quarter" idx="4"/>
          </p:nvPr>
        </p:nvPicPr>
        <p:blipFill>
          <a:blip r:embed="rId3" cstate="print"/>
          <a:srcRect/>
          <a:stretch>
            <a:fillRect/>
          </a:stretch>
        </p:blipFill>
        <p:spPr bwMode="auto">
          <a:xfrm>
            <a:off x="4648200" y="1828800"/>
            <a:ext cx="4038599"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Мышечная ткань</a:t>
            </a:r>
            <a:endParaRPr lang="ru-RU" dirty="0"/>
          </a:p>
        </p:txBody>
      </p:sp>
      <p:pic>
        <p:nvPicPr>
          <p:cNvPr id="4" name="Picture 6"/>
          <p:cNvPicPr>
            <a:picLocks noGrp="1" noChangeAspect="1" noChangeArrowheads="1"/>
          </p:cNvPicPr>
          <p:nvPr>
            <p:ph idx="1"/>
          </p:nvPr>
        </p:nvPicPr>
        <p:blipFill>
          <a:blip r:embed="rId2" cstate="print"/>
          <a:srcRect t="11429"/>
          <a:stretch>
            <a:fillRect/>
          </a:stretch>
        </p:blipFill>
        <p:spPr bwMode="auto">
          <a:xfrm>
            <a:off x="990600" y="1752600"/>
            <a:ext cx="751561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t>Срез эпидермиса человека. В зеленый цвет окрашены клетки кожи, в синий - ядра здоровых клеток, в розовый - ядра клеток, пораженных вирусом папилломы. </a:t>
            </a:r>
            <a:endParaRPr lang="ru-RU" sz="2800" dirty="0"/>
          </a:p>
        </p:txBody>
      </p:sp>
      <p:pic>
        <p:nvPicPr>
          <p:cNvPr id="4" name="Picture 6" descr="immunohistochemistry[1]"/>
          <p:cNvPicPr>
            <a:picLocks noGrp="1" noChangeAspect="1" noChangeArrowheads="1"/>
          </p:cNvPicPr>
          <p:nvPr>
            <p:ph idx="1"/>
          </p:nvPr>
        </p:nvPicPr>
        <p:blipFill>
          <a:blip r:embed="rId2" cstate="print"/>
          <a:srcRect/>
          <a:stretch>
            <a:fillRect/>
          </a:stretch>
        </p:blipFill>
        <p:spPr>
          <a:xfrm>
            <a:off x="838200" y="2286000"/>
            <a:ext cx="7696200" cy="4187536"/>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Срез сетчатки глаза человека, обработанный несколькими разными антителами</a:t>
            </a:r>
            <a:endParaRPr lang="ru-RU" sz="3200" dirty="0"/>
          </a:p>
        </p:txBody>
      </p:sp>
      <p:pic>
        <p:nvPicPr>
          <p:cNvPr id="4" name="Picture 8" descr="retina-1"/>
          <p:cNvPicPr>
            <a:picLocks noGrp="1" noChangeAspect="1" noChangeArrowheads="1"/>
          </p:cNvPicPr>
          <p:nvPr>
            <p:ph idx="1"/>
          </p:nvPr>
        </p:nvPicPr>
        <p:blipFill>
          <a:blip r:embed="rId2" cstate="print"/>
          <a:srcRect/>
          <a:stretch>
            <a:fillRect/>
          </a:stretch>
        </p:blipFill>
        <p:spPr>
          <a:xfrm>
            <a:off x="990599" y="2057399"/>
            <a:ext cx="7467601" cy="4038601"/>
          </a:xfrm>
          <a:noFill/>
          <a:ln/>
        </p:spPr>
      </p:pic>
      <p:sp>
        <p:nvSpPr>
          <p:cNvPr id="5" name="Прямоугольник 4"/>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и задачи урока:</a:t>
            </a:r>
            <a:endParaRPr lang="ru-RU" dirty="0"/>
          </a:p>
        </p:txBody>
      </p:sp>
      <p:sp>
        <p:nvSpPr>
          <p:cNvPr id="3" name="Содержимое 2"/>
          <p:cNvSpPr>
            <a:spLocks noGrp="1"/>
          </p:cNvSpPr>
          <p:nvPr>
            <p:ph idx="1"/>
          </p:nvPr>
        </p:nvSpPr>
        <p:spPr>
          <a:xfrm>
            <a:off x="914400" y="1783560"/>
            <a:ext cx="7391400" cy="4572000"/>
          </a:xfrm>
        </p:spPr>
        <p:txBody>
          <a:bodyPr>
            <a:normAutofit/>
          </a:bodyPr>
          <a:lstStyle/>
          <a:p>
            <a:r>
              <a:rPr lang="ru-RU" sz="2400" i="1" dirty="0" smtClean="0">
                <a:latin typeface="Times New Roman" pitchFamily="18" charset="0"/>
                <a:cs typeface="Times New Roman" pitchFamily="18" charset="0"/>
              </a:rPr>
              <a:t>Рассмотреть основные положения клеточной теории строения организмов.</a:t>
            </a:r>
          </a:p>
          <a:p>
            <a:r>
              <a:rPr lang="ru-RU" sz="2400" i="1" dirty="0" smtClean="0">
                <a:latin typeface="Times New Roman" pitchFamily="18" charset="0"/>
                <a:cs typeface="Times New Roman" pitchFamily="18" charset="0"/>
              </a:rPr>
              <a:t>Рассмотреть историю изучения клетки.</a:t>
            </a:r>
          </a:p>
          <a:p>
            <a:r>
              <a:rPr lang="ru-RU" sz="2400" i="1" dirty="0" smtClean="0">
                <a:latin typeface="Times New Roman" pitchFamily="18" charset="0"/>
                <a:cs typeface="Times New Roman" pitchFamily="18" charset="0"/>
              </a:rPr>
              <a:t>Доказать, что клетка – элементарная биологическая система.</a:t>
            </a:r>
          </a:p>
          <a:p>
            <a:r>
              <a:rPr lang="ru-RU" sz="2400" i="1" dirty="0" smtClean="0">
                <a:latin typeface="Times New Roman" pitchFamily="18" charset="0"/>
                <a:cs typeface="Times New Roman" pitchFamily="18" charset="0"/>
              </a:rPr>
              <a:t>Сформировать умения анализировать, сравнивать, выделять главное, формулировать выводы.     </a:t>
            </a:r>
          </a:p>
          <a:p>
            <a:endParaRPr lang="ru-RU" i="1" dirty="0">
              <a:latin typeface="Times New Roman" pitchFamily="18" charset="0"/>
              <a:cs typeface="Times New Roman" pitchFamily="18" charset="0"/>
            </a:endParaRPr>
          </a:p>
        </p:txBody>
      </p:sp>
      <p:sp>
        <p:nvSpPr>
          <p:cNvPr id="4" name="Прямоугольник 3"/>
          <p:cNvSpPr/>
          <p:nvPr/>
        </p:nvSpPr>
        <p:spPr>
          <a:xfrm>
            <a:off x="3777390" y="6198990"/>
            <a:ext cx="2013809"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Выявление структуры цитоскелета в клетках</a:t>
            </a:r>
            <a:endParaRPr lang="ru-RU" sz="3600" dirty="0"/>
          </a:p>
        </p:txBody>
      </p:sp>
      <p:pic>
        <p:nvPicPr>
          <p:cNvPr id="4" name="Picture 3" descr="fluo-mt"/>
          <p:cNvPicPr>
            <a:picLocks noGrp="1" noChangeAspect="1" noChangeArrowheads="1"/>
          </p:cNvPicPr>
          <p:nvPr>
            <p:ph idx="1"/>
          </p:nvPr>
        </p:nvPicPr>
        <p:blipFill>
          <a:blip r:embed="rId2" cstate="print"/>
          <a:srcRect/>
          <a:stretch>
            <a:fillRect/>
          </a:stretch>
        </p:blipFill>
        <p:spPr>
          <a:xfrm>
            <a:off x="914400" y="1752600"/>
            <a:ext cx="7620000" cy="4343400"/>
          </a:xfrm>
          <a:noFill/>
          <a:ln/>
        </p:spPr>
      </p:pic>
      <p:sp>
        <p:nvSpPr>
          <p:cNvPr id="5" name="Прямоугольник 4"/>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Работа с учебником</a:t>
            </a:r>
            <a:endParaRPr lang="ru-RU" dirty="0"/>
          </a:p>
        </p:txBody>
      </p:sp>
      <p:sp>
        <p:nvSpPr>
          <p:cNvPr id="3" name="Содержимое 2"/>
          <p:cNvSpPr>
            <a:spLocks noGrp="1"/>
          </p:cNvSpPr>
          <p:nvPr>
            <p:ph idx="1"/>
          </p:nvPr>
        </p:nvSpPr>
        <p:spPr>
          <a:xfrm>
            <a:off x="914400" y="1295400"/>
            <a:ext cx="7772400" cy="4572000"/>
          </a:xfrm>
        </p:spPr>
        <p:txBody>
          <a:bodyPr>
            <a:normAutofit fontScale="92500" lnSpcReduction="20000"/>
          </a:bodyPr>
          <a:lstStyle/>
          <a:p>
            <a:r>
              <a:rPr lang="ru-RU" sz="4000" dirty="0" smtClean="0"/>
              <a:t>Страница 25, последний абзац – страница 27, первый и второй абзац.</a:t>
            </a:r>
          </a:p>
          <a:p>
            <a:r>
              <a:rPr lang="ru-RU" sz="4000" dirty="0" smtClean="0"/>
              <a:t>Каково значение клеточной теории для развития науки?</a:t>
            </a:r>
          </a:p>
          <a:p>
            <a:r>
              <a:rPr lang="ru-RU" sz="4000" dirty="0" smtClean="0"/>
              <a:t>Что общего у всех клеток?</a:t>
            </a:r>
          </a:p>
          <a:p>
            <a:r>
              <a:rPr lang="ru-RU" sz="4000" dirty="0" smtClean="0"/>
              <a:t>Страница 27-28. Выпишите положения современной клеточной теории.</a:t>
            </a:r>
            <a:endParaRPr lang="ru-RU" sz="4000"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методы изучения клеток</a:t>
            </a:r>
            <a:endParaRPr lang="ru-RU" dirty="0"/>
          </a:p>
        </p:txBody>
      </p:sp>
      <p:sp>
        <p:nvSpPr>
          <p:cNvPr id="5" name="Текст 4"/>
          <p:cNvSpPr>
            <a:spLocks noGrp="1"/>
          </p:cNvSpPr>
          <p:nvPr>
            <p:ph type="body" idx="1"/>
          </p:nvPr>
        </p:nvSpPr>
        <p:spPr/>
        <p:txBody>
          <a:bodyPr>
            <a:normAutofit fontScale="92500" lnSpcReduction="20000"/>
          </a:bodyPr>
          <a:lstStyle/>
          <a:p>
            <a:r>
              <a:rPr lang="ru-RU" dirty="0" smtClean="0"/>
              <a:t>Использование светового микроскопа</a:t>
            </a:r>
            <a:endParaRPr lang="ru-RU" dirty="0"/>
          </a:p>
        </p:txBody>
      </p:sp>
      <p:sp>
        <p:nvSpPr>
          <p:cNvPr id="7" name="Текст 6"/>
          <p:cNvSpPr>
            <a:spLocks noGrp="1"/>
          </p:cNvSpPr>
          <p:nvPr>
            <p:ph type="body" sz="half" idx="3"/>
          </p:nvPr>
        </p:nvSpPr>
        <p:spPr/>
        <p:txBody>
          <a:bodyPr>
            <a:normAutofit fontScale="92500" lnSpcReduction="20000"/>
          </a:bodyPr>
          <a:lstStyle/>
          <a:p>
            <a:r>
              <a:rPr lang="ru-RU" dirty="0" smtClean="0"/>
              <a:t>Использование электронного микроскопа</a:t>
            </a:r>
            <a:endParaRPr lang="ru-RU" dirty="0"/>
          </a:p>
        </p:txBody>
      </p:sp>
      <p:pic>
        <p:nvPicPr>
          <p:cNvPr id="9" name="Picture 5" descr="two"/>
          <p:cNvPicPr>
            <a:picLocks noGrp="1" noChangeAspect="1" noChangeArrowheads="1"/>
          </p:cNvPicPr>
          <p:nvPr>
            <p:ph sz="quarter" idx="2"/>
          </p:nvPr>
        </p:nvPicPr>
        <p:blipFill>
          <a:blip r:embed="rId2" cstate="print"/>
          <a:srcRect/>
          <a:stretch>
            <a:fillRect/>
          </a:stretch>
        </p:blipFill>
        <p:spPr>
          <a:xfrm>
            <a:off x="457200" y="2514600"/>
            <a:ext cx="4040188" cy="3886200"/>
          </a:xfrm>
          <a:noFill/>
          <a:ln/>
        </p:spPr>
      </p:pic>
      <p:pic>
        <p:nvPicPr>
          <p:cNvPr id="10" name="Picture 6" descr="DSCN7341"/>
          <p:cNvPicPr>
            <a:picLocks noGrp="1" noChangeAspect="1" noChangeArrowheads="1"/>
          </p:cNvPicPr>
          <p:nvPr>
            <p:ph sz="quarter" idx="4"/>
          </p:nvPr>
        </p:nvPicPr>
        <p:blipFill>
          <a:blip r:embed="rId3" cstate="print"/>
          <a:srcRect/>
          <a:stretch>
            <a:fillRect/>
          </a:stretch>
        </p:blipFill>
        <p:spPr>
          <a:xfrm>
            <a:off x="4645025" y="2514601"/>
            <a:ext cx="4041775" cy="3886200"/>
          </a:xfrm>
          <a:noFill/>
          <a:ln/>
        </p:spPr>
      </p:pic>
      <p:sp>
        <p:nvSpPr>
          <p:cNvPr id="8" name="Прямоугольник 7"/>
          <p:cNvSpPr/>
          <p:nvPr/>
        </p:nvSpPr>
        <p:spPr>
          <a:xfrm>
            <a:off x="3777391" y="647700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Использование центрифугирования</a:t>
            </a:r>
            <a:endParaRPr lang="ru-RU" dirty="0"/>
          </a:p>
        </p:txBody>
      </p:sp>
      <p:sp>
        <p:nvSpPr>
          <p:cNvPr id="6" name="Текст 5"/>
          <p:cNvSpPr>
            <a:spLocks noGrp="1"/>
          </p:cNvSpPr>
          <p:nvPr>
            <p:ph type="body" idx="2"/>
          </p:nvPr>
        </p:nvSpPr>
        <p:spPr>
          <a:xfrm>
            <a:off x="2286000" y="1435100"/>
            <a:ext cx="1143000" cy="1841500"/>
          </a:xfrm>
        </p:spPr>
        <p:txBody>
          <a:bodyPr/>
          <a:lstStyle/>
          <a:p>
            <a:endParaRPr lang="ru-RU" dirty="0"/>
          </a:p>
        </p:txBody>
      </p:sp>
      <p:sp>
        <p:nvSpPr>
          <p:cNvPr id="5" name="Содержимое 4"/>
          <p:cNvSpPr>
            <a:spLocks noGrp="1"/>
          </p:cNvSpPr>
          <p:nvPr>
            <p:ph sz="half" idx="1"/>
          </p:nvPr>
        </p:nvSpPr>
        <p:spPr>
          <a:xfrm>
            <a:off x="3886200" y="1219200"/>
            <a:ext cx="5105400" cy="5105400"/>
          </a:xfrm>
        </p:spPr>
        <p:txBody>
          <a:bodyPr>
            <a:normAutofit fontScale="92500" lnSpcReduction="20000"/>
          </a:bodyPr>
          <a:lstStyle/>
          <a:p>
            <a:r>
              <a:rPr lang="ru-RU" dirty="0" smtClean="0"/>
              <a:t>Для биохимического изучения клеточных компонентов клетки необходимо разрушить – механически, химически или ультразвуком. Высвобожденные компоненты оказываются в жидкости во взвешенном состоянии и могут быть выделены и очищены с помощью центрифугирования .</a:t>
            </a:r>
          </a:p>
          <a:p>
            <a:endParaRPr lang="ru-RU" dirty="0"/>
          </a:p>
        </p:txBody>
      </p:sp>
      <p:pic>
        <p:nvPicPr>
          <p:cNvPr id="7" name="Рисунок 6" descr="ЦЕНТРИФУГИРВОАНИЕ.jpg"/>
          <p:cNvPicPr>
            <a:picLocks noChangeAspect="1"/>
          </p:cNvPicPr>
          <p:nvPr/>
        </p:nvPicPr>
        <p:blipFill>
          <a:blip r:embed="rId2" cstate="print"/>
          <a:srcRect l="10909" r="5312" b="5294"/>
          <a:stretch>
            <a:fillRect/>
          </a:stretch>
        </p:blipFill>
        <p:spPr>
          <a:xfrm>
            <a:off x="609600" y="1295400"/>
            <a:ext cx="3581400" cy="4512565"/>
          </a:xfrm>
          <a:prstGeom prst="rect">
            <a:avLst/>
          </a:prstGeom>
        </p:spPr>
      </p:pic>
      <p:sp>
        <p:nvSpPr>
          <p:cNvPr id="8" name="Прямоугольник 7"/>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Хроматография и электрофорез</a:t>
            </a:r>
            <a:endParaRPr lang="ru-RU" dirty="0"/>
          </a:p>
        </p:txBody>
      </p:sp>
      <p:sp>
        <p:nvSpPr>
          <p:cNvPr id="3" name="Содержимое 2"/>
          <p:cNvSpPr>
            <a:spLocks noGrp="1"/>
          </p:cNvSpPr>
          <p:nvPr>
            <p:ph idx="1"/>
          </p:nvPr>
        </p:nvSpPr>
        <p:spPr/>
        <p:txBody>
          <a:bodyPr>
            <a:normAutofit fontScale="92500" lnSpcReduction="20000"/>
          </a:bodyPr>
          <a:lstStyle/>
          <a:p>
            <a:pPr>
              <a:buFontTx/>
              <a:buNone/>
            </a:pPr>
            <a:r>
              <a:rPr lang="ru-RU" sz="3200" dirty="0" smtClean="0"/>
              <a:t>		</a:t>
            </a:r>
            <a:r>
              <a:rPr lang="ru-RU" sz="3200" b="1" u="sng" dirty="0" smtClean="0"/>
              <a:t>Хроматография</a:t>
            </a:r>
            <a:r>
              <a:rPr lang="ru-RU" sz="3200" dirty="0" smtClean="0">
                <a:solidFill>
                  <a:srgbClr val="FF0000"/>
                </a:solidFill>
              </a:rPr>
              <a:t> </a:t>
            </a:r>
            <a:r>
              <a:rPr lang="ru-RU" sz="3200" dirty="0" smtClean="0"/>
              <a:t>— метод основан на том, что в неподвижной среде, через которую протекает растворитель, каждый из компонентов смеси движется со своей собственной скоростью, независимо от других; смесь веществ при этом разделяется. </a:t>
            </a:r>
          </a:p>
          <a:p>
            <a:pPr>
              <a:buFontTx/>
              <a:buNone/>
            </a:pPr>
            <a:r>
              <a:rPr lang="ru-RU" sz="3200" dirty="0" smtClean="0"/>
              <a:t>		</a:t>
            </a:r>
            <a:r>
              <a:rPr lang="ru-RU" sz="3200" b="1" u="sng" dirty="0" smtClean="0"/>
              <a:t>Электрофорез</a:t>
            </a:r>
            <a:r>
              <a:rPr lang="ru-RU" sz="3200" dirty="0" smtClean="0"/>
              <a:t> применяется для разделения частиц, несущих заряды, широко применяется для выделения и идентификации аминокислот.</a:t>
            </a:r>
            <a:endParaRPr lang="ru-RU"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Радиоавтография</a:t>
            </a:r>
            <a:endParaRPr lang="ru-RU" dirty="0"/>
          </a:p>
        </p:txBody>
      </p:sp>
      <p:sp>
        <p:nvSpPr>
          <p:cNvPr id="3" name="Содержимое 2"/>
          <p:cNvSpPr>
            <a:spLocks noGrp="1"/>
          </p:cNvSpPr>
          <p:nvPr>
            <p:ph idx="1"/>
          </p:nvPr>
        </p:nvSpPr>
        <p:spPr>
          <a:xfrm>
            <a:off x="914400" y="1219200"/>
            <a:ext cx="7772400" cy="5136360"/>
          </a:xfrm>
        </p:spPr>
        <p:txBody>
          <a:bodyPr>
            <a:normAutofit fontScale="92500" lnSpcReduction="20000"/>
          </a:bodyPr>
          <a:lstStyle/>
          <a:p>
            <a:r>
              <a:rPr lang="ru-RU" sz="3200" b="1" u="sng" dirty="0" smtClean="0"/>
              <a:t>Радиоавтография </a:t>
            </a:r>
            <a:r>
              <a:rPr lang="ru-RU" sz="3200" dirty="0" smtClean="0"/>
              <a:t>– сравнительно новый метод, обязанный своим возникновением развитию ядерной физики, которое сделало возможным получение радиоактивных изотопов различных элементов. Один из способов обнаружения радиоактивности основан на ее способности действовать на фотопленку подобно свету. Радиоактивное излучение проникает сквозь черную бумагу, используемую для того, чтобы защитить фотопленку от света, и оказывает на пленку такое же действие, как свет.</a:t>
            </a:r>
            <a:endParaRPr lang="ru-RU"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 творческих задач…</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1</a:t>
            </a:r>
            <a:endParaRPr lang="ru-RU" dirty="0"/>
          </a:p>
        </p:txBody>
      </p:sp>
      <p:sp>
        <p:nvSpPr>
          <p:cNvPr id="3" name="Содержимое 2"/>
          <p:cNvSpPr>
            <a:spLocks noGrp="1"/>
          </p:cNvSpPr>
          <p:nvPr>
            <p:ph idx="1"/>
          </p:nvPr>
        </p:nvSpPr>
        <p:spPr>
          <a:xfrm>
            <a:off x="914400" y="1219200"/>
            <a:ext cx="7772400" cy="5136360"/>
          </a:xfrm>
        </p:spPr>
        <p:txBody>
          <a:bodyPr>
            <a:normAutofit fontScale="85000" lnSpcReduction="20000"/>
          </a:bodyPr>
          <a:lstStyle/>
          <a:p>
            <a:r>
              <a:rPr lang="ru-RU" dirty="0" smtClean="0"/>
              <a:t>Известно, что с помощью методов глубокого замораживания можно консервировать не только продукты питания , но и живую ткань. Действуя по специальной методике, охлаждая организм с помощью жидкого гелия или водорода соответственно до </a:t>
            </a:r>
            <a:r>
              <a:rPr lang="en-US" dirty="0" smtClean="0"/>
              <a:t>t</a:t>
            </a:r>
            <a:r>
              <a:rPr lang="ru-RU" dirty="0" smtClean="0"/>
              <a:t> -269 </a:t>
            </a:r>
          </a:p>
          <a:p>
            <a:pPr>
              <a:buNone/>
            </a:pPr>
            <a:r>
              <a:rPr lang="ru-RU" dirty="0" smtClean="0"/>
              <a:t>     или -253 градуса, можно добиться полной остановки всех жизненных процессов. Положительный результат был достигнут в опытах с целым рядом живых организмов. Так же успешно размораживали  и потом восстанавливали культуры человеческих тканей.</a:t>
            </a:r>
          </a:p>
          <a:p>
            <a:pPr>
              <a:buNone/>
            </a:pPr>
            <a:r>
              <a:rPr lang="ru-RU" dirty="0" smtClean="0"/>
              <a:t>      Как можно  использовать этот процесс для сохранения редких  и исчезающих видов растений и животных?</a:t>
            </a:r>
            <a:endParaRPr lang="ru-RU"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6019800" y="228601"/>
            <a:ext cx="2933700" cy="2575788"/>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dirty="0" smtClean="0"/>
              <a:t>Ответ к задаче 1</a:t>
            </a:r>
            <a:endParaRPr lang="ru-RU" dirty="0"/>
          </a:p>
        </p:txBody>
      </p:sp>
      <p:sp>
        <p:nvSpPr>
          <p:cNvPr id="5" name="Текст 4"/>
          <p:cNvSpPr>
            <a:spLocks noGrp="1"/>
          </p:cNvSpPr>
          <p:nvPr>
            <p:ph type="body" idx="2"/>
          </p:nvPr>
        </p:nvSpPr>
        <p:spPr/>
        <p:txBody>
          <a:bodyPr/>
          <a:lstStyle/>
          <a:p>
            <a:endParaRPr lang="ru-RU" dirty="0"/>
          </a:p>
        </p:txBody>
      </p:sp>
      <p:sp>
        <p:nvSpPr>
          <p:cNvPr id="4" name="Содержимое 3"/>
          <p:cNvSpPr>
            <a:spLocks noGrp="1"/>
          </p:cNvSpPr>
          <p:nvPr>
            <p:ph sz="half" idx="1"/>
          </p:nvPr>
        </p:nvSpPr>
        <p:spPr>
          <a:xfrm>
            <a:off x="3581400" y="2895600"/>
            <a:ext cx="5105400" cy="3276600"/>
          </a:xfrm>
        </p:spPr>
        <p:txBody>
          <a:bodyPr>
            <a:normAutofit fontScale="77500" lnSpcReduction="20000"/>
          </a:bodyPr>
          <a:lstStyle/>
          <a:p>
            <a:r>
              <a:rPr lang="ru-RU" dirty="0" smtClean="0"/>
              <a:t>Создание банка глубоко замороженных половых и соматических клеток нужных живых организмов. В будущем можно будет возродить содержащуюся в клетках генетическую информацию. Возможно вынашивание эмбриона самкой другого, родственного вида.</a:t>
            </a:r>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762000" y="1262020"/>
            <a:ext cx="2590800" cy="5089890"/>
          </a:xfrm>
          <a:prstGeom prst="rect">
            <a:avLst/>
          </a:prstGeom>
          <a:noFill/>
          <a:ln w="9525">
            <a:noFill/>
            <a:miter lim="800000"/>
            <a:headEnd/>
            <a:tailEnd/>
          </a:ln>
          <a:effectLst/>
        </p:spPr>
      </p:pic>
      <p:sp>
        <p:nvSpPr>
          <p:cNvPr id="7" name="Прямоугольник 6"/>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Задача 2</a:t>
            </a:r>
            <a:endParaRPr lang="ru-RU" dirty="0"/>
          </a:p>
        </p:txBody>
      </p:sp>
      <p:sp>
        <p:nvSpPr>
          <p:cNvPr id="3" name="Содержимое 2"/>
          <p:cNvSpPr>
            <a:spLocks noGrp="1"/>
          </p:cNvSpPr>
          <p:nvPr>
            <p:ph idx="1"/>
          </p:nvPr>
        </p:nvSpPr>
        <p:spPr>
          <a:xfrm>
            <a:off x="914400" y="1219200"/>
            <a:ext cx="7772400" cy="5136360"/>
          </a:xfrm>
        </p:spPr>
        <p:txBody>
          <a:bodyPr>
            <a:normAutofit fontScale="92500" lnSpcReduction="20000"/>
          </a:bodyPr>
          <a:lstStyle/>
          <a:p>
            <a:r>
              <a:rPr lang="ru-RU" dirty="0" smtClean="0"/>
              <a:t>В середине прошлого века зоолог Теодор Зибольд обратил внимание учёных мира на одно весьма странное обстоятельство. В телах пресноводной гидры, некоторых червей и инфузорий  он обнаружил хлорофилл. Позднее  хлорофилл обнаружили и у других животных: губок, гидроидных  полипов, медуз, кораллов, коловраток, моллюсков.  Они, как показали опыты, могли месяцами обходиться без пищи. Это обещало интересное открытие. И оно было сделано. Правда, оказалось, что «животный хлорофилл» создан тоже растениями. Назовите это открытие.</a:t>
            </a:r>
            <a:endParaRPr lang="ru-RU"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урока</a:t>
            </a:r>
            <a:endParaRPr lang="ru-RU" dirty="0"/>
          </a:p>
        </p:txBody>
      </p:sp>
      <p:sp>
        <p:nvSpPr>
          <p:cNvPr id="3" name="Содержимое 2"/>
          <p:cNvSpPr>
            <a:spLocks noGrp="1"/>
          </p:cNvSpPr>
          <p:nvPr>
            <p:ph idx="1"/>
          </p:nvPr>
        </p:nvSpPr>
        <p:spPr/>
        <p:txBody>
          <a:bodyPr/>
          <a:lstStyle/>
          <a:p>
            <a:r>
              <a:rPr lang="ru-RU" dirty="0" smtClean="0"/>
              <a:t>Организационный момент</a:t>
            </a:r>
          </a:p>
          <a:p>
            <a:r>
              <a:rPr lang="ru-RU" dirty="0" smtClean="0"/>
              <a:t>Обсуждение поставленной проблемы</a:t>
            </a:r>
          </a:p>
          <a:p>
            <a:r>
              <a:rPr lang="ru-RU" dirty="0" smtClean="0"/>
              <a:t>Развитие знаний о клетке</a:t>
            </a:r>
          </a:p>
          <a:p>
            <a:r>
              <a:rPr lang="ru-RU" dirty="0" smtClean="0"/>
              <a:t>Создание клеточной теории</a:t>
            </a:r>
          </a:p>
          <a:p>
            <a:r>
              <a:rPr lang="ru-RU" dirty="0" smtClean="0"/>
              <a:t>Значение клеточной теории</a:t>
            </a:r>
          </a:p>
          <a:p>
            <a:r>
              <a:rPr lang="ru-RU" dirty="0" smtClean="0"/>
              <a:t>Решение творческих задач</a:t>
            </a:r>
          </a:p>
          <a:p>
            <a:r>
              <a:rPr lang="ru-RU" dirty="0" smtClean="0"/>
              <a:t>Закрепление</a:t>
            </a:r>
          </a:p>
          <a:p>
            <a:r>
              <a:rPr lang="ru-RU" dirty="0" smtClean="0"/>
              <a:t>Домашнее задание</a:t>
            </a:r>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 к задаче 2</a:t>
            </a:r>
            <a:endParaRPr lang="ru-RU" dirty="0"/>
          </a:p>
        </p:txBody>
      </p:sp>
      <p:sp>
        <p:nvSpPr>
          <p:cNvPr id="5" name="Текст 4"/>
          <p:cNvSpPr>
            <a:spLocks noGrp="1"/>
          </p:cNvSpPr>
          <p:nvPr>
            <p:ph type="body" idx="2"/>
          </p:nvPr>
        </p:nvSpPr>
        <p:spPr/>
        <p:txBody>
          <a:bodyPr/>
          <a:lstStyle/>
          <a:p>
            <a:endParaRPr lang="ru-RU" dirty="0"/>
          </a:p>
        </p:txBody>
      </p:sp>
      <p:sp>
        <p:nvSpPr>
          <p:cNvPr id="4" name="Содержимое 3"/>
          <p:cNvSpPr>
            <a:spLocks noGrp="1"/>
          </p:cNvSpPr>
          <p:nvPr>
            <p:ph sz="half" idx="1"/>
          </p:nvPr>
        </p:nvSpPr>
        <p:spPr/>
        <p:txBody>
          <a:bodyPr>
            <a:normAutofit lnSpcReduction="10000"/>
          </a:bodyPr>
          <a:lstStyle/>
          <a:p>
            <a:r>
              <a:rPr lang="ru-RU" dirty="0" smtClean="0"/>
              <a:t>Микроскопические водоросли переселились под кожу некоторых прозрачных животных и стали питать себя и приютившего их хозяина. Водоросли используют углекислый газ, выделяемый организмами животных. Это «симбиоз».</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rot="5400000">
            <a:off x="-687506" y="2592506"/>
            <a:ext cx="5413612" cy="2667000"/>
          </a:xfrm>
          <a:prstGeom prst="rect">
            <a:avLst/>
          </a:prstGeom>
          <a:noFill/>
          <a:ln w="9525">
            <a:noFill/>
            <a:miter lim="800000"/>
            <a:headEnd/>
            <a:tailEnd/>
          </a:ln>
          <a:effectLst/>
        </p:spPr>
      </p:pic>
      <p:sp>
        <p:nvSpPr>
          <p:cNvPr id="6" name="Прямоугольник 5"/>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Подведение итогов</a:t>
            </a:r>
            <a:endParaRPr lang="ru-RU" sz="3600" dirty="0"/>
          </a:p>
        </p:txBody>
      </p:sp>
      <p:sp>
        <p:nvSpPr>
          <p:cNvPr id="3" name="Содержимое 2"/>
          <p:cNvSpPr>
            <a:spLocks noGrp="1"/>
          </p:cNvSpPr>
          <p:nvPr>
            <p:ph idx="1"/>
          </p:nvPr>
        </p:nvSpPr>
        <p:spPr>
          <a:xfrm>
            <a:off x="914400" y="1371600"/>
            <a:ext cx="7772400" cy="4983960"/>
          </a:xfrm>
        </p:spPr>
        <p:txBody>
          <a:bodyPr>
            <a:normAutofit lnSpcReduction="10000"/>
          </a:bodyPr>
          <a:lstStyle/>
          <a:p>
            <a:r>
              <a:rPr lang="ru-RU" dirty="0" smtClean="0"/>
              <a:t>Кто первым ввёл понятие «клетка»?</a:t>
            </a:r>
          </a:p>
          <a:p>
            <a:r>
              <a:rPr lang="ru-RU" dirty="0" smtClean="0"/>
              <a:t>Кто является создателем клеточной теории?</a:t>
            </a:r>
          </a:p>
          <a:p>
            <a:r>
              <a:rPr lang="ru-RU" dirty="0" smtClean="0"/>
              <a:t>Какой вклад в создание клеточной теории внёс Рудольф Вирхов и Карл Бэр?</a:t>
            </a:r>
          </a:p>
          <a:p>
            <a:r>
              <a:rPr lang="ru-RU" dirty="0" smtClean="0"/>
              <a:t>Какие методы изучения клетки существуют?</a:t>
            </a:r>
          </a:p>
          <a:p>
            <a:r>
              <a:rPr lang="ru-RU" dirty="0" smtClean="0"/>
              <a:t>Для каких представителей  органического мира понятие «клетка» и «организм» совпадают?</a:t>
            </a:r>
          </a:p>
          <a:p>
            <a:endParaRPr lang="ru-RU"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512064"/>
            <a:ext cx="5791200" cy="914400"/>
          </a:xfrm>
        </p:spPr>
        <p:txBody>
          <a:bodyPr/>
          <a:lstStyle/>
          <a:p>
            <a:r>
              <a:rPr lang="ru-RU" dirty="0" smtClean="0"/>
              <a:t>Домашнее задание</a:t>
            </a:r>
            <a:br>
              <a:rPr lang="ru-RU" dirty="0" smtClean="0"/>
            </a:br>
            <a:endParaRPr lang="ru-RU" dirty="0"/>
          </a:p>
        </p:txBody>
      </p:sp>
      <p:sp>
        <p:nvSpPr>
          <p:cNvPr id="3" name="Содержимое 2"/>
          <p:cNvSpPr>
            <a:spLocks noGrp="1"/>
          </p:cNvSpPr>
          <p:nvPr>
            <p:ph idx="1"/>
          </p:nvPr>
        </p:nvSpPr>
        <p:spPr>
          <a:xfrm>
            <a:off x="914400" y="3200400"/>
            <a:ext cx="7772400" cy="3155160"/>
          </a:xfrm>
        </p:spPr>
        <p:txBody>
          <a:bodyPr/>
          <a:lstStyle/>
          <a:p>
            <a:pPr>
              <a:buNone/>
            </a:pPr>
            <a:r>
              <a:rPr lang="ru-RU" sz="5400" dirty="0" smtClean="0"/>
              <a:t> § 2.1, стр.28 вопросы.</a:t>
            </a:r>
            <a:endParaRPr lang="ru-RU" sz="5400" dirty="0"/>
          </a:p>
        </p:txBody>
      </p:sp>
      <p:pic>
        <p:nvPicPr>
          <p:cNvPr id="4" name="Picture 5"/>
          <p:cNvPicPr>
            <a:picLocks noChangeAspect="1" noChangeArrowheads="1"/>
          </p:cNvPicPr>
          <p:nvPr/>
        </p:nvPicPr>
        <p:blipFill>
          <a:blip r:embed="rId2" cstate="print"/>
          <a:srcRect/>
          <a:stretch>
            <a:fillRect/>
          </a:stretch>
        </p:blipFill>
        <p:spPr bwMode="auto">
          <a:xfrm>
            <a:off x="857224" y="1571612"/>
            <a:ext cx="1785938" cy="1517650"/>
          </a:xfrm>
          <a:prstGeom prst="rect">
            <a:avLst/>
          </a:prstGeom>
          <a:noFill/>
          <a:ln w="9525">
            <a:noFill/>
            <a:miter lim="800000"/>
            <a:headEnd/>
            <a:tailEnd/>
          </a:ln>
        </p:spPr>
      </p:pic>
      <p:sp>
        <p:nvSpPr>
          <p:cNvPr id="5" name="Прямоугольник 4"/>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Использованные сайты</a:t>
            </a:r>
            <a:endParaRPr lang="ru-RU" dirty="0"/>
          </a:p>
        </p:txBody>
      </p:sp>
      <p:sp>
        <p:nvSpPr>
          <p:cNvPr id="3" name="Содержимое 2"/>
          <p:cNvSpPr>
            <a:spLocks noGrp="1"/>
          </p:cNvSpPr>
          <p:nvPr>
            <p:ph idx="1"/>
          </p:nvPr>
        </p:nvSpPr>
        <p:spPr/>
        <p:txBody>
          <a:bodyPr/>
          <a:lstStyle/>
          <a:p>
            <a:r>
              <a:rPr lang="en-US" dirty="0" smtClean="0">
                <a:hlinkClick r:id="rId2"/>
              </a:rPr>
              <a:t>http://pochemuchek.net/files/01_animals/02_animals_microorganism/them_001/007.html</a:t>
            </a:r>
            <a:endParaRPr lang="ru-RU" dirty="0" smtClean="0"/>
          </a:p>
          <a:p>
            <a:r>
              <a:rPr lang="en-US" dirty="0" smtClean="0">
                <a:hlinkClick r:id="rId3"/>
              </a:rPr>
              <a:t>http://www.krugosvet.ru/enc/nauka_i_tehnika/tehnologiya_i_promyshlennost/GUK_ROBERT.html</a:t>
            </a:r>
            <a:endParaRPr lang="ru-RU" dirty="0" smtClean="0"/>
          </a:p>
          <a:p>
            <a:r>
              <a:rPr lang="en-US" dirty="0" smtClean="0">
                <a:hlinkClick r:id="rId4"/>
              </a:rPr>
              <a:t>http://</a:t>
            </a:r>
            <a:r>
              <a:rPr lang="en-US" dirty="0" smtClean="0">
                <a:hlinkClick r:id="rId4"/>
              </a:rPr>
              <a:t>www.imyanauki.ru/rus/scientists/4427/index.phtml</a:t>
            </a:r>
            <a:endParaRPr lang="ru-RU" dirty="0" smtClean="0"/>
          </a:p>
          <a:p>
            <a:r>
              <a:rPr lang="ru-RU" dirty="0" smtClean="0">
                <a:hlinkClick r:id="rId5"/>
              </a:rPr>
              <a:t>http://</a:t>
            </a:r>
            <a:r>
              <a:rPr lang="ru-RU" dirty="0" smtClean="0">
                <a:hlinkClick r:id="rId5"/>
              </a:rPr>
              <a:t>video.mail.ru/mail/lszalies/1054/1595.html</a:t>
            </a:r>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о клетке</a:t>
            </a:r>
            <a:endParaRPr lang="ru-RU" dirty="0"/>
          </a:p>
        </p:txBody>
      </p:sp>
      <p:sp>
        <p:nvSpPr>
          <p:cNvPr id="3" name="Содержимое 2"/>
          <p:cNvSpPr>
            <a:spLocks noGrp="1"/>
          </p:cNvSpPr>
          <p:nvPr>
            <p:ph idx="1"/>
          </p:nvPr>
        </p:nvSpPr>
        <p:spPr/>
        <p:txBody>
          <a:bodyPr/>
          <a:lstStyle/>
          <a:p>
            <a:r>
              <a:rPr lang="ru-RU" dirty="0" smtClean="0"/>
              <a:t>Наука о клетке называется?</a:t>
            </a:r>
          </a:p>
          <a:p>
            <a:pPr>
              <a:buNone/>
            </a:pPr>
            <a:r>
              <a:rPr lang="ru-RU" dirty="0" smtClean="0"/>
              <a:t>     (Цитология)</a:t>
            </a:r>
          </a:p>
          <a:p>
            <a:r>
              <a:rPr lang="ru-RU" dirty="0" smtClean="0"/>
              <a:t>Почему клетку принято считать  единицей всего живого?</a:t>
            </a:r>
          </a:p>
          <a:p>
            <a:pPr>
              <a:buNone/>
            </a:pPr>
            <a:r>
              <a:rPr lang="ru-RU" dirty="0" smtClean="0"/>
              <a:t>    (Клетка является единицей всего живого, так как она обладает способностью размножаться, видоизменяться  и реагировать на раздражителя)</a:t>
            </a:r>
          </a:p>
          <a:p>
            <a:endParaRPr lang="ru-RU" dirty="0"/>
          </a:p>
        </p:txBody>
      </p:sp>
      <p:sp>
        <p:nvSpPr>
          <p:cNvPr id="4" name="Прямоугольник 3"/>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i="1" dirty="0" smtClean="0"/>
              <a:t>Организм человека состоит приблизительно из 220 миллиардов клеток! Если все эти клетки выложить в один ряд, то этот ряд протянется на 15000 км. Обычно клетки невелики; наименьшие диаметром 0,5 мкм (шаровидные бактерии микрококки).Средними по размеру можно считать клетки диаметром от 20 до 100 мкм. Но клетки могут быть и очень крупными. Например, длина отростка нервной клетки – аксона - может достигать одного метра. Многоядерные волокна поперечнополосатой мышцы имеют длину до 10-12 см.</a:t>
            </a:r>
            <a:endParaRPr lang="ru-RU" sz="2800" i="1" dirty="0"/>
          </a:p>
        </p:txBody>
      </p:sp>
      <p:sp>
        <p:nvSpPr>
          <p:cNvPr id="3" name="Прямоугольник 2"/>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Развитие знаний о </a:t>
            </a:r>
            <a:r>
              <a:rPr lang="ru-RU" dirty="0" smtClean="0"/>
              <a:t>клетке…</a:t>
            </a:r>
            <a:endParaRPr lang="ru-RU" dirty="0"/>
          </a:p>
        </p:txBody>
      </p:sp>
      <p:sp>
        <p:nvSpPr>
          <p:cNvPr id="3" name="Прямоугольник 2"/>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Захарий Янсен</a:t>
            </a:r>
            <a:endParaRPr lang="ru-RU" sz="4000" dirty="0"/>
          </a:p>
        </p:txBody>
      </p:sp>
      <p:sp>
        <p:nvSpPr>
          <p:cNvPr id="5" name="Текст 4"/>
          <p:cNvSpPr>
            <a:spLocks noGrp="1"/>
          </p:cNvSpPr>
          <p:nvPr>
            <p:ph type="body" idx="2"/>
          </p:nvPr>
        </p:nvSpPr>
        <p:spPr>
          <a:xfrm>
            <a:off x="685800" y="1435100"/>
            <a:ext cx="3810000" cy="4572000"/>
          </a:xfrm>
        </p:spPr>
        <p:txBody>
          <a:bodyPr>
            <a:normAutofit/>
          </a:bodyPr>
          <a:lstStyle/>
          <a:p>
            <a:r>
              <a:rPr lang="ru-RU" sz="2800" i="1" dirty="0" smtClean="0">
                <a:latin typeface="+mj-lt"/>
              </a:rPr>
              <a:t>В 1590 году этот голландский учёный изобрёл первый микроскоп</a:t>
            </a:r>
            <a:endParaRPr lang="ru-RU" sz="2800" i="1" dirty="0">
              <a:latin typeface="+mj-lt"/>
            </a:endParaRPr>
          </a:p>
        </p:txBody>
      </p:sp>
      <p:pic>
        <p:nvPicPr>
          <p:cNvPr id="6" name="Содержимое 5" descr="001.jpg"/>
          <p:cNvPicPr>
            <a:picLocks noGrp="1" noChangeAspect="1"/>
          </p:cNvPicPr>
          <p:nvPr>
            <p:ph sz="half" idx="1"/>
          </p:nvPr>
        </p:nvPicPr>
        <p:blipFill>
          <a:blip r:embed="rId2" cstate="print"/>
          <a:stretch>
            <a:fillRect/>
          </a:stretch>
        </p:blipFill>
        <p:spPr>
          <a:xfrm>
            <a:off x="4953000" y="1219200"/>
            <a:ext cx="3429000" cy="4572000"/>
          </a:xfrm>
        </p:spPr>
      </p:pic>
      <p:sp>
        <p:nvSpPr>
          <p:cNvPr id="7" name="Прямоугольник 6"/>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Роберт Гук</a:t>
            </a:r>
            <a:endParaRPr lang="ru-RU" sz="4000" dirty="0"/>
          </a:p>
        </p:txBody>
      </p:sp>
      <p:sp>
        <p:nvSpPr>
          <p:cNvPr id="3" name="Текст 2"/>
          <p:cNvSpPr>
            <a:spLocks noGrp="1"/>
          </p:cNvSpPr>
          <p:nvPr>
            <p:ph type="body" idx="2"/>
          </p:nvPr>
        </p:nvSpPr>
        <p:spPr>
          <a:xfrm>
            <a:off x="685800" y="1435100"/>
            <a:ext cx="3733800" cy="5041900"/>
          </a:xfrm>
        </p:spPr>
        <p:txBody>
          <a:bodyPr>
            <a:normAutofit fontScale="92500" lnSpcReduction="20000"/>
          </a:bodyPr>
          <a:lstStyle/>
          <a:p>
            <a:r>
              <a:rPr lang="ru-RU" sz="2800" i="1" dirty="0" smtClean="0">
                <a:latin typeface="+mj-lt"/>
              </a:rPr>
              <a:t>В 1665 году этот английский учёный рассматривал под микроскопом тонкий срез пробки и увидел, что она состоит из ячеек, которые затем назвал клетками. Правда, Гук думал, что клетки пусты, а живое вещество – это клеточные стенки.</a:t>
            </a:r>
            <a:endParaRPr lang="ru-RU" sz="2800" i="1" dirty="0">
              <a:latin typeface="+mj-lt"/>
            </a:endParaRPr>
          </a:p>
        </p:txBody>
      </p:sp>
      <p:pic>
        <p:nvPicPr>
          <p:cNvPr id="5" name="Содержимое 4" descr="pic.jpg"/>
          <p:cNvPicPr>
            <a:picLocks noGrp="1" noChangeAspect="1"/>
          </p:cNvPicPr>
          <p:nvPr>
            <p:ph sz="half" idx="1"/>
          </p:nvPr>
        </p:nvPicPr>
        <p:blipFill>
          <a:blip r:embed="rId2" cstate="print"/>
          <a:stretch>
            <a:fillRect/>
          </a:stretch>
        </p:blipFill>
        <p:spPr>
          <a:xfrm>
            <a:off x="4988954" y="1435100"/>
            <a:ext cx="3433292" cy="4572000"/>
          </a:xfrm>
        </p:spPr>
      </p:pic>
      <p:sp>
        <p:nvSpPr>
          <p:cNvPr id="6" name="Прямоугольник 5"/>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Антони ван Левенгук</a:t>
            </a:r>
            <a:endParaRPr lang="ru-RU" sz="4000" dirty="0"/>
          </a:p>
        </p:txBody>
      </p:sp>
      <p:sp>
        <p:nvSpPr>
          <p:cNvPr id="3" name="Текст 2"/>
          <p:cNvSpPr>
            <a:spLocks noGrp="1"/>
          </p:cNvSpPr>
          <p:nvPr>
            <p:ph type="body" idx="2"/>
          </p:nvPr>
        </p:nvSpPr>
        <p:spPr>
          <a:xfrm>
            <a:off x="685800" y="1435100"/>
            <a:ext cx="4114800" cy="4584700"/>
          </a:xfrm>
        </p:spPr>
        <p:txBody>
          <a:bodyPr>
            <a:normAutofit/>
          </a:bodyPr>
          <a:lstStyle/>
          <a:p>
            <a:r>
              <a:rPr lang="ru-RU" sz="2800" i="1" dirty="0" smtClean="0">
                <a:latin typeface="+mj-lt"/>
              </a:rPr>
              <a:t>В 1683 году этот голландский учёный усовершенствовал микроскоп, после чего смог</a:t>
            </a:r>
          </a:p>
          <a:p>
            <a:r>
              <a:rPr lang="ru-RU" sz="2800" i="1" dirty="0" smtClean="0">
                <a:latin typeface="+mj-lt"/>
              </a:rPr>
              <a:t>пронаблюдать и описать бактерии.</a:t>
            </a:r>
            <a:endParaRPr lang="ru-RU" sz="2800" i="1" dirty="0">
              <a:latin typeface="+mj-lt"/>
            </a:endParaRPr>
          </a:p>
        </p:txBody>
      </p:sp>
      <p:pic>
        <p:nvPicPr>
          <p:cNvPr id="5" name="Содержимое 4" descr="левенгук.jpg"/>
          <p:cNvPicPr>
            <a:picLocks noGrp="1" noChangeAspect="1"/>
          </p:cNvPicPr>
          <p:nvPr>
            <p:ph sz="half" idx="1"/>
          </p:nvPr>
        </p:nvPicPr>
        <p:blipFill>
          <a:blip r:embed="rId2" cstate="print"/>
          <a:srcRect b="7937"/>
          <a:stretch>
            <a:fillRect/>
          </a:stretch>
        </p:blipFill>
        <p:spPr>
          <a:xfrm>
            <a:off x="5029200" y="1447800"/>
            <a:ext cx="3352719" cy="4267200"/>
          </a:xfrm>
        </p:spPr>
      </p:pic>
      <p:sp>
        <p:nvSpPr>
          <p:cNvPr id="6" name="Прямоугольник 5"/>
          <p:cNvSpPr/>
          <p:nvPr/>
        </p:nvSpPr>
        <p:spPr>
          <a:xfrm>
            <a:off x="3777391" y="6198990"/>
            <a:ext cx="1589218" cy="369332"/>
          </a:xfrm>
          <a:prstGeom prst="rect">
            <a:avLst/>
          </a:prstGeom>
        </p:spPr>
        <p:txBody>
          <a:bodyPr wrap="square">
            <a:spAutoFit/>
          </a:bodyPr>
          <a:lstStyle/>
          <a:p>
            <a:r>
              <a:rPr lang="ru-RU" dirty="0" smtClean="0"/>
              <a:t>Тимачева С.Н.</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846</TotalTime>
  <Words>1051</Words>
  <Application>Microsoft Office PowerPoint</Application>
  <PresentationFormat>Экран (4:3)</PresentationFormat>
  <Paragraphs>126</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Метро</vt:lpstr>
      <vt:lpstr>Муниципальное образовательное  учреждение  средняя общеобразовательная школа №34  городского округа – Волжский  Волгоградской области. </vt:lpstr>
      <vt:lpstr>Цели и задачи урока:</vt:lpstr>
      <vt:lpstr>План урока</vt:lpstr>
      <vt:lpstr>Вопросы о клетке</vt:lpstr>
      <vt:lpstr>Организм человека состоит приблизительно из 220 миллиардов клеток! Если все эти клетки выложить в один ряд, то этот ряд протянется на 15000 км. Обычно клетки невелики; наименьшие диаметром 0,5 мкм (шаровидные бактерии микрококки).Средними по размеру можно считать клетки диаметром от 20 до 100 мкм. Но клетки могут быть и очень крупными. Например, длина отростка нервной клетки – аксона - может достигать одного метра. Многоядерные волокна поперечнополосатой мышцы имеют длину до 10-12 см.</vt:lpstr>
      <vt:lpstr>Развитие знаний о клетке…</vt:lpstr>
      <vt:lpstr>Захарий Янсен</vt:lpstr>
      <vt:lpstr>Роберт Гук</vt:lpstr>
      <vt:lpstr>Антони ван Левенгук</vt:lpstr>
      <vt:lpstr>Карл Максимович Бэр</vt:lpstr>
      <vt:lpstr>Роберт Броун</vt:lpstr>
      <vt:lpstr>Создание клеточной теории</vt:lpstr>
      <vt:lpstr>Рудольф Вирхов</vt:lpstr>
      <vt:lpstr>Демонстрация различных клеток под микроскопом…</vt:lpstr>
      <vt:lpstr>Кровь</vt:lpstr>
      <vt:lpstr>Нервная ткань</vt:lpstr>
      <vt:lpstr>Мышечная ткань</vt:lpstr>
      <vt:lpstr>Срез эпидермиса человека. В зеленый цвет окрашены клетки кожи, в синий - ядра здоровых клеток, в розовый - ядра клеток, пораженных вирусом папилломы. </vt:lpstr>
      <vt:lpstr>Срез сетчатки глаза человека, обработанный несколькими разными антителами</vt:lpstr>
      <vt:lpstr>Выявление структуры цитоскелета в клетках</vt:lpstr>
      <vt:lpstr>Работа с учебником</vt:lpstr>
      <vt:lpstr>Основные методы изучения клеток</vt:lpstr>
      <vt:lpstr>Использование центрифугирования</vt:lpstr>
      <vt:lpstr>Хроматография и электрофорез</vt:lpstr>
      <vt:lpstr>Радиоавтография</vt:lpstr>
      <vt:lpstr>Решение творческих задач…</vt:lpstr>
      <vt:lpstr>Задача 1</vt:lpstr>
      <vt:lpstr>Ответ к задаче 1</vt:lpstr>
      <vt:lpstr>Задача 2</vt:lpstr>
      <vt:lpstr>Ответ к задаче 2</vt:lpstr>
      <vt:lpstr>Подведение итогов</vt:lpstr>
      <vt:lpstr>Домашнее задание </vt:lpstr>
      <vt:lpstr>Использованные сайты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образовательное  учреждение  средняя общеобразовательная школа №34  городского округа – Волжский  Волгоградской области. </dc:title>
  <cp:lastModifiedBy>User</cp:lastModifiedBy>
  <cp:revision>72</cp:revision>
  <dcterms:modified xsi:type="dcterms:W3CDTF">2011-01-28T13:48:48Z</dcterms:modified>
</cp:coreProperties>
</file>