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B76F5-EE80-4FD3-8D73-7858EAFDD4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D0368E-5DC3-4026-9018-F94ADCA58663}">
      <dgm:prSet phldrT="[Текст]"/>
      <dgm:spPr/>
      <dgm:t>
        <a:bodyPr/>
        <a:lstStyle/>
        <a:p>
          <a:r>
            <a:rPr lang="ru-RU" dirty="0" smtClean="0"/>
            <a:t>Ненцы</a:t>
          </a:r>
          <a:endParaRPr lang="ru-RU" dirty="0"/>
        </a:p>
      </dgm:t>
    </dgm:pt>
    <dgm:pt modelId="{4A9EC4D9-4BFB-4CC7-BF40-3A939068FCDA}" type="parTrans" cxnId="{B3EBA838-8CAB-46CE-82A8-D7A5D9A83FFC}">
      <dgm:prSet/>
      <dgm:spPr/>
      <dgm:t>
        <a:bodyPr/>
        <a:lstStyle/>
        <a:p>
          <a:endParaRPr lang="ru-RU"/>
        </a:p>
      </dgm:t>
    </dgm:pt>
    <dgm:pt modelId="{88B93E3D-48FC-4206-AF5F-82289C028BC6}" type="sibTrans" cxnId="{B3EBA838-8CAB-46CE-82A8-D7A5D9A83FFC}">
      <dgm:prSet/>
      <dgm:spPr/>
      <dgm:t>
        <a:bodyPr/>
        <a:lstStyle/>
        <a:p>
          <a:endParaRPr lang="ru-RU"/>
        </a:p>
      </dgm:t>
    </dgm:pt>
    <dgm:pt modelId="{C1DD07B7-9894-4A6F-A463-EEBC94A6B612}">
      <dgm:prSet phldrT="[Текст]"/>
      <dgm:spPr/>
      <dgm:t>
        <a:bodyPr/>
        <a:lstStyle/>
        <a:p>
          <a:r>
            <a:rPr lang="ru-RU" dirty="0" smtClean="0"/>
            <a:t>Селькупы</a:t>
          </a:r>
          <a:endParaRPr lang="ru-RU" dirty="0"/>
        </a:p>
      </dgm:t>
    </dgm:pt>
    <dgm:pt modelId="{F92B98FE-1C76-4B5E-BD66-60E4FF08B5E5}" type="parTrans" cxnId="{0B6DE7D1-E766-4546-B8A5-213586040F52}">
      <dgm:prSet/>
      <dgm:spPr/>
      <dgm:t>
        <a:bodyPr/>
        <a:lstStyle/>
        <a:p>
          <a:endParaRPr lang="ru-RU"/>
        </a:p>
      </dgm:t>
    </dgm:pt>
    <dgm:pt modelId="{5C30B066-1756-4981-B09A-AB499CBB21C2}" type="sibTrans" cxnId="{0B6DE7D1-E766-4546-B8A5-213586040F52}">
      <dgm:prSet/>
      <dgm:spPr/>
      <dgm:t>
        <a:bodyPr/>
        <a:lstStyle/>
        <a:p>
          <a:endParaRPr lang="ru-RU"/>
        </a:p>
      </dgm:t>
    </dgm:pt>
    <dgm:pt modelId="{36B40087-EF94-459E-BF70-3AD65F941A61}">
      <dgm:prSet phldrT="[Текст]"/>
      <dgm:spPr/>
      <dgm:t>
        <a:bodyPr/>
        <a:lstStyle/>
        <a:p>
          <a:r>
            <a:rPr lang="ru-RU" dirty="0" smtClean="0"/>
            <a:t>Ханты</a:t>
          </a:r>
          <a:endParaRPr lang="ru-RU" dirty="0"/>
        </a:p>
      </dgm:t>
    </dgm:pt>
    <dgm:pt modelId="{A40E829B-C30F-4000-B5B4-92F7078612CA}" type="parTrans" cxnId="{096E6446-062F-42DB-B8A7-DD6EFC220EAB}">
      <dgm:prSet/>
      <dgm:spPr/>
      <dgm:t>
        <a:bodyPr/>
        <a:lstStyle/>
        <a:p>
          <a:endParaRPr lang="ru-RU"/>
        </a:p>
      </dgm:t>
    </dgm:pt>
    <dgm:pt modelId="{76A6B3F9-CF91-4975-A425-4AABD8734D13}" type="sibTrans" cxnId="{096E6446-062F-42DB-B8A7-DD6EFC220EAB}">
      <dgm:prSet/>
      <dgm:spPr/>
      <dgm:t>
        <a:bodyPr/>
        <a:lstStyle/>
        <a:p>
          <a:endParaRPr lang="ru-RU"/>
        </a:p>
      </dgm:t>
    </dgm:pt>
    <dgm:pt modelId="{1A3FDAD0-E3A3-4E0D-BF3A-01357C9CDC3B}">
      <dgm:prSet phldrT="[Текст]"/>
      <dgm:spPr/>
      <dgm:t>
        <a:bodyPr/>
        <a:lstStyle/>
        <a:p>
          <a:r>
            <a:rPr lang="ru-RU" dirty="0" smtClean="0"/>
            <a:t>Самодийская группа</a:t>
          </a:r>
          <a:endParaRPr lang="ru-RU" dirty="0"/>
        </a:p>
      </dgm:t>
    </dgm:pt>
    <dgm:pt modelId="{73482B1F-A605-4B4D-9BB8-6549CB97DF17}" type="parTrans" cxnId="{641F338A-CFAC-446B-9F13-7C02A211693F}">
      <dgm:prSet/>
      <dgm:spPr/>
      <dgm:t>
        <a:bodyPr/>
        <a:lstStyle/>
        <a:p>
          <a:endParaRPr lang="ru-RU"/>
        </a:p>
      </dgm:t>
    </dgm:pt>
    <dgm:pt modelId="{75A830D7-46FE-47CA-920A-3FC91462311B}" type="sibTrans" cxnId="{641F338A-CFAC-446B-9F13-7C02A211693F}">
      <dgm:prSet/>
      <dgm:spPr/>
      <dgm:t>
        <a:bodyPr/>
        <a:lstStyle/>
        <a:p>
          <a:endParaRPr lang="ru-RU"/>
        </a:p>
      </dgm:t>
    </dgm:pt>
    <dgm:pt modelId="{62EA6514-F521-445E-B131-8D9CFC84D880}">
      <dgm:prSet phldrT="[Текст]"/>
      <dgm:spPr/>
      <dgm:t>
        <a:bodyPr/>
        <a:lstStyle/>
        <a:p>
          <a:r>
            <a:rPr lang="ru-RU" dirty="0" smtClean="0"/>
            <a:t>Угорская группа</a:t>
          </a:r>
          <a:endParaRPr lang="ru-RU" dirty="0"/>
        </a:p>
      </dgm:t>
    </dgm:pt>
    <dgm:pt modelId="{D9E4628E-B511-469D-BA92-A8E59AB04B74}" type="parTrans" cxnId="{4A4700B9-4617-49FB-A28F-2EF2D9DD516F}">
      <dgm:prSet/>
      <dgm:spPr/>
      <dgm:t>
        <a:bodyPr/>
        <a:lstStyle/>
        <a:p>
          <a:endParaRPr lang="ru-RU"/>
        </a:p>
      </dgm:t>
    </dgm:pt>
    <dgm:pt modelId="{AED59A9D-6D49-4B19-81BB-CD9303705037}" type="sibTrans" cxnId="{4A4700B9-4617-49FB-A28F-2EF2D9DD516F}">
      <dgm:prSet/>
      <dgm:spPr/>
      <dgm:t>
        <a:bodyPr/>
        <a:lstStyle/>
        <a:p>
          <a:endParaRPr lang="ru-RU"/>
        </a:p>
      </dgm:t>
    </dgm:pt>
    <dgm:pt modelId="{6C2EBC4E-C7A7-4824-BD35-2B73D4C1ED78}" type="pres">
      <dgm:prSet presAssocID="{5A2B76F5-EE80-4FD3-8D73-7858EAFDD4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0B7AE-F91E-4C9F-ADB4-A29DDBB774C0}" type="pres">
      <dgm:prSet presAssocID="{C0D0368E-5DC3-4026-9018-F94ADCA586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57B00-0BB3-4E7D-9018-FF5C7D19294E}" type="pres">
      <dgm:prSet presAssocID="{88B93E3D-48FC-4206-AF5F-82289C028BC6}" presName="sibTrans" presStyleCnt="0"/>
      <dgm:spPr/>
    </dgm:pt>
    <dgm:pt modelId="{1F16B4EE-0655-4C2E-AE64-B285318E6420}" type="pres">
      <dgm:prSet presAssocID="{C1DD07B7-9894-4A6F-A463-EEBC94A6B612}" presName="node" presStyleLbl="node1" presStyleIdx="1" presStyleCnt="5" custLinFactNeighborX="-370" custLinFactNeighborY="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A88E6-4203-4B17-B113-DC04EA604F97}" type="pres">
      <dgm:prSet presAssocID="{5C30B066-1756-4981-B09A-AB499CBB21C2}" presName="sibTrans" presStyleCnt="0"/>
      <dgm:spPr/>
    </dgm:pt>
    <dgm:pt modelId="{DB6A0C69-C322-4A86-AD9C-993A119E8AA8}" type="pres">
      <dgm:prSet presAssocID="{36B40087-EF94-459E-BF70-3AD65F941A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ED30-47D0-4179-9999-9C963AB503D5}" type="pres">
      <dgm:prSet presAssocID="{76A6B3F9-CF91-4975-A425-4AABD8734D13}" presName="sibTrans" presStyleCnt="0"/>
      <dgm:spPr/>
    </dgm:pt>
    <dgm:pt modelId="{89A0E88B-4FCB-47AB-B0E1-45C92A234668}" type="pres">
      <dgm:prSet presAssocID="{1A3FDAD0-E3A3-4E0D-BF3A-01357C9CDC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9F643-8F00-4682-B8F5-F4610224F541}" type="pres">
      <dgm:prSet presAssocID="{75A830D7-46FE-47CA-920A-3FC91462311B}" presName="sibTrans" presStyleCnt="0"/>
      <dgm:spPr/>
    </dgm:pt>
    <dgm:pt modelId="{98A77383-3E05-4DA2-B02C-8151432082C4}" type="pres">
      <dgm:prSet presAssocID="{62EA6514-F521-445E-B131-8D9CFC84D8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F338A-CFAC-446B-9F13-7C02A211693F}" srcId="{5A2B76F5-EE80-4FD3-8D73-7858EAFDD419}" destId="{1A3FDAD0-E3A3-4E0D-BF3A-01357C9CDC3B}" srcOrd="3" destOrd="0" parTransId="{73482B1F-A605-4B4D-9BB8-6549CB97DF17}" sibTransId="{75A830D7-46FE-47CA-920A-3FC91462311B}"/>
    <dgm:cxn modelId="{0DDFB2F0-5E98-4375-898E-5D6C7E92CCBE}" type="presOf" srcId="{1A3FDAD0-E3A3-4E0D-BF3A-01357C9CDC3B}" destId="{89A0E88B-4FCB-47AB-B0E1-45C92A234668}" srcOrd="0" destOrd="0" presId="urn:microsoft.com/office/officeart/2005/8/layout/default"/>
    <dgm:cxn modelId="{CBC980C5-BF10-454D-97CD-347F94E6F8AB}" type="presOf" srcId="{C0D0368E-5DC3-4026-9018-F94ADCA58663}" destId="{F290B7AE-F91E-4C9F-ADB4-A29DDBB774C0}" srcOrd="0" destOrd="0" presId="urn:microsoft.com/office/officeart/2005/8/layout/default"/>
    <dgm:cxn modelId="{241E1103-8664-4063-80AD-946E093D69F3}" type="presOf" srcId="{C1DD07B7-9894-4A6F-A463-EEBC94A6B612}" destId="{1F16B4EE-0655-4C2E-AE64-B285318E6420}" srcOrd="0" destOrd="0" presId="urn:microsoft.com/office/officeart/2005/8/layout/default"/>
    <dgm:cxn modelId="{89CAE737-570B-4F5C-88C3-245ED8D7EC27}" type="presOf" srcId="{5A2B76F5-EE80-4FD3-8D73-7858EAFDD419}" destId="{6C2EBC4E-C7A7-4824-BD35-2B73D4C1ED78}" srcOrd="0" destOrd="0" presId="urn:microsoft.com/office/officeart/2005/8/layout/default"/>
    <dgm:cxn modelId="{B3EBA838-8CAB-46CE-82A8-D7A5D9A83FFC}" srcId="{5A2B76F5-EE80-4FD3-8D73-7858EAFDD419}" destId="{C0D0368E-5DC3-4026-9018-F94ADCA58663}" srcOrd="0" destOrd="0" parTransId="{4A9EC4D9-4BFB-4CC7-BF40-3A939068FCDA}" sibTransId="{88B93E3D-48FC-4206-AF5F-82289C028BC6}"/>
    <dgm:cxn modelId="{38ED219A-6E06-41FD-819E-6A59C93386A1}" type="presOf" srcId="{36B40087-EF94-459E-BF70-3AD65F941A61}" destId="{DB6A0C69-C322-4A86-AD9C-993A119E8AA8}" srcOrd="0" destOrd="0" presId="urn:microsoft.com/office/officeart/2005/8/layout/default"/>
    <dgm:cxn modelId="{0399921A-DBFB-4AA1-B0C4-210DF59F7D84}" type="presOf" srcId="{62EA6514-F521-445E-B131-8D9CFC84D880}" destId="{98A77383-3E05-4DA2-B02C-8151432082C4}" srcOrd="0" destOrd="0" presId="urn:microsoft.com/office/officeart/2005/8/layout/default"/>
    <dgm:cxn modelId="{4A4700B9-4617-49FB-A28F-2EF2D9DD516F}" srcId="{5A2B76F5-EE80-4FD3-8D73-7858EAFDD419}" destId="{62EA6514-F521-445E-B131-8D9CFC84D880}" srcOrd="4" destOrd="0" parTransId="{D9E4628E-B511-469D-BA92-A8E59AB04B74}" sibTransId="{AED59A9D-6D49-4B19-81BB-CD9303705037}"/>
    <dgm:cxn modelId="{096E6446-062F-42DB-B8A7-DD6EFC220EAB}" srcId="{5A2B76F5-EE80-4FD3-8D73-7858EAFDD419}" destId="{36B40087-EF94-459E-BF70-3AD65F941A61}" srcOrd="2" destOrd="0" parTransId="{A40E829B-C30F-4000-B5B4-92F7078612CA}" sibTransId="{76A6B3F9-CF91-4975-A425-4AABD8734D13}"/>
    <dgm:cxn modelId="{0B6DE7D1-E766-4546-B8A5-213586040F52}" srcId="{5A2B76F5-EE80-4FD3-8D73-7858EAFDD419}" destId="{C1DD07B7-9894-4A6F-A463-EEBC94A6B612}" srcOrd="1" destOrd="0" parTransId="{F92B98FE-1C76-4B5E-BD66-60E4FF08B5E5}" sibTransId="{5C30B066-1756-4981-B09A-AB499CBB21C2}"/>
    <dgm:cxn modelId="{D697729E-EAF1-485E-BE0F-CA2A89557E6E}" type="presParOf" srcId="{6C2EBC4E-C7A7-4824-BD35-2B73D4C1ED78}" destId="{F290B7AE-F91E-4C9F-ADB4-A29DDBB774C0}" srcOrd="0" destOrd="0" presId="urn:microsoft.com/office/officeart/2005/8/layout/default"/>
    <dgm:cxn modelId="{A6D7481B-3495-4DBE-8AFE-4F0EDF9C5130}" type="presParOf" srcId="{6C2EBC4E-C7A7-4824-BD35-2B73D4C1ED78}" destId="{D9F57B00-0BB3-4E7D-9018-FF5C7D19294E}" srcOrd="1" destOrd="0" presId="urn:microsoft.com/office/officeart/2005/8/layout/default"/>
    <dgm:cxn modelId="{B1BDC6C3-968F-4B79-A81A-58032551D592}" type="presParOf" srcId="{6C2EBC4E-C7A7-4824-BD35-2B73D4C1ED78}" destId="{1F16B4EE-0655-4C2E-AE64-B285318E6420}" srcOrd="2" destOrd="0" presId="urn:microsoft.com/office/officeart/2005/8/layout/default"/>
    <dgm:cxn modelId="{E19D2343-CE8E-4F15-91A5-0FC928A301F5}" type="presParOf" srcId="{6C2EBC4E-C7A7-4824-BD35-2B73D4C1ED78}" destId="{141A88E6-4203-4B17-B113-DC04EA604F97}" srcOrd="3" destOrd="0" presId="urn:microsoft.com/office/officeart/2005/8/layout/default"/>
    <dgm:cxn modelId="{8655BEF7-F19D-47ED-A244-1653A5AE35E8}" type="presParOf" srcId="{6C2EBC4E-C7A7-4824-BD35-2B73D4C1ED78}" destId="{DB6A0C69-C322-4A86-AD9C-993A119E8AA8}" srcOrd="4" destOrd="0" presId="urn:microsoft.com/office/officeart/2005/8/layout/default"/>
    <dgm:cxn modelId="{7701CE22-874F-49A3-9DE8-3C153247F354}" type="presParOf" srcId="{6C2EBC4E-C7A7-4824-BD35-2B73D4C1ED78}" destId="{81BDED30-47D0-4179-9999-9C963AB503D5}" srcOrd="5" destOrd="0" presId="urn:microsoft.com/office/officeart/2005/8/layout/default"/>
    <dgm:cxn modelId="{A7695775-5EAF-4A70-8971-8229026BDE59}" type="presParOf" srcId="{6C2EBC4E-C7A7-4824-BD35-2B73D4C1ED78}" destId="{89A0E88B-4FCB-47AB-B0E1-45C92A234668}" srcOrd="6" destOrd="0" presId="urn:microsoft.com/office/officeart/2005/8/layout/default"/>
    <dgm:cxn modelId="{26AB2DEB-A84E-457A-BB4F-045C8C492CE5}" type="presParOf" srcId="{6C2EBC4E-C7A7-4824-BD35-2B73D4C1ED78}" destId="{4299F643-8F00-4682-B8F5-F4610224F541}" srcOrd="7" destOrd="0" presId="urn:microsoft.com/office/officeart/2005/8/layout/default"/>
    <dgm:cxn modelId="{AEC97E7C-AB5B-468E-A580-0ECE75DF779B}" type="presParOf" srcId="{6C2EBC4E-C7A7-4824-BD35-2B73D4C1ED78}" destId="{98A77383-3E05-4DA2-B02C-8151432082C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63D05-9353-4F3D-AC56-BCA31449217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E16C5-83CF-49E3-998D-F7F74A2E0411}">
      <dgm:prSet phldrT="[Текст]"/>
      <dgm:spPr/>
      <dgm:t>
        <a:bodyPr/>
        <a:lstStyle/>
        <a:p>
          <a:r>
            <a:rPr lang="ru-RU" b="1" dirty="0" smtClean="0"/>
            <a:t>Охота всегда имела большое значение в хозяйственной деятельности селькупов. Развитие в XII-XVI веках западносибирской торговли привело к </a:t>
          </a:r>
          <a:r>
            <a:rPr lang="ru-RU" b="1" dirty="0" err="1" smtClean="0"/>
            <a:t>переорентаци</a:t>
          </a:r>
          <a:r>
            <a:rPr lang="ru-RU" b="1" dirty="0" smtClean="0"/>
            <a:t> селькупского хозяйства на пушной промысел. </a:t>
          </a:r>
          <a:r>
            <a:rPr lang="ru-RU" b="1" dirty="0" err="1" smtClean="0"/>
            <a:t>Нарымское</a:t>
          </a:r>
          <a:r>
            <a:rPr lang="ru-RU" b="1" dirty="0" smtClean="0"/>
            <a:t> </a:t>
          </a:r>
          <a:r>
            <a:rPr lang="ru-RU" b="1" dirty="0" err="1" smtClean="0"/>
            <a:t>Приобье</a:t>
          </a:r>
          <a:r>
            <a:rPr lang="ru-RU" b="1" dirty="0" smtClean="0"/>
            <a:t>, как и Тазовские тундры, издавна сливались с изобилием «драгоценного» пушного зверя: соболя, отличавшегося «особенною добротою меха, пушистого и черного», горностая, что «нигде такие добрые и великие не родятся», белки «белоснежного цвета и вдвое больше обыкновенной».</a:t>
          </a:r>
          <a:endParaRPr lang="ru-RU" b="1" dirty="0"/>
        </a:p>
      </dgm:t>
    </dgm:pt>
    <dgm:pt modelId="{E665819D-B40C-464A-9518-4BE0B0BED51B}" type="parTrans" cxnId="{33F9BEE4-A286-4C35-80E4-41535551743B}">
      <dgm:prSet/>
      <dgm:spPr/>
      <dgm:t>
        <a:bodyPr/>
        <a:lstStyle/>
        <a:p>
          <a:endParaRPr lang="ru-RU"/>
        </a:p>
      </dgm:t>
    </dgm:pt>
    <dgm:pt modelId="{63F5B3D1-ABAE-426E-BC45-428F13B1A1DA}" type="sibTrans" cxnId="{33F9BEE4-A286-4C35-80E4-41535551743B}">
      <dgm:prSet/>
      <dgm:spPr/>
      <dgm:t>
        <a:bodyPr/>
        <a:lstStyle/>
        <a:p>
          <a:endParaRPr lang="ru-RU"/>
        </a:p>
      </dgm:t>
    </dgm:pt>
    <dgm:pt modelId="{EB61573F-432D-403D-8681-4CE36D4762FA}">
      <dgm:prSet phldrT="[Текст]" phldr="1"/>
      <dgm:spPr/>
      <dgm:t>
        <a:bodyPr/>
        <a:lstStyle/>
        <a:p>
          <a:endParaRPr lang="ru-RU"/>
        </a:p>
      </dgm:t>
    </dgm:pt>
    <dgm:pt modelId="{33AC6EB9-82FF-4009-97DC-46175AC447FF}" type="parTrans" cxnId="{0055F16C-FCA2-4528-88F9-2409AA952131}">
      <dgm:prSet/>
      <dgm:spPr/>
      <dgm:t>
        <a:bodyPr/>
        <a:lstStyle/>
        <a:p>
          <a:endParaRPr lang="ru-RU"/>
        </a:p>
      </dgm:t>
    </dgm:pt>
    <dgm:pt modelId="{CC38E6AB-04A1-4F93-B6E9-CE422308BC2F}" type="sibTrans" cxnId="{0055F16C-FCA2-4528-88F9-2409AA952131}">
      <dgm:prSet/>
      <dgm:spPr/>
      <dgm:t>
        <a:bodyPr/>
        <a:lstStyle/>
        <a:p>
          <a:endParaRPr lang="ru-RU"/>
        </a:p>
      </dgm:t>
    </dgm:pt>
    <dgm:pt modelId="{A1C9F8F2-70BF-4D54-9DA3-B44990B029BC}">
      <dgm:prSet phldrT="[Текст]"/>
      <dgm:spPr/>
      <dgm:t>
        <a:bodyPr/>
        <a:lstStyle/>
        <a:p>
          <a:r>
            <a:rPr lang="ru-RU" b="1" dirty="0" smtClean="0"/>
            <a:t>С конца XVIII века у северных селькупов получило развитие оленеводство, заимствованное у ненцев и эвенков.</a:t>
          </a:r>
          <a:endParaRPr lang="ru-RU" b="1" dirty="0"/>
        </a:p>
      </dgm:t>
    </dgm:pt>
    <dgm:pt modelId="{EF694C52-B138-4E4D-B067-0F5007126F63}" type="parTrans" cxnId="{5BA5217B-36F0-4C40-B5C1-CA5A1F280631}">
      <dgm:prSet/>
      <dgm:spPr/>
      <dgm:t>
        <a:bodyPr/>
        <a:lstStyle/>
        <a:p>
          <a:endParaRPr lang="ru-RU"/>
        </a:p>
      </dgm:t>
    </dgm:pt>
    <dgm:pt modelId="{7AE7A70C-0C01-4C66-97FC-F9E6921795D8}" type="sibTrans" cxnId="{5BA5217B-36F0-4C40-B5C1-CA5A1F280631}">
      <dgm:prSet/>
      <dgm:spPr/>
      <dgm:t>
        <a:bodyPr/>
        <a:lstStyle/>
        <a:p>
          <a:endParaRPr lang="ru-RU"/>
        </a:p>
      </dgm:t>
    </dgm:pt>
    <dgm:pt modelId="{1492B495-8FFF-4707-A1FB-9F0EA226E967}">
      <dgm:prSet phldrT="[Текст]" phldr="1"/>
      <dgm:spPr/>
      <dgm:t>
        <a:bodyPr/>
        <a:lstStyle/>
        <a:p>
          <a:endParaRPr lang="ru-RU"/>
        </a:p>
      </dgm:t>
    </dgm:pt>
    <dgm:pt modelId="{091379F8-3E04-4121-B816-3F623EF6D85C}" type="parTrans" cxnId="{02546088-0CA3-4D2C-8F5F-DC296CED9424}">
      <dgm:prSet/>
      <dgm:spPr/>
      <dgm:t>
        <a:bodyPr/>
        <a:lstStyle/>
        <a:p>
          <a:endParaRPr lang="ru-RU"/>
        </a:p>
      </dgm:t>
    </dgm:pt>
    <dgm:pt modelId="{246F4CAD-B6CE-46EE-847C-8D91480AE610}" type="sibTrans" cxnId="{02546088-0CA3-4D2C-8F5F-DC296CED9424}">
      <dgm:prSet/>
      <dgm:spPr/>
      <dgm:t>
        <a:bodyPr/>
        <a:lstStyle/>
        <a:p>
          <a:endParaRPr lang="ru-RU"/>
        </a:p>
      </dgm:t>
    </dgm:pt>
    <dgm:pt modelId="{0E36E538-2B47-4B0D-9192-099B69D2443B}" type="pres">
      <dgm:prSet presAssocID="{CF063D05-9353-4F3D-AC56-BCA3144921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623B1-B201-4E1B-8532-0BC92C7BAF7F}" type="pres">
      <dgm:prSet presAssocID="{493E16C5-83CF-49E3-998D-F7F74A2E0411}" presName="parentText" presStyleLbl="node1" presStyleIdx="0" presStyleCnt="2" custLinFactNeighborY="1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44D06-0821-48ED-AC06-1523D1D6010C}" type="pres">
      <dgm:prSet presAssocID="{493E16C5-83CF-49E3-998D-F7F74A2E041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2E8AE-AB2A-41B5-BF57-27DF29C5BEDA}" type="pres">
      <dgm:prSet presAssocID="{A1C9F8F2-70BF-4D54-9DA3-B44990B029BC}" presName="parentText" presStyleLbl="node1" presStyleIdx="1" presStyleCnt="2" custLinFactNeighborX="-375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A8492-7AB4-4172-A6CF-BCBFCC504D6E}" type="pres">
      <dgm:prSet presAssocID="{A1C9F8F2-70BF-4D54-9DA3-B44990B029B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9BEE4-A286-4C35-80E4-41535551743B}" srcId="{CF063D05-9353-4F3D-AC56-BCA314492179}" destId="{493E16C5-83CF-49E3-998D-F7F74A2E0411}" srcOrd="0" destOrd="0" parTransId="{E665819D-B40C-464A-9518-4BE0B0BED51B}" sibTransId="{63F5B3D1-ABAE-426E-BC45-428F13B1A1DA}"/>
    <dgm:cxn modelId="{1CF1E8DD-5F38-4099-B15D-E612B816A0FD}" type="presOf" srcId="{1492B495-8FFF-4707-A1FB-9F0EA226E967}" destId="{28CA8492-7AB4-4172-A6CF-BCBFCC504D6E}" srcOrd="0" destOrd="0" presId="urn:microsoft.com/office/officeart/2005/8/layout/vList2"/>
    <dgm:cxn modelId="{5BA5217B-36F0-4C40-B5C1-CA5A1F280631}" srcId="{CF063D05-9353-4F3D-AC56-BCA314492179}" destId="{A1C9F8F2-70BF-4D54-9DA3-B44990B029BC}" srcOrd="1" destOrd="0" parTransId="{EF694C52-B138-4E4D-B067-0F5007126F63}" sibTransId="{7AE7A70C-0C01-4C66-97FC-F9E6921795D8}"/>
    <dgm:cxn modelId="{675AD93D-EB07-4B48-A2E1-9D2E207F83AA}" type="presOf" srcId="{493E16C5-83CF-49E3-998D-F7F74A2E0411}" destId="{B03623B1-B201-4E1B-8532-0BC92C7BAF7F}" srcOrd="0" destOrd="0" presId="urn:microsoft.com/office/officeart/2005/8/layout/vList2"/>
    <dgm:cxn modelId="{AB4B79BF-EDA6-4A0E-8407-644D0ACE8141}" type="presOf" srcId="{EB61573F-432D-403D-8681-4CE36D4762FA}" destId="{C5F44D06-0821-48ED-AC06-1523D1D6010C}" srcOrd="0" destOrd="0" presId="urn:microsoft.com/office/officeart/2005/8/layout/vList2"/>
    <dgm:cxn modelId="{0055F16C-FCA2-4528-88F9-2409AA952131}" srcId="{493E16C5-83CF-49E3-998D-F7F74A2E0411}" destId="{EB61573F-432D-403D-8681-4CE36D4762FA}" srcOrd="0" destOrd="0" parTransId="{33AC6EB9-82FF-4009-97DC-46175AC447FF}" sibTransId="{CC38E6AB-04A1-4F93-B6E9-CE422308BC2F}"/>
    <dgm:cxn modelId="{1935B807-4C2A-4AE3-9B2F-20763A051BA0}" type="presOf" srcId="{CF063D05-9353-4F3D-AC56-BCA314492179}" destId="{0E36E538-2B47-4B0D-9192-099B69D2443B}" srcOrd="0" destOrd="0" presId="urn:microsoft.com/office/officeart/2005/8/layout/vList2"/>
    <dgm:cxn modelId="{02546088-0CA3-4D2C-8F5F-DC296CED9424}" srcId="{A1C9F8F2-70BF-4D54-9DA3-B44990B029BC}" destId="{1492B495-8FFF-4707-A1FB-9F0EA226E967}" srcOrd="0" destOrd="0" parTransId="{091379F8-3E04-4121-B816-3F623EF6D85C}" sibTransId="{246F4CAD-B6CE-46EE-847C-8D91480AE610}"/>
    <dgm:cxn modelId="{AD258D2C-8C33-4F59-A522-6ABCCE54F9FE}" type="presOf" srcId="{A1C9F8F2-70BF-4D54-9DA3-B44990B029BC}" destId="{1D92E8AE-AB2A-41B5-BF57-27DF29C5BEDA}" srcOrd="0" destOrd="0" presId="urn:microsoft.com/office/officeart/2005/8/layout/vList2"/>
    <dgm:cxn modelId="{C4A6409E-D1EA-44E1-944A-AEDA6978F7C6}" type="presParOf" srcId="{0E36E538-2B47-4B0D-9192-099B69D2443B}" destId="{B03623B1-B201-4E1B-8532-0BC92C7BAF7F}" srcOrd="0" destOrd="0" presId="urn:microsoft.com/office/officeart/2005/8/layout/vList2"/>
    <dgm:cxn modelId="{BEF9EDA8-1887-4A54-9A67-909C3E0D2943}" type="presParOf" srcId="{0E36E538-2B47-4B0D-9192-099B69D2443B}" destId="{C5F44D06-0821-48ED-AC06-1523D1D6010C}" srcOrd="1" destOrd="0" presId="urn:microsoft.com/office/officeart/2005/8/layout/vList2"/>
    <dgm:cxn modelId="{6DCF2567-D28F-4E52-9815-D814867E771A}" type="presParOf" srcId="{0E36E538-2B47-4B0D-9192-099B69D2443B}" destId="{1D92E8AE-AB2A-41B5-BF57-27DF29C5BEDA}" srcOrd="2" destOrd="0" presId="urn:microsoft.com/office/officeart/2005/8/layout/vList2"/>
    <dgm:cxn modelId="{55D9F0FD-4D6C-4B73-977F-B79DABCBF1F7}" type="presParOf" srcId="{0E36E538-2B47-4B0D-9192-099B69D2443B}" destId="{28CA8492-7AB4-4172-A6CF-BCBFCC504D6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0B7AE-F91E-4C9F-ADB4-A29DDBB774C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Ненцы</a:t>
          </a:r>
          <a:endParaRPr lang="ru-RU" sz="3200" kern="1200" dirty="0"/>
        </a:p>
      </dsp:txBody>
      <dsp:txXfrm>
        <a:off x="0" y="591343"/>
        <a:ext cx="2571749" cy="1543050"/>
      </dsp:txXfrm>
    </dsp:sp>
    <dsp:sp modelId="{1F16B4EE-0655-4C2E-AE64-B285318E6420}">
      <dsp:nvSpPr>
        <dsp:cNvPr id="0" name=""/>
        <dsp:cNvSpPr/>
      </dsp:nvSpPr>
      <dsp:spPr>
        <a:xfrm>
          <a:off x="2819409" y="60959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Селькупы</a:t>
          </a:r>
          <a:endParaRPr lang="ru-RU" sz="3200" kern="1200" dirty="0"/>
        </a:p>
      </dsp:txBody>
      <dsp:txXfrm>
        <a:off x="2819409" y="609598"/>
        <a:ext cx="2571749" cy="1543050"/>
      </dsp:txXfrm>
    </dsp:sp>
    <dsp:sp modelId="{DB6A0C69-C322-4A86-AD9C-993A119E8AA8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Ханты</a:t>
          </a:r>
          <a:endParaRPr lang="ru-RU" sz="3200" kern="1200" dirty="0"/>
        </a:p>
      </dsp:txBody>
      <dsp:txXfrm>
        <a:off x="5657849" y="591343"/>
        <a:ext cx="2571749" cy="1543050"/>
      </dsp:txXfrm>
    </dsp:sp>
    <dsp:sp modelId="{89A0E88B-4FCB-47AB-B0E1-45C92A234668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Самодийская группа</a:t>
          </a:r>
          <a:endParaRPr lang="ru-RU" sz="3200" kern="1200" dirty="0"/>
        </a:p>
      </dsp:txBody>
      <dsp:txXfrm>
        <a:off x="1414462" y="2391569"/>
        <a:ext cx="2571749" cy="1543050"/>
      </dsp:txXfrm>
    </dsp:sp>
    <dsp:sp modelId="{98A77383-3E05-4DA2-B02C-8151432082C4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Угорская группа</a:t>
          </a:r>
          <a:endParaRPr lang="ru-RU" sz="3200" kern="1200" dirty="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3623B1-B201-4E1B-8532-0BC92C7BAF7F}">
      <dsp:nvSpPr>
        <dsp:cNvPr id="0" name=""/>
        <dsp:cNvSpPr/>
      </dsp:nvSpPr>
      <dsp:spPr>
        <a:xfrm>
          <a:off x="0" y="129960"/>
          <a:ext cx="8534400" cy="266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Охота всегда имела большое значение в хозяйственной деятельности селькупов. Развитие в XII-XVI веках западносибирской торговли привело к </a:t>
          </a:r>
          <a:r>
            <a:rPr lang="ru-RU" sz="2000" b="1" kern="1200" dirty="0" err="1" smtClean="0"/>
            <a:t>переорентаци</a:t>
          </a:r>
          <a:r>
            <a:rPr lang="ru-RU" sz="2000" b="1" kern="1200" dirty="0" smtClean="0"/>
            <a:t> селькупского хозяйства на пушной промысел. </a:t>
          </a:r>
          <a:r>
            <a:rPr lang="ru-RU" sz="2000" b="1" kern="1200" dirty="0" err="1" smtClean="0"/>
            <a:t>Нарымское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Приобье</a:t>
          </a:r>
          <a:r>
            <a:rPr lang="ru-RU" sz="2000" b="1" kern="1200" dirty="0" smtClean="0"/>
            <a:t>, как и Тазовские тундры, издавна сливались с изобилием «драгоценного» пушного зверя: соболя, отличавшегося «особенною добротою меха, пушистого и черного», горностая, что «нигде такие добрые и великие не родятся», белки «белоснежного цвета и вдвое больше обыкновенной».</a:t>
          </a:r>
          <a:endParaRPr lang="ru-RU" sz="2000" b="1" kern="1200" dirty="0"/>
        </a:p>
      </dsp:txBody>
      <dsp:txXfrm>
        <a:off x="0" y="129960"/>
        <a:ext cx="8534400" cy="2667600"/>
      </dsp:txXfrm>
    </dsp:sp>
    <dsp:sp modelId="{C5F44D06-0821-48ED-AC06-1523D1D6010C}">
      <dsp:nvSpPr>
        <dsp:cNvPr id="0" name=""/>
        <dsp:cNvSpPr/>
      </dsp:nvSpPr>
      <dsp:spPr>
        <a:xfrm>
          <a:off x="0" y="2793000"/>
          <a:ext cx="85344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/>
        </a:p>
      </dsp:txBody>
      <dsp:txXfrm>
        <a:off x="0" y="2793000"/>
        <a:ext cx="8534400" cy="331200"/>
      </dsp:txXfrm>
    </dsp:sp>
    <dsp:sp modelId="{1D92E8AE-AB2A-41B5-BF57-27DF29C5BEDA}">
      <dsp:nvSpPr>
        <dsp:cNvPr id="0" name=""/>
        <dsp:cNvSpPr/>
      </dsp:nvSpPr>
      <dsp:spPr>
        <a:xfrm>
          <a:off x="0" y="3124200"/>
          <a:ext cx="8534400" cy="266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 конца XVIII века у северных селькупов получило развитие оленеводство, заимствованное у ненцев и эвенков.</a:t>
          </a:r>
          <a:endParaRPr lang="ru-RU" sz="2000" b="1" kern="1200" dirty="0"/>
        </a:p>
      </dsp:txBody>
      <dsp:txXfrm>
        <a:off x="0" y="3124200"/>
        <a:ext cx="8534400" cy="2667600"/>
      </dsp:txXfrm>
    </dsp:sp>
    <dsp:sp modelId="{28CA8492-7AB4-4172-A6CF-BCBFCC504D6E}">
      <dsp:nvSpPr>
        <dsp:cNvPr id="0" name=""/>
        <dsp:cNvSpPr/>
      </dsp:nvSpPr>
      <dsp:spPr>
        <a:xfrm>
          <a:off x="0" y="5791800"/>
          <a:ext cx="85344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/>
        </a:p>
      </dsp:txBody>
      <dsp:txXfrm>
        <a:off x="0" y="5791800"/>
        <a:ext cx="8534400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История заселения и хозяйственного освоения </a:t>
            </a:r>
            <a:r>
              <a:rPr lang="ru-RU" b="1" dirty="0" err="1" smtClean="0"/>
              <a:t>Ямало</a:t>
            </a:r>
            <a:r>
              <a:rPr lang="ru-RU" b="1" dirty="0" smtClean="0"/>
              <a:t> – Ненецкого Автономного округа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географии МОУ «Гимназия» Аксенова И.В.</a:t>
            </a:r>
          </a:p>
          <a:p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Часть 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0" y="304800"/>
            <a:ext cx="358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Вытесненные из привычных мест проживания </a:t>
            </a:r>
            <a:r>
              <a:rPr lang="ru-RU" sz="2000" i="1" dirty="0" err="1" smtClean="0"/>
              <a:t>самодийцы</a:t>
            </a:r>
            <a:r>
              <a:rPr lang="ru-RU" sz="2000" i="1" dirty="0" smtClean="0"/>
              <a:t> совершили, как считает знаменитый русский географ и историк Л. Н. Гумилев, настоящий подвиг. Пройдя таежную зону, эту «зеленую пустыню», где кочевое скотоводство практически невозможно, они попали в «</a:t>
            </a:r>
            <a:r>
              <a:rPr lang="ru-RU" sz="2000" b="1" i="1" dirty="0" smtClean="0"/>
              <a:t>се</a:t>
            </a:r>
            <a:r>
              <a:rPr lang="ru-RU" sz="2000" i="1" dirty="0" smtClean="0"/>
              <a:t>верную степь», тундру. Здесь </a:t>
            </a:r>
            <a:r>
              <a:rPr lang="ru-RU" sz="2000" i="1" dirty="0" err="1" smtClean="0"/>
              <a:t>самодийцы</a:t>
            </a:r>
            <a:r>
              <a:rPr lang="ru-RU" sz="2000" i="1" dirty="0" smtClean="0"/>
              <a:t> основали новое скотоводческое общество, заменив привычных  животных на северного </a:t>
            </a:r>
            <a:r>
              <a:rPr lang="ru-RU" sz="2000" b="1" i="1" dirty="0" smtClean="0"/>
              <a:t>оленя.</a:t>
            </a:r>
            <a:endParaRPr lang="ru-RU" sz="2000" i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419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Народы населяющие территорию округа – Уральская языковая семья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1905000" y="3733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3886200" y="3733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6477000" y="38100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Ненцы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100" b="1" i="1" dirty="0" smtClean="0"/>
              <a:t>Проникшие в тундру </a:t>
            </a:r>
            <a:r>
              <a:rPr lang="ru-RU" sz="3100" b="1" i="1" dirty="0" err="1" smtClean="0"/>
              <a:t>самодийцы</a:t>
            </a:r>
            <a:r>
              <a:rPr lang="ru-RU" sz="3100" b="1" i="1" dirty="0" smtClean="0"/>
              <a:t> смешались с местным населением и образовался новый народ, составляющий основу коренного аборигенного населения Ямала - ненцы. </a:t>
            </a:r>
          </a:p>
          <a:p>
            <a:r>
              <a:rPr lang="ru-RU" sz="3100" b="1" i="1" dirty="0" smtClean="0"/>
              <a:t>Численно это наиболее крупный народ среди малочисленных народов Крайнего Севера, Сибири и Дальнего Востока Российской Федерации.</a:t>
            </a:r>
          </a:p>
          <a:p>
            <a:pPr>
              <a:buNone/>
            </a:pPr>
            <a:r>
              <a:rPr lang="ru-RU" sz="3100" b="1" i="1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Ненцы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1430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Стойбище ненцев</a:t>
            </a:r>
            <a:endParaRPr lang="ru-RU" b="1" dirty="0"/>
          </a:p>
        </p:txBody>
      </p:sp>
      <p:pic>
        <p:nvPicPr>
          <p:cNvPr id="7" name="Содержимое 6" descr="Ненцы. Стойбищ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Хозяйство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i="1" dirty="0" smtClean="0"/>
              <a:t>Основу традиционного хозяйства ненцев составляет </a:t>
            </a:r>
            <a:r>
              <a:rPr lang="ru-RU" sz="2000" b="1" i="1" dirty="0" err="1" smtClean="0"/>
              <a:t>крупнотабунное</a:t>
            </a:r>
            <a:r>
              <a:rPr lang="ru-RU" sz="2000" b="1" i="1" dirty="0" smtClean="0"/>
              <a:t> оленеводство, существующее и сейчас. Большинство исследователей</a:t>
            </a:r>
          </a:p>
          <a:p>
            <a:r>
              <a:rPr lang="ru-RU" sz="2000" b="1" i="1" dirty="0" smtClean="0"/>
              <a:t>Первичные навыки оленеводства предки ненцев, очевидно, принесли с собой из района </a:t>
            </a:r>
            <a:r>
              <a:rPr lang="ru-RU" sz="2000" b="1" i="1" dirty="0" err="1" smtClean="0"/>
              <a:t>Саяно</a:t>
            </a:r>
            <a:r>
              <a:rPr lang="ru-RU" sz="2000" b="1" i="1" dirty="0" smtClean="0"/>
              <a:t> - Алтая. Многие ученые считают </a:t>
            </a:r>
            <a:r>
              <a:rPr lang="ru-RU" sz="2000" b="1" i="1" dirty="0" err="1" smtClean="0"/>
              <a:t>самодийцев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Саяно</a:t>
            </a:r>
            <a:r>
              <a:rPr lang="ru-RU" sz="2000" b="1" i="1" dirty="0" smtClean="0"/>
              <a:t> - Алтая первыми оленеводами на земле</a:t>
            </a:r>
            <a:endParaRPr lang="ru-RU" sz="2000" b="1" i="1" dirty="0"/>
          </a:p>
        </p:txBody>
      </p:sp>
      <p:pic>
        <p:nvPicPr>
          <p:cNvPr id="8" name="Содержимое 7" descr="Ненцы. Оленеводств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1600200"/>
            <a:ext cx="3803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Несмотря на высокий уровень развития оленеводства, ненцы сохраняли и другие виды хозяйственной деятельности — охоту и рыбную ловлю.</a:t>
            </a:r>
            <a:endParaRPr lang="ru-RU" sz="2400" b="1" dirty="0"/>
          </a:p>
        </p:txBody>
      </p:sp>
      <p:pic>
        <p:nvPicPr>
          <p:cNvPr id="8" name="Содержимое 7" descr="mhtml:file://C:\Documents%20and%20Settings\Ира\Рабочий%20стол\Для%20работы\История%20исследования%20%20ЯНАО\НАРОДЫ%20ЯМАЛА.mht!nency/forest_nen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mhtml:file://C:\Documents%20and%20Settings\Ира\Рабочий%20стол\Для%20работы\История%20исследования%20%20ЯНАО\НАРОДЫ%20ЯМАЛА.mht!nency/forest_nen1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Ханты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>народ, относящийся к угорской группе уральской языковой семьи</a:t>
            </a:r>
          </a:p>
          <a:p>
            <a:r>
              <a:rPr lang="ru-RU" sz="2000" b="1" i="1" dirty="0" smtClean="0"/>
              <a:t>Судя по археологическим данным и фольклорным материалам, для Северного </a:t>
            </a:r>
            <a:r>
              <a:rPr lang="ru-RU" sz="2000" b="1" i="1" dirty="0" err="1" smtClean="0"/>
              <a:t>Приобъя</a:t>
            </a:r>
            <a:r>
              <a:rPr lang="ru-RU" sz="2000" b="1" i="1" dirty="0" smtClean="0"/>
              <a:t> доминирующими были миграции с запада (из </a:t>
            </a:r>
            <a:r>
              <a:rPr lang="ru-RU" sz="2000" b="1" i="1" dirty="0" err="1" smtClean="0"/>
              <a:t>Приуралья</a:t>
            </a:r>
            <a:r>
              <a:rPr lang="ru-RU" sz="2000" b="1" i="1" dirty="0" smtClean="0"/>
              <a:t>) и юга (среднетаежного </a:t>
            </a:r>
            <a:r>
              <a:rPr lang="ru-RU" sz="2000" b="1" i="1" dirty="0" err="1" smtClean="0"/>
              <a:t>Приобья</a:t>
            </a:r>
            <a:r>
              <a:rPr lang="ru-RU" sz="2000" b="1" i="1" dirty="0" smtClean="0"/>
              <a:t>). Вероятно, начало массовых переселений </a:t>
            </a:r>
            <a:r>
              <a:rPr lang="ru-RU" sz="2000" b="1" i="1" dirty="0" err="1" smtClean="0"/>
              <a:t>угров</a:t>
            </a:r>
            <a:r>
              <a:rPr lang="ru-RU" sz="2000" b="1" i="1" dirty="0" smtClean="0"/>
              <a:t> на север из </a:t>
            </a:r>
            <a:r>
              <a:rPr lang="ru-RU" sz="2000" b="1" i="1" dirty="0" err="1" smtClean="0"/>
              <a:t>Приуралья</a:t>
            </a:r>
            <a:r>
              <a:rPr lang="ru-RU" sz="2000" b="1" i="1" dirty="0" smtClean="0"/>
              <a:t> и из среднетаежного </a:t>
            </a:r>
            <a:r>
              <a:rPr lang="ru-RU" sz="2000" b="1" i="1" dirty="0" err="1" smtClean="0"/>
              <a:t>Приобья</a:t>
            </a:r>
            <a:r>
              <a:rPr lang="ru-RU" sz="2000" b="1" i="1" dirty="0" smtClean="0"/>
              <a:t> было связано с христианизацией.</a:t>
            </a:r>
            <a:endParaRPr lang="ru-RU" sz="2000" b="1" i="1" dirty="0"/>
          </a:p>
        </p:txBody>
      </p:sp>
      <p:pic>
        <p:nvPicPr>
          <p:cNvPr id="8" name="Содержимое 7" descr="Ханты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14799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ВИДЫ ХОЗЯЙСТВЕННОЙ ДЕЯТЕЛЬНОСТИ ХАНТЫ: РЫБОЛОВСТВО, ОХОТА И ОЛЕНЕВОДСТВО</a:t>
            </a:r>
            <a:endParaRPr lang="ru-RU" sz="2800" dirty="0"/>
          </a:p>
        </p:txBody>
      </p:sp>
      <p:pic>
        <p:nvPicPr>
          <p:cNvPr id="5" name="Содержимое 4" descr="Ханты. Рыболовство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Ханты. Рыболовство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ЖИЛИЩЕ ХАНТЫ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Ханты. Жилищ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1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Селькупы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Один из самых малочисленных народов Сибири. </a:t>
            </a:r>
          </a:p>
          <a:p>
            <a:r>
              <a:rPr lang="ru-RU" b="1" i="1" dirty="0" smtClean="0"/>
              <a:t>До конца XIX века селькупов, наряду с ханты, манси и кетами, назвали «остяками» или «</a:t>
            </a:r>
            <a:r>
              <a:rPr lang="ru-RU" b="1" i="1" dirty="0" err="1" smtClean="0"/>
              <a:t>остякосамоедами</a:t>
            </a:r>
            <a:r>
              <a:rPr lang="ru-RU" b="1" i="1" dirty="0" smtClean="0"/>
              <a:t>».</a:t>
            </a:r>
            <a:endParaRPr lang="ru-RU" b="1" i="1" dirty="0"/>
          </a:p>
        </p:txBody>
      </p:sp>
      <p:pic>
        <p:nvPicPr>
          <p:cNvPr id="7" name="Содержимое 6" descr="mhtml:file://C:\Documents%20and%20Settings\Ира\Рабочий%20стол\Для%20работы\История%20исследования%20%20ЯНАО\НАРОДЫ%20ЯМАЛА.mht!selkupy/selkup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Познакомить учащихся  с историей освоения и изучения территории ЯНАО;</a:t>
            </a:r>
          </a:p>
          <a:p>
            <a:pPr lvl="0"/>
            <a:r>
              <a:rPr lang="ru-RU" dirty="0" smtClean="0"/>
              <a:t>Сформировать понятия о целях колонизации русскими территории ЯНАО, о типах этнических контактов;</a:t>
            </a:r>
          </a:p>
          <a:p>
            <a:pPr lvl="0"/>
            <a:r>
              <a:rPr lang="ru-RU" dirty="0" smtClean="0"/>
              <a:t>Воспитывать интерес и уважение к истории родного края.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ТРАДИЦИОННЫЕ ЗАНЯТИЯ СЕЛЬКУПОВ: ОХОТА, РЫБОЛОВСТВО, ОЛЕНЕВОДСТВО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mhtml:file://C:\Documents%20and%20Settings\Ира\Рабочий%20стол\Для%20работы\История%20исследования%20%20ЯНАО\НАРОДЫ%20ЯМАЛА.mht!selkupy/lovlya_ruby_selkup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mhtml:file://C:\Documents%20and%20Settings\Ира\Рабочий%20стол\Для%20работы\История%20исследования%20%20ЯНАО\НАРОДЫ%20ЯМАЛА.mht!selkupy/lovlya_ruby_selkup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04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04800" y="2286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СЕЛЬКУПСКИЕ ПОСЕЛЕНИЯ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елькупы. Поселе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9247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Мы узнаем: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Какие народы жили на территории округа до прихода русских.</a:t>
            </a:r>
            <a:endParaRPr lang="ru-RU" dirty="0" smtClean="0"/>
          </a:p>
          <a:p>
            <a:r>
              <a:rPr lang="ru-RU" b="1" dirty="0" smtClean="0"/>
              <a:t>С какой целью проводилась колонизация территории округа русскими.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По каким главным путям происходило проникновение русских в Сибирь.</a:t>
            </a:r>
            <a:endParaRPr lang="ru-RU" dirty="0" smtClean="0"/>
          </a:p>
          <a:p>
            <a:r>
              <a:rPr lang="ru-RU" b="1" dirty="0" smtClean="0"/>
              <a:t>Как происходило освоение территории в период индустриализации и нефтегазового освоения территории.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Географические термины: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    </a:t>
            </a:r>
            <a:r>
              <a:rPr lang="ru-RU" b="1" dirty="0" smtClean="0"/>
              <a:t>«</a:t>
            </a:r>
            <a:r>
              <a:rPr lang="ru-RU" b="1" dirty="0" err="1" smtClean="0"/>
              <a:t>самодийцы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dirty="0" smtClean="0"/>
              <a:t>       </a:t>
            </a:r>
            <a:r>
              <a:rPr lang="ru-RU" b="1" dirty="0" smtClean="0"/>
              <a:t>«ненцы, ханты, селькупы»</a:t>
            </a:r>
            <a:endParaRPr lang="ru-RU" dirty="0" smtClean="0"/>
          </a:p>
          <a:p>
            <a:r>
              <a:rPr lang="ru-RU" dirty="0" smtClean="0"/>
              <a:t>       </a:t>
            </a:r>
            <a:r>
              <a:rPr lang="ru-RU" b="1" dirty="0" smtClean="0"/>
              <a:t>«Камень»</a:t>
            </a:r>
            <a:endParaRPr lang="ru-RU" dirty="0" smtClean="0"/>
          </a:p>
          <a:p>
            <a:r>
              <a:rPr lang="ru-RU" dirty="0" smtClean="0"/>
              <a:t>        </a:t>
            </a:r>
            <a:r>
              <a:rPr lang="ru-RU" b="1" dirty="0" smtClean="0"/>
              <a:t>«Волоки»</a:t>
            </a:r>
            <a:endParaRPr lang="ru-RU" dirty="0" smtClean="0"/>
          </a:p>
          <a:p>
            <a:r>
              <a:rPr lang="ru-RU" dirty="0" smtClean="0"/>
              <a:t>       </a:t>
            </a:r>
            <a:r>
              <a:rPr lang="ru-RU" b="1" dirty="0" smtClean="0"/>
              <a:t>«</a:t>
            </a:r>
            <a:r>
              <a:rPr lang="ru-RU" b="1" dirty="0" err="1" smtClean="0"/>
              <a:t>Мангазея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dirty="0" smtClean="0"/>
              <a:t>       </a:t>
            </a:r>
            <a:r>
              <a:rPr lang="ru-RU" b="1" dirty="0" smtClean="0"/>
              <a:t>«Мягкое золото»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Мы научимся: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  </a:t>
            </a:r>
            <a:r>
              <a:rPr lang="ru-RU" b="1" dirty="0" smtClean="0"/>
              <a:t>«читать карту», «понимать карту», </a:t>
            </a:r>
            <a:endParaRPr lang="ru-RU" dirty="0" smtClean="0"/>
          </a:p>
          <a:p>
            <a:r>
              <a:rPr lang="ru-RU" dirty="0" smtClean="0"/>
              <a:t>   </a:t>
            </a:r>
            <a:r>
              <a:rPr lang="ru-RU" b="1" dirty="0" smtClean="0"/>
              <a:t> использовать различные источники географической информации для получения знаний и решения конкретных практически значимых задач.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Опорные знания «понятий»: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география</a:t>
            </a:r>
            <a:endParaRPr lang="ru-RU" dirty="0" smtClean="0"/>
          </a:p>
          <a:p>
            <a:r>
              <a:rPr lang="ru-RU" b="1" dirty="0" smtClean="0"/>
              <a:t>путешествия</a:t>
            </a:r>
            <a:endParaRPr lang="ru-RU" dirty="0" smtClean="0"/>
          </a:p>
          <a:p>
            <a:r>
              <a:rPr lang="ru-RU" b="1" dirty="0" smtClean="0"/>
              <a:t>географическая карта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 этап Заселение территории округа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Заселение современной террито­рии округа произошло, в III тысячелетии до н. э.;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Формирование современного ко­ренного населения относится к ру­бежу </a:t>
            </a:r>
            <a:r>
              <a:rPr lang="en-US" dirty="0" smtClean="0"/>
              <a:t>I</a:t>
            </a:r>
            <a:r>
              <a:rPr lang="ru-RU" dirty="0" smtClean="0"/>
              <a:t>—II тысячелетий н. э.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0" y="457200"/>
            <a:ext cx="350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 юга, с Алтая и Саян, в тундру проникают племена кочевников – </a:t>
            </a:r>
            <a:r>
              <a:rPr lang="ru-RU" sz="2000" b="1" i="1" dirty="0" err="1" smtClean="0"/>
              <a:t>самодийцев</a:t>
            </a:r>
            <a:r>
              <a:rPr lang="ru-RU" sz="2000" b="1" i="1" dirty="0" smtClean="0"/>
              <a:t>.  </a:t>
            </a:r>
          </a:p>
          <a:p>
            <a:r>
              <a:rPr lang="ru-RU" sz="2000" b="1" i="1" dirty="0" err="1" smtClean="0"/>
              <a:t>Самодийцы</a:t>
            </a:r>
            <a:r>
              <a:rPr lang="ru-RU" sz="2000" b="1" i="1" dirty="0" smtClean="0"/>
              <a:t> — народ, относящийся к этнической общности, говорящей на языках, объединенных в Уральскую языковую семью. В эту семью включаются и </a:t>
            </a:r>
            <a:r>
              <a:rPr lang="ru-RU" sz="2000" b="1" i="1" dirty="0" err="1" smtClean="0"/>
              <a:t>угры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и</a:t>
            </a:r>
            <a:r>
              <a:rPr lang="ru-RU" sz="2000" b="1" i="1" dirty="0" smtClean="0"/>
              <a:t> финны.</a:t>
            </a:r>
          </a:p>
          <a:p>
            <a:r>
              <a:rPr lang="ru-RU" sz="2000" b="1" i="1" dirty="0" smtClean="0"/>
              <a:t> В I тысячелетии н. э. эти народы проживали на громадной территории, простиравшейся от Балтийского моря до Восточной Сибири.</a:t>
            </a:r>
          </a:p>
          <a:p>
            <a:endParaRPr lang="ru-RU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502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38600" y="1531820"/>
            <a:ext cx="480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II—IV веках н.э.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южносибирская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лесостепь испытала сильное давление со стороны мощного союза кочевников-гуннов.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619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История заселения и хозяйственного освоения Ямало – Ненецкого Автономного округа</vt:lpstr>
      <vt:lpstr>Задачи:  </vt:lpstr>
      <vt:lpstr>Мы узнаем: </vt:lpstr>
      <vt:lpstr>Географические термины: </vt:lpstr>
      <vt:lpstr>Мы научимся: </vt:lpstr>
      <vt:lpstr>Опорные знания «понятий»: </vt:lpstr>
      <vt:lpstr>I этап Заселение территории округа</vt:lpstr>
      <vt:lpstr>Слайд 8</vt:lpstr>
      <vt:lpstr>Слайд 9</vt:lpstr>
      <vt:lpstr>Слайд 10</vt:lpstr>
      <vt:lpstr>Народы населяющие территорию округа – Уральская языковая семья</vt:lpstr>
      <vt:lpstr>Ненцы</vt:lpstr>
      <vt:lpstr>Стойбище ненцев</vt:lpstr>
      <vt:lpstr>Хозяйство</vt:lpstr>
      <vt:lpstr>Несмотря на высокий уровень развития оленеводства, ненцы сохраняли и другие виды хозяйственной деятельности — охоту и рыбную ловлю.</vt:lpstr>
      <vt:lpstr>Ханты</vt:lpstr>
      <vt:lpstr>ВИДЫ ХОЗЯЙСТВЕННОЙ ДЕЯТЕЛЬНОСТИ ХАНТЫ: РЫБОЛОВСТВО, ОХОТА И ОЛЕНЕВОДСТВО</vt:lpstr>
      <vt:lpstr>ЖИЛИЩЕ ХАНТЫ </vt:lpstr>
      <vt:lpstr>Селькупы</vt:lpstr>
      <vt:lpstr>ТРАДИЦИОННЫЕ ЗАНЯТИЯ СЕЛЬКУПОВ: ОХОТА, РЫБОЛОВСТВО, ОЛЕНЕВОДСТВО </vt:lpstr>
      <vt:lpstr>Слайд 21</vt:lpstr>
      <vt:lpstr>СЕЛЬКУПСКИЕ ПОСЕЛЕНИЯ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заселения и хозяйственного освоения Ямало – Ненецкого Автономного округа</dc:title>
  <cp:lastModifiedBy>Ира</cp:lastModifiedBy>
  <cp:revision>22</cp:revision>
  <dcterms:modified xsi:type="dcterms:W3CDTF">2011-01-25T13:41:03Z</dcterms:modified>
</cp:coreProperties>
</file>