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7" r:id="rId4"/>
    <p:sldId id="275" r:id="rId5"/>
    <p:sldId id="262" r:id="rId6"/>
    <p:sldId id="258" r:id="rId7"/>
    <p:sldId id="264" r:id="rId8"/>
    <p:sldId id="265" r:id="rId9"/>
    <p:sldId id="270" r:id="rId10"/>
    <p:sldId id="279" r:id="rId11"/>
    <p:sldId id="282" r:id="rId12"/>
    <p:sldId id="283" r:id="rId13"/>
    <p:sldId id="284" r:id="rId14"/>
    <p:sldId id="285" r:id="rId15"/>
    <p:sldId id="286" r:id="rId16"/>
    <p:sldId id="287" r:id="rId17"/>
    <p:sldId id="290" r:id="rId18"/>
    <p:sldId id="288" r:id="rId19"/>
    <p:sldId id="289" r:id="rId20"/>
    <p:sldId id="280" r:id="rId21"/>
    <p:sldId id="276" r:id="rId22"/>
    <p:sldId id="277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8F85457-6644-4A11-8F26-46C1DE1708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543147-23CB-4137-A809-F3FEDC447698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D0F6A8-3B84-4965-A217-8346F158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77179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Тема урока: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600" dirty="0" smtClean="0">
                <a:solidFill>
                  <a:srgbClr val="C00000"/>
                </a:solidFill>
              </a:rPr>
              <a:t>С</a:t>
            </a:r>
            <a:r>
              <a:rPr lang="ru-RU" sz="4400" dirty="0" smtClean="0">
                <a:solidFill>
                  <a:srgbClr val="C00000"/>
                </a:solidFill>
              </a:rPr>
              <a:t>пособы словообразования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имён  существительных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Светлана\Рабочий стол\Алексенко\Анимации\Анимации 2\j02836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504"/>
            <a:ext cx="328614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357422" y="785794"/>
            <a:ext cx="4929222" cy="2571768"/>
          </a:xfrm>
        </p:spPr>
        <p:txBody>
          <a:bodyPr/>
          <a:lstStyle/>
          <a:p>
            <a:pPr eaLnBrk="1" hangingPunct="1"/>
            <a:r>
              <a:rPr lang="ru-RU" dirty="0" smtClean="0"/>
              <a:t>Работа  с   текстом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0066"/>
              </a:solidFill>
            </a:endParaRPr>
          </a:p>
          <a:p>
            <a:pPr algn="l"/>
            <a:endParaRPr lang="en-US" sz="3000" dirty="0">
              <a:solidFill>
                <a:srgbClr val="000066"/>
              </a:solidFill>
            </a:endParaRPr>
          </a:p>
          <a:p>
            <a:endParaRPr lang="ru-RU" sz="2000" dirty="0">
              <a:solidFill>
                <a:srgbClr val="000066"/>
              </a:solidFill>
            </a:endParaRPr>
          </a:p>
          <a:p>
            <a:pPr algn="l"/>
            <a:r>
              <a:rPr lang="ru-RU" sz="2000" dirty="0">
                <a:solidFill>
                  <a:srgbClr val="000066"/>
                </a:solidFill>
              </a:rPr>
              <a:t>      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3214678" y="785794"/>
            <a:ext cx="4071966" cy="250033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dirty="0" smtClean="0">
                <a:solidFill>
                  <a:schemeClr val="tx1"/>
                </a:solidFill>
              </a:rPr>
              <a:t>Кроссворд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0066"/>
              </a:solidFill>
            </a:endParaRPr>
          </a:p>
          <a:p>
            <a:pPr algn="l"/>
            <a:endParaRPr lang="en-US" sz="3000" dirty="0">
              <a:solidFill>
                <a:srgbClr val="000066"/>
              </a:solidFill>
            </a:endParaRPr>
          </a:p>
          <a:p>
            <a:endParaRPr lang="ru-RU" sz="2000" dirty="0">
              <a:solidFill>
                <a:srgbClr val="000066"/>
              </a:solidFill>
            </a:endParaRPr>
          </a:p>
          <a:p>
            <a:pPr algn="l"/>
            <a:r>
              <a:rPr lang="ru-RU" sz="2000" dirty="0">
                <a:solidFill>
                  <a:srgbClr val="000066"/>
                </a:solidFill>
              </a:rPr>
              <a:t>      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З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З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Ы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З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Ы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З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Ы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З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Ы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Заполнить квадрат сложными словами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1571613"/>
          <a:ext cx="6453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884"/>
                <a:gridCol w="921884"/>
                <a:gridCol w="921884"/>
                <a:gridCol w="921884"/>
                <a:gridCol w="921884"/>
                <a:gridCol w="921884"/>
                <a:gridCol w="921884"/>
              </a:tblGrid>
              <a:tr h="693969"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З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Ы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Х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Д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Б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</a:t>
                      </a:r>
                      <a:endParaRPr lang="ru-RU" sz="4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357422" y="785794"/>
            <a:ext cx="4786346" cy="2928958"/>
          </a:xfrm>
        </p:spPr>
        <p:txBody>
          <a:bodyPr/>
          <a:lstStyle/>
          <a:p>
            <a:pPr eaLnBrk="1" hangingPunct="1"/>
            <a:r>
              <a:rPr lang="ru-RU" dirty="0" smtClean="0"/>
              <a:t>     Орфографическая разминка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0066"/>
              </a:solidFill>
            </a:endParaRPr>
          </a:p>
          <a:p>
            <a:pPr algn="l"/>
            <a:endParaRPr lang="en-US" sz="3000" dirty="0">
              <a:solidFill>
                <a:srgbClr val="000066"/>
              </a:solidFill>
            </a:endParaRPr>
          </a:p>
          <a:p>
            <a:endParaRPr lang="ru-RU" sz="2000" dirty="0">
              <a:solidFill>
                <a:srgbClr val="000066"/>
              </a:solidFill>
            </a:endParaRPr>
          </a:p>
          <a:p>
            <a:pPr algn="l"/>
            <a:r>
              <a:rPr lang="ru-RU" sz="2000" dirty="0">
                <a:solidFill>
                  <a:srgbClr val="000066"/>
                </a:solidFill>
              </a:rPr>
              <a:t>      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357422" y="785794"/>
            <a:ext cx="4929222" cy="2571768"/>
          </a:xfrm>
        </p:spPr>
        <p:txBody>
          <a:bodyPr/>
          <a:lstStyle/>
          <a:p>
            <a:pPr eaLnBrk="1" hangingPunct="1"/>
            <a:r>
              <a:rPr lang="ru-RU" dirty="0" smtClean="0"/>
              <a:t>Самостоятельная      работа  (тест)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0066"/>
              </a:solidFill>
            </a:endParaRPr>
          </a:p>
          <a:p>
            <a:pPr algn="l"/>
            <a:endParaRPr lang="en-US" sz="3000" dirty="0">
              <a:solidFill>
                <a:srgbClr val="000066"/>
              </a:solidFill>
            </a:endParaRPr>
          </a:p>
          <a:p>
            <a:endParaRPr lang="ru-RU" sz="2000" dirty="0">
              <a:solidFill>
                <a:srgbClr val="000066"/>
              </a:solidFill>
            </a:endParaRPr>
          </a:p>
          <a:p>
            <a:pPr algn="l"/>
            <a:r>
              <a:rPr lang="ru-RU" sz="2000" dirty="0">
                <a:solidFill>
                  <a:srgbClr val="000066"/>
                </a:solidFill>
              </a:rPr>
              <a:t>      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622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908050"/>
            <a:ext cx="3498850" cy="4968875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636963" y="908050"/>
            <a:ext cx="5327650" cy="51990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	</a:t>
            </a:r>
            <a:r>
              <a:rPr lang="ru-RU" sz="2400" dirty="0">
                <a:solidFill>
                  <a:srgbClr val="002060"/>
                </a:solidFill>
              </a:rPr>
              <a:t>Стать грамотным человеком нужно обязательно в школе - потом уже будет некогда, а говорить и писать с ошибками всегда стыдно.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Осознанному пониманию системы русского языка поможет словообразовательный словарь. Он показывает структуру слова, элементы, из которых оно состоит.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Пользуйтесь словарем и запоминайте!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Станьте грамотными людьми!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Сегодня на уроке я узнал…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Мне особенно было интересно…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Я считаю, что было важным…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Продолжите предложения: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            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2285992"/>
            <a:ext cx="5572164" cy="142876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Цветовой индекс урока</a:t>
            </a:r>
          </a:p>
        </p:txBody>
      </p:sp>
      <p:sp>
        <p:nvSpPr>
          <p:cNvPr id="5018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Home">
            <a:avLst/>
          </a:prstGeom>
          <a:solidFill>
            <a:srgbClr val="00CC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6268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Маленький </a:t>
            </a:r>
            <a:r>
              <a:rPr lang="ru-RU" sz="4000" i="1" dirty="0" smtClean="0">
                <a:solidFill>
                  <a:schemeClr val="tx1"/>
                </a:solidFill>
              </a:rPr>
              <a:t>мальчишка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сером </a:t>
            </a:r>
            <a:r>
              <a:rPr lang="ru-RU" sz="4000" i="1" dirty="0" smtClean="0">
                <a:solidFill>
                  <a:schemeClr val="tx1"/>
                </a:solidFill>
              </a:rPr>
              <a:t>армячишке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По </a:t>
            </a:r>
            <a:r>
              <a:rPr lang="ru-RU" sz="4000" dirty="0" err="1" smtClean="0">
                <a:solidFill>
                  <a:schemeClr val="tx1"/>
                </a:solidFill>
              </a:rPr>
              <a:t>дв</a:t>
            </a:r>
            <a:r>
              <a:rPr lang="ru-RU" sz="4000" dirty="0" smtClean="0">
                <a:solidFill>
                  <a:schemeClr val="tx1"/>
                </a:solidFill>
              </a:rPr>
              <a:t>…рам </a:t>
            </a:r>
            <a:r>
              <a:rPr lang="ru-RU" sz="4000" dirty="0" smtClean="0">
                <a:solidFill>
                  <a:schemeClr val="tx1"/>
                </a:solidFill>
              </a:rPr>
              <a:t>шныряет,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Крохи </a:t>
            </a:r>
            <a:r>
              <a:rPr lang="ru-RU" sz="4000" dirty="0" err="1" smtClean="0">
                <a:solidFill>
                  <a:schemeClr val="tx1"/>
                </a:solidFill>
              </a:rPr>
              <a:t>соб</a:t>
            </a:r>
            <a:r>
              <a:rPr lang="ru-RU" sz="4000" dirty="0" smtClean="0">
                <a:solidFill>
                  <a:schemeClr val="tx1"/>
                </a:solidFill>
              </a:rPr>
              <a:t>…</a:t>
            </a:r>
            <a:r>
              <a:rPr lang="ru-RU" sz="4000" dirty="0" err="1" smtClean="0">
                <a:solidFill>
                  <a:schemeClr val="tx1"/>
                </a:solidFill>
              </a:rPr>
              <a:t>рает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Над бабушкиной </a:t>
            </a:r>
            <a:r>
              <a:rPr lang="ru-RU" sz="4000" i="1" dirty="0" smtClean="0">
                <a:solidFill>
                  <a:schemeClr val="tx1"/>
                </a:solidFill>
              </a:rPr>
              <a:t>избушкой </a:t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</a:t>
            </a:r>
            <a:r>
              <a:rPr lang="ru-RU" sz="4000" dirty="0" smtClean="0">
                <a:solidFill>
                  <a:schemeClr val="tx1"/>
                </a:solidFill>
              </a:rPr>
              <a:t>…сит  </a:t>
            </a:r>
            <a:r>
              <a:rPr lang="ru-RU" sz="4000" dirty="0" smtClean="0">
                <a:solidFill>
                  <a:schemeClr val="tx1"/>
                </a:solidFill>
              </a:rPr>
              <a:t>хлеба </a:t>
            </a:r>
            <a:r>
              <a:rPr lang="ru-RU" sz="4000" i="1" dirty="0" err="1" smtClean="0">
                <a:solidFill>
                  <a:schemeClr val="tx1"/>
                </a:solidFill>
              </a:rPr>
              <a:t>кр</a:t>
            </a:r>
            <a:r>
              <a:rPr lang="ru-RU" sz="4000" i="1" dirty="0" smtClean="0">
                <a:solidFill>
                  <a:schemeClr val="tx1"/>
                </a:solidFill>
              </a:rPr>
              <a:t>…юшка</a:t>
            </a:r>
            <a:r>
              <a:rPr lang="ru-RU" sz="4000" i="1" dirty="0" smtClean="0">
                <a:solidFill>
                  <a:schemeClr val="tx1"/>
                </a:solidFill>
              </a:rPr>
              <a:t>,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Собаки лают,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А достать не могут.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Светлана\Рабочий стол\Алексенко\Анимации\Анимашки\Голубь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928670"/>
            <a:ext cx="1524000" cy="123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626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Проверь себя!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Маленький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мальчишка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сером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армячишке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По дв</a:t>
            </a:r>
            <a:r>
              <a:rPr lang="ru-RU" sz="4000" dirty="0" smtClean="0">
                <a:solidFill>
                  <a:srgbClr val="C00000"/>
                </a:solidFill>
              </a:rPr>
              <a:t>о</a:t>
            </a:r>
            <a:r>
              <a:rPr lang="ru-RU" sz="4000" dirty="0" smtClean="0">
                <a:solidFill>
                  <a:schemeClr val="tx1"/>
                </a:solidFill>
              </a:rPr>
              <a:t>рам шныряет,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Крохи соб</a:t>
            </a:r>
            <a:r>
              <a:rPr lang="ru-RU" sz="4000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рает.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Над бабушкиной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избушкой 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</a:t>
            </a:r>
            <a:r>
              <a:rPr lang="ru-RU" sz="4000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>
                <a:solidFill>
                  <a:schemeClr val="tx1"/>
                </a:solidFill>
              </a:rPr>
              <a:t>сит  хлеба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кр</a:t>
            </a:r>
            <a:r>
              <a:rPr lang="ru-RU" sz="4000" dirty="0" smtClean="0">
                <a:solidFill>
                  <a:srgbClr val="C00000"/>
                </a:solidFill>
              </a:rPr>
              <a:t>а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юшка,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Собаки лают,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А достать не могут.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Светлана\Рабочий стол\Алексенко\Анимации\Анимашки\Голубь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928670"/>
            <a:ext cx="1524000" cy="123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214546" y="785794"/>
            <a:ext cx="5857916" cy="2571768"/>
          </a:xfrm>
        </p:spPr>
        <p:txBody>
          <a:bodyPr/>
          <a:lstStyle/>
          <a:p>
            <a:pPr eaLnBrk="1" hangingPunct="1"/>
            <a:r>
              <a:rPr lang="ru-RU" dirty="0" smtClean="0"/>
              <a:t>     </a:t>
            </a:r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Вспомни!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0066"/>
              </a:solidFill>
            </a:endParaRPr>
          </a:p>
          <a:p>
            <a:pPr algn="l"/>
            <a:endParaRPr lang="en-US" sz="3000" dirty="0">
              <a:solidFill>
                <a:srgbClr val="000066"/>
              </a:solidFill>
            </a:endParaRPr>
          </a:p>
          <a:p>
            <a:endParaRPr lang="ru-RU" sz="2000" dirty="0">
              <a:solidFill>
                <a:srgbClr val="000066"/>
              </a:solidFill>
            </a:endParaRPr>
          </a:p>
          <a:p>
            <a:pPr algn="l"/>
            <a:r>
              <a:rPr lang="ru-RU" sz="2000" dirty="0">
                <a:solidFill>
                  <a:srgbClr val="000066"/>
                </a:solidFill>
              </a:rPr>
              <a:t>      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СПОСОБЫ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ОБРАЗОВАНИЯ НОВЫХ СЛОВ В РУССКОМ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ЯЗЫКЕ: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118350" cy="31670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/>
              <a:t>ПРИСТАВОЧНЫЙ</a:t>
            </a:r>
            <a:endParaRPr lang="ru-RU" sz="2800" b="1" dirty="0"/>
          </a:p>
          <a:p>
            <a:pPr>
              <a:buFont typeface="Wingdings" pitchFamily="2" charset="2"/>
              <a:buNone/>
            </a:pPr>
            <a:r>
              <a:rPr lang="ru-RU" sz="2800" b="1" dirty="0" smtClean="0"/>
              <a:t>СУФФИКСАЛЬНЫЙ</a:t>
            </a:r>
            <a:endParaRPr lang="ru-RU" sz="2800" b="1" dirty="0"/>
          </a:p>
          <a:p>
            <a:pPr>
              <a:buFont typeface="Wingdings" pitchFamily="2" charset="2"/>
              <a:buNone/>
            </a:pPr>
            <a:r>
              <a:rPr lang="ru-RU" sz="2800" b="1" dirty="0" smtClean="0"/>
              <a:t>ПРИСТАВОЧНО-СУФФИКСАЛЬНЫЙ</a:t>
            </a:r>
            <a:endParaRPr lang="ru-RU" sz="2800" b="1" dirty="0"/>
          </a:p>
          <a:p>
            <a:pPr>
              <a:buFont typeface="Wingdings" pitchFamily="2" charset="2"/>
              <a:buNone/>
            </a:pPr>
            <a:r>
              <a:rPr lang="ru-RU" sz="2800" b="1" dirty="0" smtClean="0"/>
              <a:t>БЕССУФФИКСНЫЙ</a:t>
            </a:r>
            <a:endParaRPr lang="ru-RU" sz="2800" b="1" dirty="0" smtClean="0"/>
          </a:p>
          <a:p>
            <a:pPr>
              <a:buFont typeface="Wingdings" pitchFamily="2" charset="2"/>
              <a:buNone/>
            </a:pPr>
            <a:r>
              <a:rPr lang="ru-RU" sz="4000" dirty="0" smtClean="0"/>
              <a:t>сложение</a:t>
            </a:r>
            <a:endParaRPr lang="ru-RU" sz="4000" dirty="0"/>
          </a:p>
          <a:p>
            <a:pPr>
              <a:buFont typeface="Wingdings" pitchFamily="2" charset="2"/>
              <a:buNone/>
            </a:pP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4400" dirty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2662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10800000">
            <a:off x="8424863" y="0"/>
            <a:ext cx="719137" cy="6207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357422" y="785794"/>
            <a:ext cx="4929222" cy="3143272"/>
          </a:xfrm>
        </p:spPr>
        <p:txBody>
          <a:bodyPr/>
          <a:lstStyle/>
          <a:p>
            <a:pPr eaLnBrk="1" hangingPunct="1"/>
            <a:r>
              <a:rPr lang="ru-RU" dirty="0" smtClean="0"/>
              <a:t>Лексико-    орфографическая работа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66"/>
              </a:solidFill>
            </a:endParaRPr>
          </a:p>
          <a:p>
            <a:endParaRPr lang="en-US" sz="2000" dirty="0">
              <a:solidFill>
                <a:srgbClr val="000066"/>
              </a:solidFill>
            </a:endParaRPr>
          </a:p>
          <a:p>
            <a:pPr algn="l"/>
            <a:endParaRPr lang="en-US" sz="3000" dirty="0">
              <a:solidFill>
                <a:srgbClr val="000066"/>
              </a:solidFill>
            </a:endParaRPr>
          </a:p>
          <a:p>
            <a:endParaRPr lang="ru-RU" sz="2000" dirty="0">
              <a:solidFill>
                <a:srgbClr val="000066"/>
              </a:solidFill>
            </a:endParaRPr>
          </a:p>
          <a:p>
            <a:pPr algn="l"/>
            <a:r>
              <a:rPr lang="ru-RU" sz="2000" dirty="0">
                <a:solidFill>
                  <a:srgbClr val="000066"/>
                </a:solidFill>
              </a:rPr>
              <a:t>      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57150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А знаете ли вы…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err="1" smtClean="0">
                <a:solidFill>
                  <a:srgbClr val="0070C0"/>
                </a:solidFill>
              </a:rPr>
              <a:t>теле</a:t>
            </a:r>
            <a:r>
              <a:rPr lang="ru-RU" sz="6000" dirty="0" err="1" smtClean="0">
                <a:solidFill>
                  <a:srgbClr val="C00000"/>
                </a:solidFill>
              </a:rPr>
              <a:t>радио</a:t>
            </a:r>
            <a:r>
              <a:rPr lang="ru-RU" sz="6000" dirty="0" err="1" smtClean="0">
                <a:solidFill>
                  <a:schemeClr val="accent5">
                    <a:lumMod val="50000"/>
                  </a:schemeClr>
                </a:solidFill>
              </a:rPr>
              <a:t>вед</a:t>
            </a:r>
            <a:r>
              <a:rPr lang="ru-RU" sz="6000" dirty="0" err="1" smtClean="0">
                <a:solidFill>
                  <a:schemeClr val="tx1"/>
                </a:solidFill>
              </a:rPr>
              <a:t>ущий</a:t>
            </a: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err="1" smtClean="0">
                <a:solidFill>
                  <a:srgbClr val="0070C0"/>
                </a:solidFill>
              </a:rPr>
              <a:t>электр</a:t>
            </a:r>
            <a:r>
              <a:rPr lang="ru-RU" sz="6000" dirty="0" err="1" smtClean="0">
                <a:solidFill>
                  <a:schemeClr val="tx1"/>
                </a:solidFill>
              </a:rPr>
              <a:t>о</a:t>
            </a:r>
            <a:r>
              <a:rPr lang="ru-RU" sz="6000" dirty="0" err="1" smtClean="0">
                <a:solidFill>
                  <a:srgbClr val="C00000"/>
                </a:solidFill>
              </a:rPr>
              <a:t>воз</a:t>
            </a:r>
            <a:r>
              <a:rPr lang="ru-RU" sz="6000" dirty="0" err="1" smtClean="0">
                <a:solidFill>
                  <a:schemeClr val="tx1"/>
                </a:solidFill>
              </a:rPr>
              <a:t>о</a:t>
            </a:r>
            <a:r>
              <a:rPr lang="ru-RU" sz="6000" dirty="0" err="1" smtClean="0">
                <a:solidFill>
                  <a:schemeClr val="accent5">
                    <a:lumMod val="50000"/>
                  </a:schemeClr>
                </a:solidFill>
              </a:rPr>
              <a:t>строи</a:t>
            </a:r>
            <a:r>
              <a:rPr lang="ru-RU" sz="6000" dirty="0" err="1" smtClean="0">
                <a:solidFill>
                  <a:schemeClr val="tx1"/>
                </a:solidFill>
              </a:rPr>
              <a:t>тель</a:t>
            </a: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err="1" smtClean="0">
                <a:solidFill>
                  <a:srgbClr val="0070C0"/>
                </a:solidFill>
              </a:rPr>
              <a:t>газ</a:t>
            </a:r>
            <a:r>
              <a:rPr lang="ru-RU" sz="6000" dirty="0" err="1" smtClean="0">
                <a:solidFill>
                  <a:schemeClr val="tx1"/>
                </a:solidFill>
              </a:rPr>
              <a:t>о</a:t>
            </a:r>
            <a:r>
              <a:rPr lang="ru-RU" sz="6000" dirty="0" err="1" smtClean="0">
                <a:solidFill>
                  <a:srgbClr val="C00000"/>
                </a:solidFill>
              </a:rPr>
              <a:t>электр</a:t>
            </a:r>
            <a:r>
              <a:rPr lang="ru-RU" sz="6000" dirty="0" err="1" smtClean="0">
                <a:solidFill>
                  <a:schemeClr val="tx1"/>
                </a:solidFill>
              </a:rPr>
              <a:t>ос</a:t>
            </a:r>
            <a:r>
              <a:rPr lang="ru-RU" sz="6000" dirty="0" err="1" smtClean="0">
                <a:solidFill>
                  <a:schemeClr val="accent5">
                    <a:lumMod val="50000"/>
                  </a:schemeClr>
                </a:solidFill>
              </a:rPr>
              <a:t>вар</a:t>
            </a:r>
            <a:r>
              <a:rPr lang="ru-RU" sz="6000" dirty="0" err="1" smtClean="0">
                <a:solidFill>
                  <a:schemeClr val="tx1"/>
                </a:solidFill>
              </a:rPr>
              <a:t>щик</a:t>
            </a: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             </a:t>
            </a:r>
            <a:r>
              <a:rPr lang="ru-RU" sz="54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Физминутка</a:t>
            </a:r>
            <a:endParaRPr lang="ru-RU" sz="54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lgerian" pitchFamily="82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763000" cy="4267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44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018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248400"/>
            <a:ext cx="457200" cy="457200"/>
          </a:xfrm>
          <a:prstGeom prst="actionButtonHome">
            <a:avLst/>
          </a:prstGeom>
          <a:solidFill>
            <a:srgbClr val="00CC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</TotalTime>
  <Words>357</Words>
  <Application>Microsoft Office PowerPoint</Application>
  <PresentationFormat>Экран (4:3)</PresentationFormat>
  <Paragraphs>312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Тема урока: Способы словообразования  имён  существительных</vt:lpstr>
      <vt:lpstr>     Орфографическая разминка</vt:lpstr>
      <vt:lpstr>Маленький мальчишка  В сером армячишке По дв…рам шныряет, Крохи соб…рает.  Над бабушкиной избушкой  В …сит  хлеба кр…юшка, Собаки лают, А достать не могут.</vt:lpstr>
      <vt:lpstr>Проверь себя! Маленький мальчишка  В сером армячишке По дворам шныряет, Крохи собирает.  Над бабушкиной избушкой  Висит  хлеба краюшка, Собаки лают, А достать не могут.</vt:lpstr>
      <vt:lpstr>     Вспомни!</vt:lpstr>
      <vt:lpstr>СПОСОБЫ ОБРАЗОВАНИЯ НОВЫХ СЛОВ В РУССКОМ ЯЗЫКЕ:</vt:lpstr>
      <vt:lpstr>Лексико-    орфографическая работа</vt:lpstr>
      <vt:lpstr>А знаете ли вы…  телерадиоведущий электровозостроитель газоэлектросварщик </vt:lpstr>
      <vt:lpstr>              Физминутка</vt:lpstr>
      <vt:lpstr>Работа  с   текстом</vt:lpstr>
      <vt:lpstr>Кроссворд</vt:lpstr>
      <vt:lpstr>Заполнить квадрат сложными словами</vt:lpstr>
      <vt:lpstr>Заполнить квадрат сложными словами</vt:lpstr>
      <vt:lpstr>Заполнить квадрат сложными словами</vt:lpstr>
      <vt:lpstr>Заполнить квадрат сложными словами</vt:lpstr>
      <vt:lpstr>Заполнить квадрат сложными словами</vt:lpstr>
      <vt:lpstr>Заполнить квадрат сложными словами</vt:lpstr>
      <vt:lpstr>Заполнить квадрат сложными словами</vt:lpstr>
      <vt:lpstr>Заполнить квадрат сложными словами</vt:lpstr>
      <vt:lpstr>Самостоятельная      работа  (тест)</vt:lpstr>
      <vt:lpstr>Слайд 21</vt:lpstr>
      <vt:lpstr>Продолжите предложения:</vt:lpstr>
      <vt:lpstr>              </vt:lpstr>
    </vt:vector>
  </TitlesOfParts>
  <Company>Гимназия№20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22</cp:revision>
  <dcterms:created xsi:type="dcterms:W3CDTF">2010-11-12T10:07:52Z</dcterms:created>
  <dcterms:modified xsi:type="dcterms:W3CDTF">2010-11-15T15:15:48Z</dcterms:modified>
</cp:coreProperties>
</file>