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2"/>
  </p:notesMasterIdLst>
  <p:sldIdLst>
    <p:sldId id="256" r:id="rId2"/>
    <p:sldId id="274" r:id="rId3"/>
    <p:sldId id="310" r:id="rId4"/>
    <p:sldId id="259" r:id="rId5"/>
    <p:sldId id="258" r:id="rId6"/>
    <p:sldId id="275" r:id="rId7"/>
    <p:sldId id="264" r:id="rId8"/>
    <p:sldId id="265" r:id="rId9"/>
    <p:sldId id="284" r:id="rId10"/>
    <p:sldId id="267" r:id="rId11"/>
    <p:sldId id="307" r:id="rId12"/>
    <p:sldId id="311" r:id="rId13"/>
    <p:sldId id="277" r:id="rId14"/>
    <p:sldId id="312" r:id="rId15"/>
    <p:sldId id="315" r:id="rId16"/>
    <p:sldId id="305" r:id="rId17"/>
    <p:sldId id="298" r:id="rId18"/>
    <p:sldId id="289" r:id="rId19"/>
    <p:sldId id="283" r:id="rId20"/>
    <p:sldId id="300" r:id="rId21"/>
    <p:sldId id="261" r:id="rId22"/>
    <p:sldId id="297" r:id="rId23"/>
    <p:sldId id="288" r:id="rId24"/>
    <p:sldId id="306" r:id="rId25"/>
    <p:sldId id="263" r:id="rId26"/>
    <p:sldId id="303" r:id="rId27"/>
    <p:sldId id="314" r:id="rId28"/>
    <p:sldId id="273" r:id="rId29"/>
    <p:sldId id="293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C4"/>
    <a:srgbClr val="31849B"/>
    <a:srgbClr val="272C95"/>
    <a:srgbClr val="4452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9" autoAdjust="0"/>
  </p:normalViewPr>
  <p:slideViewPr>
    <p:cSldViewPr>
      <p:cViewPr>
        <p:scale>
          <a:sx n="100" d="100"/>
          <a:sy n="100" d="100"/>
        </p:scale>
        <p:origin x="-30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84B2-62C5-4DE3-A37F-70FFA28BCFD8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071D9-5820-4144-9CC6-F7319968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1187-88ED-4D45-8687-3F4515A317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CE74-EF81-4ACA-8161-2F288835F5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071D9-5820-4144-9CC6-F7319968B3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071D9-5820-4144-9CC6-F7319968B3A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2BB814-002F-48E6-8537-40B099FA194D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580F-2822-431C-A765-CEFD9C229080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80CD-22AD-4772-A34A-B5AAD7DDFA71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E8C-21C5-4F5F-9F97-58A9C3505CA7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4C1-61B6-4DAC-9771-BE7DAB723ED9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D72-E8DB-4451-BBB6-A4860D751C2C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373E2-99AF-469E-A9CA-2AF23A7BD290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87AA66-7A09-4962-9DDB-DCF14A2204CC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EC80-935F-48FB-8BFD-CC3E9823B65A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C85-3D56-494E-8DC4-1A462CD1641D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459E-D3D1-47E6-9443-C0E8E5B3F89D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EB61E6-8C77-4384-9114-394C43B34F4E}" type="datetime1">
              <a:rPr lang="ru-RU" smtClean="0"/>
              <a:pPr/>
              <a:t>01.02.2011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670FDA-9AB9-4A2A-9050-554E0D9FE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syaroslavl.narod.ru/safety_on_water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erobaikal.ru/img/shar_oth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-fizika.narod.ru/o44.htm" TargetMode="External"/><Relationship Id="rId3" Type="http://schemas.openxmlformats.org/officeDocument/2006/relationships/image" Target="../media/image47.png"/><Relationship Id="rId7" Type="http://schemas.openxmlformats.org/officeDocument/2006/relationships/hyperlink" Target="http://bookz.ru/authors/gulia-nurbei/udivitel_196/page-17-udivitel_196.html" TargetMode="External"/><Relationship Id="rId2" Type="http://schemas.openxmlformats.org/officeDocument/2006/relationships/hyperlink" Target="http://demonstrator.narod.ru/experiments/submarine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fiz.1september.ru/article.php?ID=200801607" TargetMode="External"/><Relationship Id="rId11" Type="http://schemas.openxmlformats.org/officeDocument/2006/relationships/image" Target="../media/image49.png"/><Relationship Id="rId5" Type="http://schemas.openxmlformats.org/officeDocument/2006/relationships/hyperlink" Target="http://praktikum7.narod.ru/p17aa1.html" TargetMode="External"/><Relationship Id="rId10" Type="http://schemas.openxmlformats.org/officeDocument/2006/relationships/hyperlink" Target="http://class-fizika.narod.ru/o45.htm" TargetMode="External"/><Relationship Id="rId4" Type="http://schemas.openxmlformats.org/officeDocument/2006/relationships/hyperlink" Target="http://www.t-z-n.ru/prearch/build.html" TargetMode="Externa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Плавание тел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429132"/>
            <a:ext cx="3500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Мультимедийное сопровождение </a:t>
            </a:r>
          </a:p>
          <a:p>
            <a:r>
              <a:rPr lang="ru-RU" sz="1600" dirty="0" smtClean="0"/>
              <a:t>урока </a:t>
            </a:r>
            <a:r>
              <a:rPr lang="ru-RU" sz="1600" dirty="0" smtClean="0"/>
              <a:t>по теме «Плавание тел».</a:t>
            </a:r>
          </a:p>
          <a:p>
            <a:r>
              <a:rPr lang="ru-RU" sz="1600" dirty="0" smtClean="0"/>
              <a:t>Учитель физики </a:t>
            </a:r>
          </a:p>
          <a:p>
            <a:r>
              <a:rPr lang="ru-RU" sz="1600" dirty="0" smtClean="0"/>
              <a:t>МОУ Аннинский лицей</a:t>
            </a:r>
          </a:p>
          <a:p>
            <a:r>
              <a:rPr lang="ru-RU" sz="1600" smtClean="0"/>
              <a:t>Шевцова </a:t>
            </a:r>
            <a:r>
              <a:rPr lang="ru-RU" sz="1600" dirty="0" smtClean="0"/>
              <a:t>Эвелина Николаевна</a:t>
            </a:r>
            <a:r>
              <a:rPr lang="ru-RU" sz="1600" dirty="0" smtClean="0"/>
              <a:t>.</a:t>
            </a:r>
          </a:p>
          <a:p>
            <a:r>
              <a:rPr lang="en-US" sz="1600" dirty="0" smtClean="0"/>
              <a:t>anliceyfiz@mail.ru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357166"/>
            <a:ext cx="3990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Городское поселение Анна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Аннинский муниципальный район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Воронежская область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8" descr="PE032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143380"/>
            <a:ext cx="3000396" cy="19075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43372" y="6215082"/>
            <a:ext cx="101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2011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82000" cy="1069848"/>
          </a:xfrm>
        </p:spPr>
        <p:txBody>
          <a:bodyPr/>
          <a:lstStyle/>
          <a:p>
            <a:pPr algn="ctr"/>
            <a:r>
              <a:rPr lang="ru-RU" dirty="0" smtClean="0"/>
              <a:t>Поведение в воде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71472" y="1643050"/>
            <a:ext cx="4090990" cy="4714908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Как должен вести себя человек, плохо или совсем не умеющий плавать, попав в воду? К чему приведёт потеря здравомыслия?</a:t>
            </a:r>
          </a:p>
          <a:p>
            <a:r>
              <a:rPr lang="ru-RU" sz="2900" b="1" dirty="0" smtClean="0"/>
              <a:t>Проделайте опыт: </a:t>
            </a:r>
          </a:p>
          <a:p>
            <a:pPr lvl="1"/>
            <a:r>
              <a:rPr lang="ru-RU" sz="2600" dirty="0" smtClean="0">
                <a:solidFill>
                  <a:schemeClr val="tx1"/>
                </a:solidFill>
              </a:rPr>
              <a:t>возьмите пробирку с пробкой, подлейте в неё воды или насыпьте дроби. В пробку вставьте проволоку, на концах которой укрепите две деревянные палочки. Две палочки и пробка изображают соответственно руки и голову человека. Опустите пробирку в воду, подняв палочки вверх, а потом повторите опыт, отогнув  палочки вниз. 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По результатам опыта дайте рекомендации плохо плавающему человеку, попавшему в воду.</a:t>
            </a:r>
          </a:p>
          <a:p>
            <a:pPr>
              <a:buNone/>
            </a:pPr>
            <a:endParaRPr lang="ru-RU" sz="2200" dirty="0" smtClean="0"/>
          </a:p>
        </p:txBody>
      </p:sp>
      <p:pic>
        <p:nvPicPr>
          <p:cNvPr id="8" name="Содержимое 8" descr="322px-ZwemmenTest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000240"/>
            <a:ext cx="4071934" cy="19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429256" y="157161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Потеря здравомыслия!</a:t>
            </a:r>
            <a:endParaRPr lang="ru-RU" dirty="0"/>
          </a:p>
        </p:txBody>
      </p:sp>
      <p:pic>
        <p:nvPicPr>
          <p:cNvPr id="6" name="Рисунок 5" descr="Совет тонущему человеку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4357694"/>
            <a:ext cx="2907517" cy="20669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29322" y="4071942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Проделайте опыт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pPr algn="l"/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800px-Schlepp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714348" y="4429132"/>
            <a:ext cx="7968642" cy="159066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БЕЗОПАСНОСТЬ НА ВОДЕ 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http://www.gimsyaroslavl.narod.ru/safety_on_water.htm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6786578" y="6072206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ru-RU" dirty="0" smtClean="0"/>
              <a:t>Воздухоплавание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Воздухоплавание - это воплощение извечной мечты...</a:t>
            </a:r>
          </a:p>
          <a:p>
            <a:r>
              <a:rPr lang="ru-RU" dirty="0" smtClean="0"/>
              <a:t>Почему воздушные шары заполняют тёплым воздухом? </a:t>
            </a:r>
          </a:p>
          <a:p>
            <a:r>
              <a:rPr lang="ru-RU" dirty="0" smtClean="0"/>
              <a:t>Каким газом следует заполнять воздушный шар, чтобы увеличить его подъёмную силу?</a:t>
            </a:r>
          </a:p>
          <a:p>
            <a:r>
              <a:rPr lang="ru-RU" dirty="0" smtClean="0"/>
              <a:t>Чем объясняется наличие максимальной высоты («потолка») для воздушного шара, которую он не в состоянии преодолеть?</a:t>
            </a:r>
          </a:p>
          <a:p>
            <a:r>
              <a:rPr lang="ru-RU" dirty="0" smtClean="0"/>
              <a:t>Две одинаковые по весу оболочки воздушного шара, сделанные одна из тонкой резины, а другая из прорезиненной ткани, наполнены одинаковым количеством водорода (водород из шаров выходить не может). Какой шар поднимется выше?</a:t>
            </a:r>
            <a:endParaRPr lang="ru-RU" dirty="0"/>
          </a:p>
        </p:txBody>
      </p:sp>
      <p:pic>
        <p:nvPicPr>
          <p:cNvPr id="19470" name="Picture 14" descr="Картинка 38 из 80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142984"/>
            <a:ext cx="3343275" cy="3057525"/>
          </a:xfrm>
          <a:prstGeom prst="rect">
            <a:avLst/>
          </a:prstGeom>
          <a:noFill/>
        </p:spPr>
      </p:pic>
      <p:pic>
        <p:nvPicPr>
          <p:cNvPr id="14" name="Содержимое 13" descr="mongolfier-small.pn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4357686" y="3071810"/>
            <a:ext cx="2561185" cy="3143272"/>
          </a:xfrm>
        </p:spPr>
      </p:pic>
      <p:pic>
        <p:nvPicPr>
          <p:cNvPr id="16" name="Рисунок 15" descr="Hot Air Ballo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428736"/>
            <a:ext cx="1071538" cy="1348411"/>
          </a:xfrm>
          <a:prstGeom prst="rect">
            <a:avLst/>
          </a:prstGeom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4429132"/>
            <a:ext cx="1410888" cy="188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Жидкости тоже могут плавать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85927"/>
            <a:ext cx="4214842" cy="214313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Верно ли указана  последовательность  расположения слоёв? Обоснуйте свою точку зрения.</a:t>
            </a:r>
          </a:p>
          <a:p>
            <a:r>
              <a:rPr lang="ru-RU" dirty="0" smtClean="0"/>
              <a:t>Предлагаю совершить экскурсию на кухню и обосновать вынесенный в заголовок тезис практическими примерами.</a:t>
            </a:r>
          </a:p>
        </p:txBody>
      </p:sp>
      <p:pic>
        <p:nvPicPr>
          <p:cNvPr id="1026" name="Рисунок 1" descr="http://astronom-ntl.narod.ru/phys/fa/files/sta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636530" cy="442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pPr algn="l"/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  <p:pic>
        <p:nvPicPr>
          <p:cNvPr id="2050" name="Picture 2" descr="G:\Урок Плавание тел\Иллюстрации к уроку Плавание тел\p_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929066"/>
            <a:ext cx="3432751" cy="218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4525963"/>
          </a:xfrm>
        </p:spPr>
        <p:txBody>
          <a:bodyPr/>
          <a:lstStyle/>
          <a:p>
            <a:r>
              <a:rPr lang="ru-RU" dirty="0" smtClean="0"/>
              <a:t>Лето-2010 выдалось очень жарким, а потому – пожароопасным. Горящие вокруг Воронежа леса тушили с земли и воздуха водой.</a:t>
            </a:r>
          </a:p>
          <a:p>
            <a:r>
              <a:rPr lang="ru-RU" dirty="0" smtClean="0"/>
              <a:t>Почему нельзя тушить горящие нефтепродукты, заливая их водой?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457472" cy="457200"/>
          </a:xfrm>
        </p:spPr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Содержимое 6" descr="Russian-wildfires3-1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4" y="1857364"/>
            <a:ext cx="376307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pozar-focus.u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991931"/>
            <a:ext cx="3857622" cy="249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/>
          <a:lstStyle/>
          <a:p>
            <a:r>
              <a:rPr lang="ru-RU" dirty="0" smtClean="0"/>
              <a:t>«Плавание» газов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ru-RU" sz="1700" dirty="0" smtClean="0"/>
              <a:t>Газы тоже «ведут себя» по-разному. Угарный газ особенно опасен для людей, находящихся в нижней части помещения – первых этажах зданий, на полу, низком диване. Почему?</a:t>
            </a:r>
          </a:p>
          <a:p>
            <a:pPr>
              <a:lnSpc>
                <a:spcPct val="90000"/>
              </a:lnSpc>
            </a:pPr>
            <a:r>
              <a:rPr lang="ru-RU" sz="1700" dirty="0" smtClean="0"/>
              <a:t>Ещё одна опасность  - хлор и хлорсодержащие вещества, которые используют многочисленные пищевые предприятия нашего посёлка, завод синтетического каучука в Воронеже. Почему опасна утечка хлора?</a:t>
            </a:r>
          </a:p>
          <a:p>
            <a:pPr>
              <a:lnSpc>
                <a:spcPct val="90000"/>
              </a:lnSpc>
            </a:pPr>
            <a:r>
              <a:rPr lang="ru-RU" sz="1700" dirty="0" smtClean="0"/>
              <a:t>Как ведёт себя аммиак, попавший в атмосферу?</a:t>
            </a:r>
          </a:p>
          <a:p>
            <a:pPr>
              <a:lnSpc>
                <a:spcPct val="90000"/>
              </a:lnSpc>
            </a:pPr>
            <a:r>
              <a:rPr lang="ru-RU" sz="1700" dirty="0" smtClean="0"/>
              <a:t>Знаете ли вы, в чём опасность действия перечисленных газов на человека, и как защитить себя от их вредного действия?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86380" y="612648"/>
            <a:ext cx="2214578" cy="457200"/>
          </a:xfrm>
        </p:spPr>
        <p:txBody>
          <a:bodyPr/>
          <a:lstStyle/>
          <a:p>
            <a:pPr algn="l"/>
            <a:r>
              <a:rPr lang="ru-RU" smtClean="0"/>
              <a:t>© 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9" name="Picture 5" descr="G:\Урок Плавание тел\Разное\Аммиак\1289797686_136594838_1-----1289797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37" y="1785926"/>
            <a:ext cx="3332154" cy="458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714620"/>
            <a:ext cx="4191009" cy="314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Нефтяные пятна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Аварии на нефтеналивных танкерах, повреждения плавучих буровых скважин (взрыв на плавучей буровой платформе </a:t>
            </a:r>
            <a:r>
              <a:rPr lang="ru-RU" dirty="0" err="1" smtClean="0"/>
              <a:t>Deep</a:t>
            </a:r>
            <a:r>
              <a:rPr lang="ru-RU" dirty="0" smtClean="0"/>
              <a:t> </a:t>
            </a:r>
            <a:r>
              <a:rPr lang="ru-RU" dirty="0" err="1" smtClean="0"/>
              <a:t>Horizon</a:t>
            </a:r>
            <a:r>
              <a:rPr lang="ru-RU" dirty="0" smtClean="0"/>
              <a:t> в </a:t>
            </a:r>
            <a:r>
              <a:rPr lang="ru-RU" b="1" dirty="0" smtClean="0"/>
              <a:t>Мексиканском</a:t>
            </a:r>
            <a:r>
              <a:rPr lang="ru-RU" dirty="0" smtClean="0"/>
              <a:t> </a:t>
            </a:r>
            <a:r>
              <a:rPr lang="ru-RU" b="1" dirty="0" smtClean="0"/>
              <a:t>заливе</a:t>
            </a:r>
            <a:r>
              <a:rPr lang="ru-RU" dirty="0" smtClean="0"/>
              <a:t>, например) наносят окружающей среде невосполнимый ущерб. Когда нефтяное пятно достигает берега, оно загрязняет пляжи, скалы, и это загрязнение почти невозможно устранить. </a:t>
            </a:r>
          </a:p>
          <a:p>
            <a:r>
              <a:rPr lang="ru-RU" dirty="0" smtClean="0"/>
              <a:t>Существуют специальные составы, которыми посыпают нефтяные пятна, чтобы они утонули. Но в этом случае они загрязняют дно и губят живущие там организмы.</a:t>
            </a:r>
          </a:p>
          <a:p>
            <a:r>
              <a:rPr lang="ru-RU" dirty="0" smtClean="0"/>
              <a:t>Объясните происходящее с физической точки зрения.</a:t>
            </a:r>
          </a:p>
          <a:p>
            <a:endParaRPr lang="ru-RU" dirty="0"/>
          </a:p>
        </p:txBody>
      </p:sp>
      <p:pic>
        <p:nvPicPr>
          <p:cNvPr id="6" name="Содержимое 5" descr="68948941_83801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84" y="1000108"/>
            <a:ext cx="2357433" cy="238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pPr algn="l"/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071810"/>
            <a:ext cx="1929191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/>
          <a:lstStyle/>
          <a:p>
            <a:r>
              <a:rPr lang="ru-RU" dirty="0" smtClean="0"/>
              <a:t>Ареометр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определения плотности жидкости служит </a:t>
            </a:r>
            <a:r>
              <a:rPr lang="ru-RU" b="1" dirty="0" smtClean="0"/>
              <a:t>ареометр </a:t>
            </a:r>
            <a:r>
              <a:rPr lang="ru-RU" dirty="0" smtClean="0"/>
              <a:t>Обычно- это запаянная стеклянная трубочка с грузиком внизу  и шкалой вверху. </a:t>
            </a:r>
          </a:p>
          <a:p>
            <a:r>
              <a:rPr lang="ru-RU" dirty="0" smtClean="0"/>
              <a:t>Чем объясняется форма ареометра: широкая утяжеленная нижняя часть, узкая верхняя? </a:t>
            </a:r>
          </a:p>
          <a:p>
            <a:r>
              <a:rPr lang="ru-RU" dirty="0" smtClean="0"/>
              <a:t>Чем меньше плотность жидкости, тем ареометр в неё погружается… Меньше или больше?</a:t>
            </a:r>
          </a:p>
          <a:p>
            <a:r>
              <a:rPr lang="ru-RU" dirty="0" smtClean="0"/>
              <a:t>Где находится наименьшее деление шкалы: вверху или внизу?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27900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314596" cy="457200"/>
          </a:xfrm>
        </p:spPr>
        <p:txBody>
          <a:bodyPr/>
          <a:lstStyle/>
          <a:p>
            <a:pPr algn="l"/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142984"/>
            <a:ext cx="3854767" cy="34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ru-RU" dirty="0" smtClean="0"/>
              <a:t>Плавание судов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857364"/>
            <a:ext cx="435771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В Воронеже, на родине созданного Петром I военного флота России, в 2011 году, к 425-летию города, на водохранилище появится точная копия линкора времён Петра I «</a:t>
            </a:r>
            <a:r>
              <a:rPr lang="ru-RU" sz="2600" dirty="0" err="1" smtClean="0"/>
              <a:t>Гото</a:t>
            </a:r>
            <a:r>
              <a:rPr lang="ru-RU" sz="2600" dirty="0" smtClean="0"/>
              <a:t> </a:t>
            </a:r>
            <a:r>
              <a:rPr lang="ru-RU" sz="2600" dirty="0" err="1" smtClean="0"/>
              <a:t>Предестинация</a:t>
            </a:r>
            <a:r>
              <a:rPr lang="ru-RU" sz="2600" dirty="0" smtClean="0"/>
              <a:t>». Раньше строили деревянные корабли, и корабли плавали в воде, подобно </a:t>
            </a:r>
            <a:r>
              <a:rPr lang="ru-RU" sz="2600" dirty="0" smtClean="0">
                <a:hlinkClick r:id="rId3" action="ppaction://hlinksldjump"/>
              </a:rPr>
              <a:t>плотам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Почему плавают современные суда, имеющие стальной корпус? </a:t>
            </a:r>
          </a:p>
          <a:p>
            <a:r>
              <a:rPr lang="ru-RU" sz="2600" dirty="0" smtClean="0"/>
              <a:t>Изменяется ли выталкивающая сила и осадка судна при переходе из одного моря в другое? </a:t>
            </a:r>
          </a:p>
          <a:p>
            <a:r>
              <a:rPr lang="ru-RU" sz="2600" dirty="0" smtClean="0"/>
              <a:t>Корабли, построенные в Воронеже, по реке Дон (в Дон впадает река Воронеж, давшая название городу) плыли в Азовское море, т. е. по современной классификации относились к типу «река-море». Сравните выталкивающие силы, действующие на корабль в реке и в море. Изменяется ли при этом осадка корабля?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4572008"/>
            <a:ext cx="3609972" cy="17398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/>
              <a:t>«</a:t>
            </a:r>
            <a:r>
              <a:rPr lang="ru-RU" sz="1400" dirty="0" err="1" smtClean="0"/>
              <a:t>Гото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Предестинация</a:t>
            </a:r>
            <a:r>
              <a:rPr lang="ru-RU" sz="1400" dirty="0" smtClean="0"/>
              <a:t>» (в переводе </a:t>
            </a:r>
            <a:r>
              <a:rPr lang="ru-RU" sz="1400" dirty="0" err="1" smtClean="0"/>
              <a:t>c</a:t>
            </a:r>
            <a:r>
              <a:rPr lang="ru-RU" sz="1400" dirty="0" smtClean="0"/>
              <a:t> латинского означает «Божье Предвидение») - первый линейный 58-пушечный корабль, построенный по проекту и при личном участии Петра I в Воронеже в 1698 — 1700 гг. </a:t>
            </a:r>
            <a:br>
              <a:rPr lang="ru-RU" sz="1400" dirty="0" smtClean="0"/>
            </a:br>
            <a:r>
              <a:rPr lang="ru-RU" sz="1400" dirty="0" smtClean="0"/>
              <a:t> Длина судна – 36 м, ширина — 9,5 м, глубина трюма 2,9 м.</a:t>
            </a: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066800"/>
          </a:xfrm>
        </p:spPr>
        <p:txBody>
          <a:bodyPr/>
          <a:lstStyle/>
          <a:p>
            <a:r>
              <a:rPr lang="ru-RU" dirty="0" smtClean="0"/>
              <a:t>Лесосплав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7715304" cy="6429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357818" y="612648"/>
            <a:ext cx="2357454" cy="4572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/>
                <a:cs typeface="Times New Roman"/>
              </a:rPr>
              <a:t>© </a:t>
            </a:r>
            <a:r>
              <a:rPr lang="ru-RU" dirty="0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94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14168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984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Факты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914400" y="1857375"/>
            <a:ext cx="8229600" cy="432435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Проблема 1.</a:t>
            </a:r>
            <a:r>
              <a:rPr lang="ru-RU" dirty="0" smtClean="0"/>
              <a:t> Кораблик из металлической фольги плавает на поверхности воды. Плотно скомканная фольга идёт ко дну. Почему?</a:t>
            </a:r>
          </a:p>
          <a:p>
            <a:r>
              <a:rPr lang="ru-RU" b="1" dirty="0" smtClean="0"/>
              <a:t>Проблема 2.</a:t>
            </a:r>
            <a:r>
              <a:rPr lang="ru-RU" dirty="0" smtClean="0"/>
              <a:t> Плавая, тела погружаются в воду на разную глубину. Почему? </a:t>
            </a:r>
          </a:p>
          <a:p>
            <a:r>
              <a:rPr lang="ru-RU" b="1" dirty="0" smtClean="0"/>
              <a:t>Проблема 3.</a:t>
            </a:r>
            <a:r>
              <a:rPr lang="ru-RU" dirty="0" smtClean="0"/>
              <a:t> Бросив виноградину в стакан с газированной водой, можно наблюдать, что через некоторое время она всплывает, а, достигнув поверхности, переворачивается и снова идёт ко дну. Почему меняется «плавучесть» виноградины?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1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572264" y="6215082"/>
            <a:ext cx="2214578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/>
          <a:lstStyle/>
          <a:p>
            <a:r>
              <a:rPr lang="ru-RU" dirty="0" smtClean="0"/>
              <a:t>Айсберги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385765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Зная, что лед плавает в воде, составьте план действий, как определить, какая часть объёма льдины будет находиться над водой.</a:t>
            </a:r>
          </a:p>
          <a:p>
            <a:r>
              <a:rPr lang="ru-RU" dirty="0" smtClean="0"/>
              <a:t>Чем опасны айсберги? (Вспомните трагедию «Титаника»!).</a:t>
            </a:r>
          </a:p>
          <a:p>
            <a:r>
              <a:rPr lang="ru-RU" dirty="0" smtClean="0"/>
              <a:t>Как изменился бы уровень воды в океане, если бы растаяли все айсберги?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214686"/>
            <a:ext cx="4374356" cy="315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3999586" cy="24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pPr algn="l"/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Подводная лодка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374904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Подводная лодка сделана из стали, а в воде не тонет. Почему?</a:t>
            </a:r>
            <a:endParaRPr lang="en-US" dirty="0" smtClean="0"/>
          </a:p>
          <a:p>
            <a:r>
              <a:rPr lang="ru-RU" dirty="0" smtClean="0"/>
              <a:t>Она может плавать, погружаться и всплывать. </a:t>
            </a:r>
            <a:r>
              <a:rPr lang="ru-RU" dirty="0" smtClean="0">
                <a:hlinkClick r:id="rId2" action="ppaction://hlinksldjump"/>
              </a:rPr>
              <a:t>Как это достигается?</a:t>
            </a:r>
            <a:endParaRPr lang="ru-RU" dirty="0" smtClean="0"/>
          </a:p>
          <a:p>
            <a:r>
              <a:rPr lang="ru-RU" dirty="0" smtClean="0"/>
              <a:t>Где человек </a:t>
            </a:r>
            <a:r>
              <a:rPr lang="ru-RU" dirty="0" smtClean="0">
                <a:hlinkClick r:id="rId3" action="ppaction://hlinksldjump"/>
              </a:rPr>
              <a:t>«подсмотрел» </a:t>
            </a:r>
            <a:r>
              <a:rPr lang="ru-RU" dirty="0" smtClean="0"/>
              <a:t>идею подводной лодки?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" name="Содержимое 9" descr="SNLE-NG_noir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572000" y="1589115"/>
            <a:ext cx="4303087" cy="4125901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подводная лодка меняет глубину погружения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12858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Среднюю плотность подводной лодки можно подобрать так, чтобы она плавала внутри жидкости, всплывала или «тонула» – опускалось на дно. </a:t>
            </a:r>
          </a:p>
          <a:p>
            <a:r>
              <a:rPr lang="ru-RU" dirty="0" smtClean="0"/>
              <a:t>У подводной лодки есть балластные цистерны. Когда они наполняются морской водой, субмарина тяжелеет и погружается в воду. Когда резервуары опустошаются, субмарина становится легче, поднимается и держится на поверхности.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3357562"/>
          <a:ext cx="7786743" cy="29140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5581"/>
                <a:gridCol w="2595581"/>
                <a:gridCol w="2595581"/>
              </a:tblGrid>
              <a:tr h="532117">
                <a:tc>
                  <a:txBody>
                    <a:bodyPr/>
                    <a:lstStyle/>
                    <a:p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ПЛ в надводном положении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Заполнение цистерны главного балласта (погружение)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ПЛ в подводном положении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825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427px-Submarine_diving_2.svg Схема заполнения балласта бескингстонной ПЛ (КВ открыты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7620" y="4214818"/>
            <a:ext cx="1423511" cy="1866900"/>
          </a:xfrm>
          <a:prstGeom prst="rect">
            <a:avLst/>
          </a:prstGeom>
        </p:spPr>
      </p:pic>
      <p:pic>
        <p:nvPicPr>
          <p:cNvPr id="8" name="Рисунок 7" descr="427px-Submarine_diving_1.svg ПЛ в надводном положении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4214818"/>
            <a:ext cx="1423511" cy="1866900"/>
          </a:xfrm>
          <a:prstGeom prst="rect">
            <a:avLst/>
          </a:prstGeom>
        </p:spPr>
      </p:pic>
      <p:pic>
        <p:nvPicPr>
          <p:cNvPr id="9" name="Рисунок 8" descr="427px-Submarine_diving_3.svg ПЛ в подводном положении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4" y="4214818"/>
            <a:ext cx="1423511" cy="189357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714776" cy="278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ru-RU" dirty="0" smtClean="0"/>
              <a:t>Плавание под водой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Средняя плотность живых организмов, населяющих водную среду, близка к плотности окружающей их воды. Это и делает возможным их плавание под водой. </a:t>
            </a:r>
          </a:p>
          <a:p>
            <a:r>
              <a:rPr lang="ru-RU" sz="1800" dirty="0" smtClean="0"/>
              <a:t>Большую роль в передвижении рыб играет плавательный пузырь. Меняя объём пузыря, рыба способна как увеличивать, так и уменьшать действующую на неё выталкивающую силу.</a:t>
            </a:r>
          </a:p>
          <a:p>
            <a:r>
              <a:rPr lang="ru-RU" sz="1800" dirty="0" smtClean="0"/>
              <a:t>Киты тоже могут плавать в толще вод, всплывать наверх и  погружаться на глубину. Как они это делают?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" name="Рисунок 17" descr="kasatki_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857628"/>
            <a:ext cx="3714777" cy="278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714752"/>
            <a:ext cx="5648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r>
              <a:rPr lang="ru-RU" dirty="0" smtClean="0"/>
              <a:t>Морские млекопитающие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20" y="2071679"/>
            <a:ext cx="4752980" cy="16430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Известно, что наиболее крупные обитатели нашей планеты живут в воде, при этом, легко и грациозно перемещаясь в своей стихии, они оказываются неповоротливыми и беспомощными на берегу. </a:t>
            </a:r>
          </a:p>
          <a:p>
            <a:endParaRPr lang="ru-RU" dirty="0"/>
          </a:p>
        </p:txBody>
      </p:sp>
      <p:pic>
        <p:nvPicPr>
          <p:cNvPr id="6" name="Содержимое 5" descr="pm006-orca7.pn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42910" y="2786058"/>
            <a:ext cx="2926101" cy="3429024"/>
          </a:xfr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«Картезианский водолаз»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3749040" cy="4143372"/>
          </a:xfrm>
        </p:spPr>
        <p:txBody>
          <a:bodyPr/>
          <a:lstStyle/>
          <a:p>
            <a:r>
              <a:rPr lang="ru-RU" dirty="0" smtClean="0"/>
              <a:t>Не напоминает ли «картезианский водолаз» подводную лодку? </a:t>
            </a:r>
          </a:p>
          <a:p>
            <a:r>
              <a:rPr lang="ru-RU" dirty="0" smtClean="0"/>
              <a:t>Объясните поведение «водолаза».</a:t>
            </a:r>
          </a:p>
          <a:p>
            <a:r>
              <a:rPr lang="ru-RU" dirty="0" smtClean="0"/>
              <a:t>Будет ли действовать прибор, если заменить воду на другую жидкость? На Луне, где сила тяжести в шесть раз меньше, чем на Земле? В космическом корабле?</a:t>
            </a:r>
          </a:p>
          <a:p>
            <a:endParaRPr lang="ru-RU" dirty="0"/>
          </a:p>
        </p:txBody>
      </p:sp>
      <p:pic>
        <p:nvPicPr>
          <p:cNvPr id="6" name="Содержимое 5" descr="{0D7A1D24-BFBC-4E4C-A315-BF907AAE46A3}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429124" y="2071678"/>
            <a:ext cx="4254501" cy="350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ru-RU" dirty="0" smtClean="0"/>
              <a:t>Термометр «</a:t>
            </a:r>
            <a:r>
              <a:rPr lang="ru-RU" dirty="0" err="1" smtClean="0"/>
              <a:t>Galileo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4429156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/>
              <a:t>Термометр «</a:t>
            </a:r>
            <a:r>
              <a:rPr lang="ru-RU" sz="1600" dirty="0" err="1" smtClean="0"/>
              <a:t>Galileo</a:t>
            </a:r>
            <a:r>
              <a:rPr lang="ru-RU" sz="1600" dirty="0" smtClean="0"/>
              <a:t>», названный, по-видимому, в честь Галилео Галилея, представляет собой стеклянный цилиндр, наполненный водой, в котором плавают наполненные цветной жидкостью стеклянные сферические сосудики-поплавки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Каждый из поплавков точно взвешен (разница - всего несколько сотых грамма) и оснащён металлическим медальоном с выбитым на нём значением температуры (в пределах 16-28 градусов).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Работает термометр так: в зависимости от температуры шары поочередно медленно погружаются или всплывают.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 Можете ли вы объяснить, как работает такой термометр? По нижнему или верхнему поплавку следует измерять температуру?</a:t>
            </a:r>
          </a:p>
        </p:txBody>
      </p:sp>
      <p:pic>
        <p:nvPicPr>
          <p:cNvPr id="9" name="Рисунок 8" descr="18_1006_01_54+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1285860"/>
            <a:ext cx="2886528" cy="51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6346" y="2571744"/>
            <a:ext cx="1835931" cy="244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" name="Рисунок 3" descr="Таблиц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38144"/>
            <a:ext cx="7958459" cy="58320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249424"/>
            <a:ext cx="857256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Закончите предложения:</a:t>
            </a:r>
          </a:p>
          <a:p>
            <a:pPr lvl="0"/>
            <a:r>
              <a:rPr lang="ru-RU" sz="3200" dirty="0" smtClean="0"/>
              <a:t>«Сегодня на уроке я узнал, что…»</a:t>
            </a:r>
          </a:p>
          <a:p>
            <a:pPr lvl="0"/>
            <a:r>
              <a:rPr lang="ru-RU" sz="3200" dirty="0" smtClean="0"/>
              <a:t>«Мне было интересно…»</a:t>
            </a:r>
          </a:p>
          <a:p>
            <a:pPr lvl="0"/>
            <a:r>
              <a:rPr lang="ru-RU" sz="3200" dirty="0" smtClean="0"/>
              <a:t>«Мне было особенно трудно…»</a:t>
            </a:r>
          </a:p>
          <a:p>
            <a:r>
              <a:rPr lang="ru-RU" sz="3200" dirty="0" smtClean="0"/>
              <a:t>«Для меня осталось непонятным… и я …»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8241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Рефлексивный экран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071810"/>
            <a:ext cx="215566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Дополнительно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Сделайте опыты, поделитесь информацией с друзьям </a:t>
            </a:r>
          </a:p>
          <a:p>
            <a:pPr lvl="1"/>
            <a:r>
              <a:rPr lang="ru-RU" sz="1600" dirty="0" smtClean="0">
                <a:hlinkClick r:id="rId4"/>
              </a:rPr>
              <a:t>Наследие Архимеда</a:t>
            </a:r>
            <a:endParaRPr lang="ru-RU" sz="1600" dirty="0" smtClean="0">
              <a:hlinkClick r:id="rId5"/>
            </a:endParaRPr>
          </a:p>
          <a:p>
            <a:pPr lvl="1"/>
            <a:r>
              <a:rPr lang="ru-RU" sz="1600" dirty="0" smtClean="0">
                <a:hlinkClick r:id="rId5"/>
              </a:rPr>
              <a:t>Домашний лабораторный практикум по физике </a:t>
            </a:r>
            <a:endParaRPr lang="ru-RU" sz="1600" dirty="0" smtClean="0"/>
          </a:p>
          <a:p>
            <a:pPr lvl="1"/>
            <a:r>
              <a:rPr lang="ru-RU" sz="1600" dirty="0" smtClean="0">
                <a:hlinkClick r:id="rId6"/>
              </a:rPr>
              <a:t>Физика на воздушных шариках</a:t>
            </a:r>
            <a:endParaRPr lang="ru-RU" sz="1600" dirty="0" smtClean="0"/>
          </a:p>
          <a:p>
            <a:r>
              <a:rPr lang="ru-RU" sz="1600" dirty="0" smtClean="0"/>
              <a:t>Читайте книгу: Гулиа </a:t>
            </a:r>
            <a:r>
              <a:rPr lang="ru-RU" sz="1600" dirty="0" err="1" smtClean="0"/>
              <a:t>Нурбей</a:t>
            </a:r>
            <a:r>
              <a:rPr lang="ru-RU" sz="1600" dirty="0" smtClean="0"/>
              <a:t>. «Удивительная физика». Электронная версия  </a:t>
            </a:r>
            <a:r>
              <a:rPr lang="en-US" sz="1600" dirty="0" smtClean="0">
                <a:hlinkClick r:id="rId7"/>
              </a:rPr>
              <a:t>http://bookz.ru/authors/gulia-nurbei/udivitel_196/page-17-udivitel_196.html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4062410" cy="5852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Есть опыт – занимательный! </a:t>
            </a:r>
            <a:br>
              <a:rPr lang="ru-RU" sz="2000" dirty="0" smtClean="0"/>
            </a:br>
            <a:r>
              <a:rPr lang="ru-RU" sz="2000" dirty="0" smtClean="0"/>
              <a:t>И, если ты внимательный, </a:t>
            </a:r>
            <a:br>
              <a:rPr lang="ru-RU" sz="2000" dirty="0" smtClean="0"/>
            </a:br>
            <a:r>
              <a:rPr lang="ru-RU" sz="2000" dirty="0" smtClean="0"/>
              <a:t>Умом самостоятельный </a:t>
            </a:r>
            <a:br>
              <a:rPr lang="ru-RU" sz="2000" dirty="0" smtClean="0"/>
            </a:br>
            <a:r>
              <a:rPr lang="ru-RU" sz="2000" dirty="0" smtClean="0"/>
              <a:t>И с физикой на «ты» </a:t>
            </a:r>
            <a:br>
              <a:rPr lang="ru-RU" sz="2000" dirty="0" smtClean="0"/>
            </a:br>
            <a:r>
              <a:rPr lang="ru-RU" sz="2000" dirty="0" smtClean="0"/>
              <a:t>То опыт занимательный – </a:t>
            </a:r>
            <a:br>
              <a:rPr lang="ru-RU" sz="2000" dirty="0" smtClean="0"/>
            </a:br>
            <a:r>
              <a:rPr lang="ru-RU" sz="2000" dirty="0" smtClean="0"/>
              <a:t>Весёлый, увлекательный – </a:t>
            </a:r>
            <a:br>
              <a:rPr lang="ru-RU" sz="2000" dirty="0" smtClean="0"/>
            </a:br>
            <a:r>
              <a:rPr lang="ru-RU" sz="2000" dirty="0" smtClean="0"/>
              <a:t>Тебе откроет тайны </a:t>
            </a:r>
            <a:br>
              <a:rPr lang="ru-RU" sz="2000" dirty="0" smtClean="0"/>
            </a:br>
            <a:r>
              <a:rPr lang="ru-RU" sz="2000" dirty="0" smtClean="0"/>
              <a:t>И новые мечты!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  <p:pic>
        <p:nvPicPr>
          <p:cNvPr id="1229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571876"/>
            <a:ext cx="14972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Разноцветные шарики или опыт Плато.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Разноцветные шарики или опыт Плато.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3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4500570"/>
            <a:ext cx="152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220200" cy="141684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214554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2214554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4429124" y="3000372"/>
            <a:ext cx="914400" cy="120015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86314" y="3571876"/>
            <a:ext cx="214314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786314" y="2571744"/>
            <a:ext cx="214314" cy="978408"/>
          </a:xfrm>
          <a:prstGeom prst="upArrow">
            <a:avLst/>
          </a:prstGeom>
          <a:solidFill>
            <a:srgbClr val="272C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857356" y="3143248"/>
            <a:ext cx="914400" cy="120015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6715140" y="3071810"/>
            <a:ext cx="914400" cy="120015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428868"/>
            <a:ext cx="304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143380"/>
            <a:ext cx="40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Модель явления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1.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тело плавает внутри жидкости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572264" y="6215082"/>
            <a:ext cx="2214578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Использованные информационные ресурсы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Балашов М. М. О природе: Кн. для учащихся 7 </a:t>
            </a:r>
            <a:r>
              <a:rPr lang="ru-RU" sz="2000" dirty="0" err="1" smtClean="0"/>
              <a:t>кл</a:t>
            </a:r>
            <a:r>
              <a:rPr lang="ru-RU" sz="2000" dirty="0" smtClean="0"/>
              <a:t>. М.: Просвещение, 1991.</a:t>
            </a:r>
          </a:p>
          <a:p>
            <a:pPr lvl="0"/>
            <a:r>
              <a:rPr lang="ru-RU" sz="2000" dirty="0" smtClean="0"/>
              <a:t>Малафеев Р. И. Творческие задания по физике в </a:t>
            </a:r>
            <a:r>
              <a:rPr lang="en-US" sz="2000" dirty="0" smtClean="0"/>
              <a:t>VI</a:t>
            </a:r>
            <a:r>
              <a:rPr lang="ru-RU" sz="2000" dirty="0" smtClean="0"/>
              <a:t>-</a:t>
            </a:r>
            <a:r>
              <a:rPr lang="en-US" sz="2000" dirty="0" smtClean="0"/>
              <a:t>VII </a:t>
            </a:r>
            <a:r>
              <a:rPr lang="ru-RU" sz="2000" dirty="0" smtClean="0"/>
              <a:t>классах. Пособие для учителей. М.: Просвещение, 1971.</a:t>
            </a:r>
          </a:p>
          <a:p>
            <a:pPr lvl="0"/>
            <a:r>
              <a:rPr lang="ru-RU" sz="2000" dirty="0" err="1" smtClean="0"/>
              <a:t>Тульчинский</a:t>
            </a:r>
            <a:r>
              <a:rPr lang="ru-RU" sz="2000" dirty="0" smtClean="0"/>
              <a:t> М. Е. Качественные задачи по физике в 6-7 классах. Пособие для учителей. М.: Просвещение, 1976</a:t>
            </a:r>
          </a:p>
          <a:p>
            <a:pPr lvl="0"/>
            <a:r>
              <a:rPr lang="ru-RU" sz="2000" dirty="0" err="1" smtClean="0"/>
              <a:t>Уокер</a:t>
            </a:r>
            <a:r>
              <a:rPr lang="ru-RU" sz="2000" dirty="0" smtClean="0"/>
              <a:t> Дж. Физический фейерверк. Пер. с англ./под ред. И. Ш. </a:t>
            </a:r>
            <a:r>
              <a:rPr lang="ru-RU" sz="2000" dirty="0" err="1" smtClean="0"/>
              <a:t>Слободецкого</a:t>
            </a:r>
            <a:r>
              <a:rPr lang="ru-RU" sz="2000" dirty="0" smtClean="0"/>
              <a:t>. М.: Мир, 1988.</a:t>
            </a:r>
          </a:p>
          <a:p>
            <a:r>
              <a:rPr lang="ru-RU" sz="2000" dirty="0" smtClean="0"/>
              <a:t>Для оформления презентации использованы ресурсы Интернета.</a:t>
            </a:r>
          </a:p>
          <a:p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3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220200" cy="141684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357430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357430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4429124" y="3357562"/>
            <a:ext cx="914400" cy="120015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86314" y="4000504"/>
            <a:ext cx="214314" cy="15001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786314" y="3000372"/>
            <a:ext cx="214314" cy="978408"/>
          </a:xfrm>
          <a:prstGeom prst="upArrow">
            <a:avLst/>
          </a:prstGeom>
          <a:solidFill>
            <a:srgbClr val="272C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57430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714480" y="3357562"/>
            <a:ext cx="914400" cy="120015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6858016" y="4572009"/>
            <a:ext cx="914400" cy="1190157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786058"/>
            <a:ext cx="304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857760"/>
            <a:ext cx="40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4966497" y="4106073"/>
            <a:ext cx="1214446" cy="31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Модель явления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2. </a:t>
            </a:r>
            <a:r>
              <a:rPr lang="ru-RU" sz="3600" dirty="0" smtClean="0">
                <a:solidFill>
                  <a:schemeClr val="bg1"/>
                </a:solidFill>
              </a:rPr>
              <a:t>тело тонет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2" name="Нижний колонтитул 19"/>
          <p:cNvSpPr txBox="1">
            <a:spLocks/>
          </p:cNvSpPr>
          <p:nvPr/>
        </p:nvSpPr>
        <p:spPr>
          <a:xfrm>
            <a:off x="6572264" y="6215082"/>
            <a:ext cx="2214578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Шевцова Э. Н., МОУ Аннинский лицей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220200" cy="141684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571744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571744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4429124" y="3429000"/>
            <a:ext cx="914400" cy="120015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86314" y="4000504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786314" y="3071810"/>
            <a:ext cx="214314" cy="978408"/>
          </a:xfrm>
          <a:prstGeom prst="upArrow">
            <a:avLst/>
          </a:prstGeom>
          <a:solidFill>
            <a:srgbClr val="272C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71744"/>
            <a:ext cx="208514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785918" y="3500438"/>
            <a:ext cx="914400" cy="120015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6786578" y="2357430"/>
            <a:ext cx="914400" cy="120015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071810"/>
            <a:ext cx="304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572008"/>
            <a:ext cx="40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rot="5400000" flipH="1" flipV="1">
            <a:off x="5108579" y="3963991"/>
            <a:ext cx="107157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Модель явления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3. </a:t>
            </a:r>
            <a:r>
              <a:rPr lang="ru-RU" sz="3600" dirty="0" smtClean="0">
                <a:solidFill>
                  <a:schemeClr val="bg1"/>
                </a:solidFill>
              </a:rPr>
              <a:t>тело всплывает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5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572264" y="6215082"/>
            <a:ext cx="2214578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Теория: поведение тел в жидкости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643050"/>
          <a:ext cx="7286676" cy="4722842"/>
        </p:xfrm>
        <a:graphic>
          <a:graphicData uri="http://schemas.openxmlformats.org/drawingml/2006/table">
            <a:tbl>
              <a:tblPr firstRow="1" bandRow="1">
                <a:solidFill>
                  <a:srgbClr val="3B749B"/>
                </a:solidFill>
                <a:tableStyleId>{5C22544A-7EE6-4342-B048-85BDC9FD1C3A}</a:tableStyleId>
              </a:tblPr>
              <a:tblGrid>
                <a:gridCol w="2428892"/>
                <a:gridCol w="2428892"/>
                <a:gridCol w="2428892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Тело плавает внутри жидкости</a:t>
                      </a:r>
                    </a:p>
                  </a:txBody>
                  <a:tcPr anchor="ctr" anchorCtr="1">
                    <a:solidFill>
                      <a:srgbClr val="2C6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Тело  тонет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 anchorCtr="1">
                    <a:solidFill>
                      <a:srgbClr val="2C6F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Тело  всплывает</a:t>
                      </a:r>
                    </a:p>
                    <a:p>
                      <a:endParaRPr lang="ru-RU" dirty="0"/>
                    </a:p>
                  </a:txBody>
                  <a:tcPr anchor="ctr">
                    <a:solidFill>
                      <a:srgbClr val="2C6F90"/>
                    </a:solidFill>
                  </a:tcPr>
                </a:tc>
              </a:tr>
              <a:tr h="2786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C6F9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C6F9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C6F90"/>
                    </a:solidFill>
                  </a:tcPr>
                </a:tc>
              </a:tr>
              <a:tr h="611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1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00306"/>
            <a:ext cx="1443038" cy="2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500306"/>
            <a:ext cx="1443038" cy="2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500306"/>
            <a:ext cx="1448446" cy="25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243158" cy="457200"/>
          </a:xfrm>
        </p:spPr>
        <p:txBody>
          <a:bodyPr/>
          <a:lstStyle/>
          <a:p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714488"/>
            <a:ext cx="9144000" cy="1653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785926"/>
            <a:ext cx="5422910" cy="1362075"/>
          </a:xfrm>
        </p:spPr>
        <p:txBody>
          <a:bodyPr/>
          <a:lstStyle/>
          <a:p>
            <a:r>
              <a:rPr lang="ru-RU" b="1" dirty="0" smtClean="0"/>
              <a:t>Эврика!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3367088"/>
            <a:ext cx="7850215" cy="1509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«Радость видеть и понимать - есть самый прекрасный дар природы».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А.Эйнштейн</a:t>
            </a:r>
          </a:p>
          <a:p>
            <a:pPr algn="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171720" cy="457200"/>
          </a:xfrm>
        </p:spPr>
        <p:txBody>
          <a:bodyPr/>
          <a:lstStyle/>
          <a:p>
            <a:pPr algn="l"/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Плавание человека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4500594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Морская вода практически держит человека, полностью погруженного в неё (только нос на поверхности или затылок). Какова средняя плотность человека? </a:t>
            </a:r>
          </a:p>
          <a:p>
            <a:r>
              <a:rPr lang="ru-RU" dirty="0" smtClean="0"/>
              <a:t>Лежащий неподвижно на спине пловец делает глубокие вдох и выдох. Как и почему изменяется при этом положение тела пловца по отношению к поверхности воды? Дайте совет: как следует дышать, чтобы не «уйти» под воду. </a:t>
            </a:r>
          </a:p>
          <a:p>
            <a:r>
              <a:rPr lang="ru-RU" dirty="0" smtClean="0"/>
              <a:t>Степень солёности воды в разных морях неодинакова. Например, воды Мёртвого моря содержат свыше 27% соли (по массе). Как расположится тело пловца относительно уровня воды в </a:t>
            </a:r>
            <a:r>
              <a:rPr lang="ru-RU" dirty="0" smtClean="0">
                <a:hlinkClick r:id="rId2" action="ppaction://hlinksldjump"/>
              </a:rPr>
              <a:t>Мёртвом море</a:t>
            </a:r>
            <a:r>
              <a:rPr lang="ru-RU" dirty="0" smtClean="0"/>
              <a:t>? </a:t>
            </a:r>
          </a:p>
          <a:p>
            <a:endParaRPr lang="ru-RU" dirty="0"/>
          </a:p>
        </p:txBody>
      </p:sp>
      <p:pic>
        <p:nvPicPr>
          <p:cNvPr id="10" name="Содержимое 5" descr="P1198404_big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5286380" y="1571612"/>
            <a:ext cx="342597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5286380" y="642918"/>
            <a:ext cx="2243158" cy="457200"/>
          </a:xfrm>
        </p:spPr>
        <p:txBody>
          <a:bodyPr/>
          <a:lstStyle/>
          <a:p>
            <a:pPr algn="l"/>
            <a:r>
              <a:rPr lang="ru-RU" dirty="0" smtClean="0"/>
              <a:t>© Шевцова Э. Н., МОУ Аннинский лицей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62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857232"/>
            <a:ext cx="3548461" cy="266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1433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«Это было забавное купанье! Мы не могли утонуть. Здесь можно вытянуться на воде во всю длину, лежа на спине и сложив руки на груди, причём большая часть тела будет оставаться над водой. При этом можно совсем поднять голову...»</a:t>
            </a:r>
          </a:p>
          <a:p>
            <a:pPr algn="r"/>
            <a:r>
              <a:rPr lang="ru-RU" b="1" dirty="0" smtClean="0"/>
              <a:t> Марк Твен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0FDA-9AB9-4A2A-9050-554E0D9FE30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Шевцова Э. Н., МОУ Аннинский лицей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1704</Words>
  <Application>Microsoft Office PowerPoint</Application>
  <PresentationFormat>Экран (4:3)</PresentationFormat>
  <Paragraphs>185</Paragraphs>
  <Slides>30</Slides>
  <Notes>4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Плавание тел</vt:lpstr>
      <vt:lpstr>Факты</vt:lpstr>
      <vt:lpstr>Модель явления 1. тело плавает внутри жидкости</vt:lpstr>
      <vt:lpstr>Модель явления  2. тело тонет</vt:lpstr>
      <vt:lpstr>Модель явления 3. тело всплывает</vt:lpstr>
      <vt:lpstr>Теория: поведение тел в жидкости</vt:lpstr>
      <vt:lpstr>Эврика!</vt:lpstr>
      <vt:lpstr>Плавание человека</vt:lpstr>
      <vt:lpstr>Слайд 9</vt:lpstr>
      <vt:lpstr>Поведение в воде</vt:lpstr>
      <vt:lpstr>Слайд 11</vt:lpstr>
      <vt:lpstr>Воздухоплавание</vt:lpstr>
      <vt:lpstr>Жидкости тоже могут плавать</vt:lpstr>
      <vt:lpstr>Пожарная безопасность</vt:lpstr>
      <vt:lpstr>«Плавание» газов</vt:lpstr>
      <vt:lpstr>Нефтяные пятна</vt:lpstr>
      <vt:lpstr>Ареометр</vt:lpstr>
      <vt:lpstr>Плавание судов</vt:lpstr>
      <vt:lpstr>Лесосплав</vt:lpstr>
      <vt:lpstr>Айсберги</vt:lpstr>
      <vt:lpstr>Подводная лодка</vt:lpstr>
      <vt:lpstr>Как подводная лодка меняет глубину погружения</vt:lpstr>
      <vt:lpstr>Плавание под водой</vt:lpstr>
      <vt:lpstr>Морские млекопитающие</vt:lpstr>
      <vt:lpstr>«Картезианский водолаз»</vt:lpstr>
      <vt:lpstr>Термометр «Galileo»</vt:lpstr>
      <vt:lpstr>Слайд 27</vt:lpstr>
      <vt:lpstr>Слайд 28</vt:lpstr>
      <vt:lpstr>Дополнительно</vt:lpstr>
      <vt:lpstr>Использованные информационные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Шевцова Э.Н.</dc:creator>
  <cp:lastModifiedBy>Шевцова Э.Н.</cp:lastModifiedBy>
  <cp:revision>275</cp:revision>
  <dcterms:created xsi:type="dcterms:W3CDTF">2010-03-14T20:22:38Z</dcterms:created>
  <dcterms:modified xsi:type="dcterms:W3CDTF">2011-02-01T11:18:48Z</dcterms:modified>
</cp:coreProperties>
</file>