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89" r:id="rId9"/>
    <p:sldId id="275" r:id="rId10"/>
    <p:sldId id="267" r:id="rId11"/>
    <p:sldId id="276" r:id="rId12"/>
    <p:sldId id="286" r:id="rId13"/>
    <p:sldId id="277" r:id="rId14"/>
    <p:sldId id="274" r:id="rId15"/>
    <p:sldId id="288" r:id="rId16"/>
    <p:sldId id="262" r:id="rId17"/>
    <p:sldId id="263" r:id="rId18"/>
    <p:sldId id="287" r:id="rId19"/>
    <p:sldId id="290" r:id="rId20"/>
    <p:sldId id="264" r:id="rId21"/>
    <p:sldId id="265" r:id="rId22"/>
    <p:sldId id="284"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68526C7-2894-4D33-8574-EAEED59594F2}" type="datetimeFigureOut">
              <a:rPr lang="ru-RU" smtClean="0"/>
              <a:pPr/>
              <a:t>29.01.2011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868BA19-E030-4614-96D8-FD7D762C681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526C7-2894-4D33-8574-EAEED59594F2}" type="datetimeFigureOut">
              <a:rPr lang="ru-RU" smtClean="0"/>
              <a:pPr/>
              <a:t>29.01.2011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8BA19-E030-4614-96D8-FD7D762C681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571480"/>
            <a:ext cx="8143932" cy="5286412"/>
          </a:xfrm>
        </p:spPr>
        <p:txBody>
          <a:bodyPr>
            <a:noAutofit/>
          </a:bodyPr>
          <a:lstStyle/>
          <a:p>
            <a:r>
              <a:rPr lang="en-US" sz="9600" dirty="0" smtClean="0">
                <a:latin typeface="Snap ITC" pitchFamily="82" charset="0"/>
              </a:rPr>
              <a:t>SPORT </a:t>
            </a:r>
            <a:br>
              <a:rPr lang="en-US" sz="9600" dirty="0" smtClean="0">
                <a:latin typeface="Snap ITC" pitchFamily="82" charset="0"/>
              </a:rPr>
            </a:br>
            <a:r>
              <a:rPr lang="en-US" sz="9600" dirty="0" smtClean="0">
                <a:latin typeface="Snap ITC" pitchFamily="82" charset="0"/>
              </a:rPr>
              <a:t>IN MY LIFE</a:t>
            </a:r>
            <a:endParaRPr lang="ru-RU" sz="9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noAutofit/>
          </a:bodyPr>
          <a:lstStyle/>
          <a:p>
            <a:pPr algn="l"/>
            <a:r>
              <a:rPr lang="en-US" sz="2600" dirty="0" smtClean="0"/>
              <a:t>Match the sports in the left box and the items in the right box. (Some items connect with more than one sport.)</a:t>
            </a:r>
            <a:endParaRPr lang="ru-RU" sz="2600" dirty="0"/>
          </a:p>
        </p:txBody>
      </p:sp>
      <p:sp>
        <p:nvSpPr>
          <p:cNvPr id="3" name="Содержимое 2"/>
          <p:cNvSpPr>
            <a:spLocks noGrp="1"/>
          </p:cNvSpPr>
          <p:nvPr>
            <p:ph idx="1"/>
          </p:nvPr>
        </p:nvSpPr>
        <p:spPr>
          <a:xfrm>
            <a:off x="3214678" y="2428868"/>
            <a:ext cx="1857388" cy="3071834"/>
          </a:xfrm>
        </p:spPr>
        <p:txBody>
          <a:bodyPr/>
          <a:lstStyle/>
          <a:p>
            <a:pPr algn="ctr">
              <a:buNone/>
            </a:pPr>
            <a:r>
              <a:rPr lang="en-US" dirty="0" smtClean="0"/>
              <a:t>You</a:t>
            </a:r>
          </a:p>
          <a:p>
            <a:pPr algn="ctr">
              <a:buNone/>
            </a:pPr>
            <a:r>
              <a:rPr lang="en-US" dirty="0" smtClean="0"/>
              <a:t>need</a:t>
            </a:r>
          </a:p>
          <a:p>
            <a:pPr algn="ctr">
              <a:buNone/>
            </a:pPr>
            <a:r>
              <a:rPr lang="en-US" b="1" i="1" dirty="0" smtClean="0"/>
              <a:t>a ball</a:t>
            </a:r>
          </a:p>
          <a:p>
            <a:pPr algn="ctr">
              <a:buNone/>
            </a:pPr>
            <a:r>
              <a:rPr lang="en-US" dirty="0" smtClean="0"/>
              <a:t>to play</a:t>
            </a:r>
          </a:p>
          <a:p>
            <a:pPr algn="ctr">
              <a:buNone/>
            </a:pPr>
            <a:r>
              <a:rPr lang="en-US" b="1" i="1" dirty="0" smtClean="0"/>
              <a:t>football.</a:t>
            </a:r>
            <a:endParaRPr lang="ru-RU" b="1" i="1" dirty="0"/>
          </a:p>
        </p:txBody>
      </p:sp>
      <p:sp>
        <p:nvSpPr>
          <p:cNvPr id="4" name="TextBox 3"/>
          <p:cNvSpPr txBox="1"/>
          <p:nvPr/>
        </p:nvSpPr>
        <p:spPr>
          <a:xfrm>
            <a:off x="571472" y="1428736"/>
            <a:ext cx="2357454" cy="5016758"/>
          </a:xfrm>
          <a:prstGeom prst="rect">
            <a:avLst/>
          </a:prstGeom>
          <a:noFill/>
        </p:spPr>
        <p:txBody>
          <a:bodyPr wrap="square" rtlCol="0">
            <a:spAutoFit/>
          </a:bodyPr>
          <a:lstStyle/>
          <a:p>
            <a:r>
              <a:rPr lang="en-US" dirty="0" smtClean="0"/>
              <a:t> </a:t>
            </a:r>
            <a:r>
              <a:rPr lang="en-US" sz="3200" dirty="0" smtClean="0"/>
              <a:t>Tennis</a:t>
            </a:r>
          </a:p>
          <a:p>
            <a:r>
              <a:rPr lang="en-US" sz="3200" dirty="0" smtClean="0"/>
              <a:t>Baseball</a:t>
            </a:r>
          </a:p>
          <a:p>
            <a:r>
              <a:rPr lang="en-US" sz="3200" dirty="0" smtClean="0"/>
              <a:t>Basketball</a:t>
            </a:r>
          </a:p>
          <a:p>
            <a:r>
              <a:rPr lang="en-US" sz="3200" dirty="0" smtClean="0"/>
              <a:t>Motor racing</a:t>
            </a:r>
          </a:p>
          <a:p>
            <a:r>
              <a:rPr lang="en-US" sz="3200" dirty="0" smtClean="0"/>
              <a:t>Sky-diving</a:t>
            </a:r>
          </a:p>
          <a:p>
            <a:r>
              <a:rPr lang="en-US" sz="3200" dirty="0" smtClean="0"/>
              <a:t>Cycling</a:t>
            </a:r>
          </a:p>
          <a:p>
            <a:r>
              <a:rPr lang="en-US" sz="3200" dirty="0" smtClean="0"/>
              <a:t>Running</a:t>
            </a:r>
          </a:p>
          <a:p>
            <a:r>
              <a:rPr lang="en-US" sz="3200" dirty="0" smtClean="0"/>
              <a:t>Golf</a:t>
            </a:r>
          </a:p>
          <a:p>
            <a:r>
              <a:rPr lang="en-US" sz="3200" dirty="0" smtClean="0"/>
              <a:t>Ice hockey</a:t>
            </a:r>
          </a:p>
          <a:p>
            <a:r>
              <a:rPr lang="en-US" sz="3200" dirty="0" smtClean="0"/>
              <a:t>Football</a:t>
            </a:r>
            <a:endParaRPr lang="ru-RU" sz="3200" dirty="0"/>
          </a:p>
        </p:txBody>
      </p:sp>
      <p:sp>
        <p:nvSpPr>
          <p:cNvPr id="5" name="Скругленный прямоугольник 4"/>
          <p:cNvSpPr/>
          <p:nvPr/>
        </p:nvSpPr>
        <p:spPr>
          <a:xfrm>
            <a:off x="357158" y="1428736"/>
            <a:ext cx="2786082" cy="500066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5214942" y="1785926"/>
            <a:ext cx="3500462" cy="4308872"/>
          </a:xfrm>
          <a:prstGeom prst="rect">
            <a:avLst/>
          </a:prstGeom>
          <a:noFill/>
        </p:spPr>
        <p:txBody>
          <a:bodyPr wrap="square" rtlCol="0">
            <a:spAutoFit/>
          </a:bodyPr>
          <a:lstStyle/>
          <a:p>
            <a:r>
              <a:rPr lang="en-US" dirty="0" smtClean="0"/>
              <a:t> </a:t>
            </a:r>
            <a:r>
              <a:rPr lang="en-US" sz="3200" dirty="0" smtClean="0"/>
              <a:t>a bicycle    boots</a:t>
            </a:r>
          </a:p>
          <a:p>
            <a:r>
              <a:rPr lang="en-US" sz="3200" dirty="0" smtClean="0"/>
              <a:t>a bat           trainers </a:t>
            </a:r>
          </a:p>
          <a:p>
            <a:r>
              <a:rPr lang="en-US" sz="3200" dirty="0" smtClean="0"/>
              <a:t>a shirt         skates</a:t>
            </a:r>
          </a:p>
          <a:p>
            <a:r>
              <a:rPr lang="en-US" sz="3200" dirty="0" smtClean="0"/>
              <a:t>a car           socks </a:t>
            </a:r>
          </a:p>
          <a:p>
            <a:r>
              <a:rPr lang="en-US" sz="3200" dirty="0" smtClean="0"/>
              <a:t>a ball          shorts</a:t>
            </a:r>
          </a:p>
          <a:p>
            <a:r>
              <a:rPr lang="en-US" sz="3200" dirty="0" smtClean="0"/>
              <a:t>a club         a helmet</a:t>
            </a:r>
          </a:p>
          <a:p>
            <a:r>
              <a:rPr lang="en-US" sz="3200" dirty="0" smtClean="0"/>
              <a:t>a stick        a racquet</a:t>
            </a:r>
          </a:p>
          <a:p>
            <a:r>
              <a:rPr lang="en-US" sz="3200" dirty="0" smtClean="0"/>
              <a:t>a parachute</a:t>
            </a:r>
          </a:p>
          <a:p>
            <a:endParaRPr lang="ru-RU" dirty="0"/>
          </a:p>
        </p:txBody>
      </p:sp>
      <p:sp>
        <p:nvSpPr>
          <p:cNvPr id="7" name="Скругленный прямоугольник 6"/>
          <p:cNvSpPr/>
          <p:nvPr/>
        </p:nvSpPr>
        <p:spPr>
          <a:xfrm>
            <a:off x="5143504" y="1500174"/>
            <a:ext cx="3643338" cy="45005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285992"/>
            <a:ext cx="8229600" cy="1143000"/>
          </a:xfrm>
        </p:spPr>
        <p:txBody>
          <a:bodyPr>
            <a:noAutofit/>
          </a:bodyPr>
          <a:lstStyle/>
          <a:p>
            <a:r>
              <a:rPr lang="en-US" sz="9600" dirty="0" smtClean="0">
                <a:latin typeface="Snap ITC" pitchFamily="82" charset="0"/>
              </a:rPr>
              <a:t>READING</a:t>
            </a:r>
            <a:br>
              <a:rPr lang="en-US" sz="9600" dirty="0" smtClean="0">
                <a:latin typeface="Snap ITC" pitchFamily="82" charset="0"/>
              </a:rPr>
            </a:br>
            <a:r>
              <a:rPr lang="en-US" sz="9600" dirty="0" smtClean="0">
                <a:latin typeface="Times New Roman" pitchFamily="18" charset="0"/>
                <a:cs typeface="Times New Roman" pitchFamily="18" charset="0"/>
              </a:rPr>
              <a:t>(sport quiz)</a:t>
            </a:r>
            <a:endParaRPr lang="ru-RU" sz="9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itchFamily="18" charset="0"/>
                <a:cs typeface="Times New Roman" pitchFamily="18" charset="0"/>
              </a:rPr>
              <a:t>Check your answers</a:t>
            </a:r>
            <a:endParaRPr lang="ru-RU"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928802"/>
          <a:ext cx="8229600" cy="1676400"/>
        </p:xfrm>
        <a:graphic>
          <a:graphicData uri="http://schemas.openxmlformats.org/drawingml/2006/table">
            <a:tbl>
              <a:tblPr firstRow="1" bandRow="1">
                <a:tableStyleId>{5940675A-B579-460E-94D1-54222C63F5DA}</a:tableStyleId>
              </a:tblPr>
              <a:tblGrid>
                <a:gridCol w="1371600"/>
                <a:gridCol w="1371600"/>
                <a:gridCol w="1371600"/>
                <a:gridCol w="1371600"/>
                <a:gridCol w="1371600"/>
                <a:gridCol w="1371600"/>
              </a:tblGrid>
              <a:tr h="370840">
                <a:tc>
                  <a:txBody>
                    <a:bodyPr/>
                    <a:lstStyle/>
                    <a:p>
                      <a:pPr algn="ctr"/>
                      <a:r>
                        <a:rPr lang="en-US" sz="3600" dirty="0" smtClean="0">
                          <a:latin typeface="Times New Roman" pitchFamily="18" charset="0"/>
                          <a:cs typeface="Times New Roman" pitchFamily="18" charset="0"/>
                        </a:rPr>
                        <a:t>1</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2</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3</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4</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5</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6</a:t>
                      </a:r>
                      <a:endParaRPr lang="ru-RU" sz="3600" dirty="0">
                        <a:latin typeface="Times New Roman" pitchFamily="18" charset="0"/>
                        <a:cs typeface="Times New Roman" pitchFamily="18" charset="0"/>
                      </a:endParaRPr>
                    </a:p>
                  </a:txBody>
                  <a:tcPr/>
                </a:tc>
              </a:tr>
              <a:tr h="370840">
                <a:tc>
                  <a:txBody>
                    <a:bodyPr/>
                    <a:lstStyle/>
                    <a:p>
                      <a:pPr algn="ctr"/>
                      <a:r>
                        <a:rPr lang="en-US" sz="3600" dirty="0" smtClean="0">
                          <a:latin typeface="Times New Roman" pitchFamily="18" charset="0"/>
                          <a:cs typeface="Times New Roman" pitchFamily="18" charset="0"/>
                        </a:rPr>
                        <a:t>F</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D</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G</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B</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A</a:t>
                      </a:r>
                      <a:endParaRPr lang="ru-RU" sz="3600" dirty="0">
                        <a:latin typeface="Times New Roman" pitchFamily="18" charset="0"/>
                        <a:cs typeface="Times New Roman" pitchFamily="18" charset="0"/>
                      </a:endParaRPr>
                    </a:p>
                  </a:txBody>
                  <a:tcPr/>
                </a:tc>
                <a:tc>
                  <a:txBody>
                    <a:bodyPr/>
                    <a:lstStyle/>
                    <a:p>
                      <a:pPr algn="ctr"/>
                      <a:r>
                        <a:rPr lang="en-US" sz="3600" dirty="0" smtClean="0">
                          <a:latin typeface="Times New Roman" pitchFamily="18" charset="0"/>
                          <a:cs typeface="Times New Roman" pitchFamily="18" charset="0"/>
                        </a:rPr>
                        <a:t>E</a:t>
                      </a:r>
                      <a:endParaRPr lang="ru-RU" sz="3600" dirty="0">
                        <a:latin typeface="Times New Roman" pitchFamily="18" charset="0"/>
                        <a:cs typeface="Times New Roman" pitchFamily="18" charset="0"/>
                      </a:endParaRPr>
                    </a:p>
                  </a:txBody>
                  <a:tcPr/>
                </a:tc>
              </a:tr>
              <a:tr h="370840">
                <a:tc>
                  <a:txBody>
                    <a:bodyPr/>
                    <a:lstStyle/>
                    <a:p>
                      <a:pPr algn="ctr"/>
                      <a:r>
                        <a:rPr lang="en-US" sz="2000" dirty="0" smtClean="0">
                          <a:latin typeface="Times New Roman" pitchFamily="18" charset="0"/>
                          <a:cs typeface="Times New Roman" pitchFamily="18" charset="0"/>
                        </a:rPr>
                        <a:t>Chess</a:t>
                      </a:r>
                      <a:endParaRPr lang="ru-RU"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Basketball</a:t>
                      </a:r>
                      <a:endParaRPr lang="ru-RU"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Softball</a:t>
                      </a:r>
                      <a:endParaRPr lang="ru-RU"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Baseball</a:t>
                      </a:r>
                      <a:endParaRPr lang="ru-RU"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Football</a:t>
                      </a:r>
                      <a:endParaRPr lang="ru-RU"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Cricket</a:t>
                      </a:r>
                      <a:endParaRPr lang="ru-RU" sz="2000" dirty="0">
                        <a:latin typeface="Times New Roman" pitchFamily="18" charset="0"/>
                        <a:cs typeface="Times New Roman" pitchFamily="18" charset="0"/>
                      </a:endParaRPr>
                    </a:p>
                  </a:txBody>
                  <a:tcPr/>
                </a:tc>
              </a:tr>
            </a:tbl>
          </a:graphicData>
        </a:graphic>
      </p:graphicFrame>
      <p:sp>
        <p:nvSpPr>
          <p:cNvPr id="5" name="TextBox 4"/>
          <p:cNvSpPr txBox="1"/>
          <p:nvPr/>
        </p:nvSpPr>
        <p:spPr>
          <a:xfrm>
            <a:off x="785786" y="4357694"/>
            <a:ext cx="7215238" cy="646331"/>
          </a:xfrm>
          <a:prstGeom prst="rect">
            <a:avLst/>
          </a:prstGeom>
          <a:noFill/>
        </p:spPr>
        <p:txBody>
          <a:bodyPr wrap="square" rtlCol="0">
            <a:spAutoFit/>
          </a:bodyPr>
          <a:lstStyle/>
          <a:p>
            <a:r>
              <a:rPr lang="en-US" sz="3600" dirty="0" smtClean="0">
                <a:latin typeface="Times New Roman" pitchFamily="18" charset="0"/>
                <a:cs typeface="Times New Roman" pitchFamily="18" charset="0"/>
              </a:rPr>
              <a:t>C – Table tennis is extra.</a:t>
            </a:r>
            <a:endParaRPr lang="ru-RU" sz="3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714488"/>
            <a:ext cx="8229600" cy="2643206"/>
          </a:xfrm>
        </p:spPr>
        <p:txBody>
          <a:bodyPr>
            <a:normAutofit/>
          </a:bodyPr>
          <a:lstStyle/>
          <a:p>
            <a:r>
              <a:rPr lang="en-US" sz="7200" dirty="0" smtClean="0">
                <a:latin typeface="Snap ITC" pitchFamily="82" charset="0"/>
              </a:rPr>
              <a:t>SPORT </a:t>
            </a:r>
            <a:br>
              <a:rPr lang="en-US" sz="7200" dirty="0" smtClean="0">
                <a:latin typeface="Snap ITC" pitchFamily="82" charset="0"/>
              </a:rPr>
            </a:br>
            <a:r>
              <a:rPr lang="en-US" sz="7200" dirty="0" smtClean="0">
                <a:latin typeface="Snap ITC" pitchFamily="82" charset="0"/>
              </a:rPr>
              <a:t>IN MY LIFE</a:t>
            </a:r>
            <a:endParaRPr lang="ru-RU" sz="7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29600" cy="5840435"/>
          </a:xfrm>
        </p:spPr>
        <p:txBody>
          <a:bodyPr>
            <a:normAutofit/>
          </a:bodyPr>
          <a:lstStyle/>
          <a:p>
            <a:pPr>
              <a:buNone/>
            </a:pPr>
            <a:r>
              <a:rPr lang="en-US" sz="4000" dirty="0" smtClean="0">
                <a:latin typeface="Times New Roman" pitchFamily="18" charset="0"/>
                <a:cs typeface="Times New Roman" pitchFamily="18" charset="0"/>
              </a:rPr>
              <a:t>What kind of sport do you play?</a:t>
            </a:r>
          </a:p>
          <a:p>
            <a:pPr>
              <a:buNone/>
            </a:pPr>
            <a:r>
              <a:rPr lang="en-US" sz="4000"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I play… / I do … / I like …</a:t>
            </a:r>
          </a:p>
          <a:p>
            <a:pPr>
              <a:buNone/>
            </a:pPr>
            <a:r>
              <a:rPr lang="en-US" sz="4000" dirty="0" smtClean="0">
                <a:latin typeface="Times New Roman" pitchFamily="18" charset="0"/>
                <a:cs typeface="Times New Roman" pitchFamily="18" charset="0"/>
              </a:rPr>
              <a:t>What qualities does this kind of sport require and develop?</a:t>
            </a:r>
          </a:p>
          <a:p>
            <a:pPr>
              <a:buNone/>
            </a:pPr>
            <a:r>
              <a:rPr lang="en-US" sz="4000"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I need…</a:t>
            </a:r>
          </a:p>
          <a:p>
            <a:pPr>
              <a:buNone/>
            </a:pPr>
            <a:r>
              <a:rPr lang="en-US" sz="4000"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It develops…</a:t>
            </a:r>
          </a:p>
          <a:p>
            <a:pPr>
              <a:buNone/>
            </a:pPr>
            <a:r>
              <a:rPr lang="en-US" sz="4000" dirty="0" smtClean="0">
                <a:latin typeface="Times New Roman" pitchFamily="18" charset="0"/>
                <a:cs typeface="Times New Roman" pitchFamily="18" charset="0"/>
              </a:rPr>
              <a:t>How does sport help you?</a:t>
            </a:r>
          </a:p>
          <a:p>
            <a:pPr>
              <a:buNone/>
            </a:pPr>
            <a:r>
              <a:rPr lang="en-US" sz="4000"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rPr>
              <a:t>It helps me to …</a:t>
            </a:r>
            <a:endParaRPr lang="ru-RU" sz="40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en-US" sz="6000" dirty="0" smtClean="0">
                <a:latin typeface="Times New Roman" pitchFamily="18" charset="0"/>
                <a:cs typeface="Times New Roman" pitchFamily="18" charset="0"/>
              </a:rPr>
              <a:t>We will go to Sochi!</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We’ll play a lot of sports!</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We’ll win a lot of medals!</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We’ll have a lot of joy!</a:t>
            </a:r>
            <a:endParaRPr lang="ru-RU" sz="6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357298"/>
            <a:ext cx="8229600" cy="3154362"/>
          </a:xfrm>
        </p:spPr>
        <p:txBody>
          <a:bodyPr>
            <a:normAutofit/>
          </a:bodyPr>
          <a:lstStyle/>
          <a:p>
            <a:r>
              <a:rPr lang="en-US" sz="8000" dirty="0" smtClean="0">
                <a:latin typeface="Snap ITC" pitchFamily="82" charset="0"/>
              </a:rPr>
              <a:t>LISTENING</a:t>
            </a:r>
            <a:br>
              <a:rPr lang="en-US" sz="8000" dirty="0" smtClean="0">
                <a:latin typeface="Snap ITC" pitchFamily="82" charset="0"/>
              </a:rPr>
            </a:br>
            <a:r>
              <a:rPr lang="en-US" sz="8000" dirty="0" smtClean="0">
                <a:latin typeface="Times New Roman" pitchFamily="18" charset="0"/>
                <a:cs typeface="Times New Roman" pitchFamily="18" charset="0"/>
              </a:rPr>
              <a:t>(Max’s story) </a:t>
            </a:r>
            <a:endParaRPr lang="ru-RU" sz="8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501122" cy="6143668"/>
          </a:xfrm>
        </p:spPr>
        <p:txBody>
          <a:bodyPr>
            <a:normAutofit fontScale="25000" lnSpcReduction="20000"/>
          </a:bodyPr>
          <a:lstStyle/>
          <a:p>
            <a:pPr marL="324000" indent="-540000">
              <a:lnSpc>
                <a:spcPts val="3000"/>
              </a:lnSpc>
              <a:spcBef>
                <a:spcPts val="0"/>
              </a:spcBef>
              <a:buNone/>
            </a:pPr>
            <a:r>
              <a:rPr lang="en-US" dirty="0" smtClean="0"/>
              <a:t>	</a:t>
            </a:r>
            <a:r>
              <a:rPr lang="en-US" sz="10400" dirty="0" smtClean="0">
                <a:latin typeface="Times New Roman" pitchFamily="18" charset="0"/>
                <a:cs typeface="Times New Roman" pitchFamily="18" charset="0"/>
              </a:rPr>
              <a:t> Hello. My name is Max. Not long ago I decided to lead healthy life. Let me tell you something about it. I don't get up very early but I begin my day with exercises. I go out and run about my house </a:t>
            </a:r>
            <a:r>
              <a:rPr lang="en-US" sz="10400" b="1" dirty="0" smtClean="0">
                <a:latin typeface="Times New Roman" pitchFamily="18" charset="0"/>
                <a:cs typeface="Times New Roman" pitchFamily="18" charset="0"/>
              </a:rPr>
              <a:t>twenty times</a:t>
            </a:r>
            <a:r>
              <a:rPr lang="en-US" sz="10400" dirty="0" smtClean="0">
                <a:latin typeface="Times New Roman" pitchFamily="18" charset="0"/>
                <a:cs typeface="Times New Roman" pitchFamily="18" charset="0"/>
              </a:rPr>
              <a:t>. Then I get hungry and have breakfast. I have a big glass of orange juice and then a cup of tea. At about one I have my lunch. At lunch I eat </a:t>
            </a:r>
            <a:r>
              <a:rPr lang="en-US" sz="10400" b="1" dirty="0" smtClean="0">
                <a:latin typeface="Times New Roman" pitchFamily="18" charset="0"/>
                <a:cs typeface="Times New Roman" pitchFamily="18" charset="0"/>
              </a:rPr>
              <a:t>a lot of vegetables</a:t>
            </a:r>
            <a:r>
              <a:rPr lang="en-US" sz="10400" dirty="0" smtClean="0">
                <a:latin typeface="Times New Roman" pitchFamily="18" charset="0"/>
                <a:cs typeface="Times New Roman" pitchFamily="18" charset="0"/>
              </a:rPr>
              <a:t>: cabbage, carrots, peas, fresh cucumbers, a piece of rye bread and a cup of tea without sugar, of course. Sometimes I don't have any lunch but it is not healthy at all. It happens when I am busy in the city. </a:t>
            </a:r>
            <a:r>
              <a:rPr lang="en-US" sz="10400" b="1" dirty="0" smtClean="0">
                <a:latin typeface="Times New Roman" pitchFamily="18" charset="0"/>
                <a:cs typeface="Times New Roman" pitchFamily="18" charset="0"/>
              </a:rPr>
              <a:t>I don't like to have meals</a:t>
            </a:r>
            <a:r>
              <a:rPr lang="en-US" sz="10400" dirty="0" smtClean="0">
                <a:latin typeface="Times New Roman" pitchFamily="18" charset="0"/>
                <a:cs typeface="Times New Roman" pitchFamily="18" charset="0"/>
              </a:rPr>
              <a:t> </a:t>
            </a:r>
            <a:r>
              <a:rPr lang="en-US" sz="10400" b="1" dirty="0" smtClean="0">
                <a:latin typeface="Times New Roman" pitchFamily="18" charset="0"/>
                <a:cs typeface="Times New Roman" pitchFamily="18" charset="0"/>
              </a:rPr>
              <a:t>in public places</a:t>
            </a:r>
            <a:r>
              <a:rPr lang="en-US" sz="10400" dirty="0" smtClean="0">
                <a:latin typeface="Times New Roman" pitchFamily="18" charset="0"/>
                <a:cs typeface="Times New Roman" pitchFamily="18" charset="0"/>
              </a:rPr>
              <a:t>. I sometimes have dinner in the evening when I'm hungry or when I have guests at home. </a:t>
            </a:r>
            <a:r>
              <a:rPr lang="en-US" sz="10400" b="1" dirty="0" smtClean="0">
                <a:latin typeface="Times New Roman" pitchFamily="18" charset="0"/>
                <a:cs typeface="Times New Roman" pitchFamily="18" charset="0"/>
              </a:rPr>
              <a:t>I don't like to receive guests because we usually eat a lot of meat and fish and other heavy things </a:t>
            </a:r>
            <a:r>
              <a:rPr lang="en-US" sz="10400" dirty="0" smtClean="0">
                <a:latin typeface="Times New Roman" pitchFamily="18" charset="0"/>
                <a:cs typeface="Times New Roman" pitchFamily="18" charset="0"/>
              </a:rPr>
              <a:t>which don't help you to be fit. My motto is </a:t>
            </a:r>
            <a:r>
              <a:rPr lang="en-US" sz="10400" b="1" dirty="0" smtClean="0">
                <a:latin typeface="Times New Roman" pitchFamily="18" charset="0"/>
                <a:cs typeface="Times New Roman" pitchFamily="18" charset="0"/>
              </a:rPr>
              <a:t>"Eat to live, but not live to eat."</a:t>
            </a:r>
            <a:endParaRPr lang="ru-RU" sz="10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714488"/>
            <a:ext cx="8229600" cy="2643206"/>
          </a:xfrm>
        </p:spPr>
        <p:txBody>
          <a:bodyPr>
            <a:normAutofit/>
          </a:bodyPr>
          <a:lstStyle/>
          <a:p>
            <a:r>
              <a:rPr lang="en-US" sz="7200" dirty="0" smtClean="0">
                <a:latin typeface="Snap ITC" pitchFamily="82" charset="0"/>
              </a:rPr>
              <a:t>SPORT </a:t>
            </a:r>
            <a:br>
              <a:rPr lang="en-US" sz="7200" dirty="0" smtClean="0">
                <a:latin typeface="Snap ITC" pitchFamily="82" charset="0"/>
              </a:rPr>
            </a:br>
            <a:r>
              <a:rPr lang="en-US" sz="7200" dirty="0" smtClean="0">
                <a:latin typeface="Snap ITC" pitchFamily="82" charset="0"/>
              </a:rPr>
              <a:t>IN MY LIFE</a:t>
            </a:r>
            <a:endParaRPr lang="ru-RU" sz="7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2910" y="285728"/>
            <a:ext cx="3686172" cy="6072230"/>
          </a:xfrm>
        </p:spPr>
        <p:txBody>
          <a:bodyPr>
            <a:normAutofit/>
          </a:bodyPr>
          <a:lstStyle/>
          <a:p>
            <a:pPr>
              <a:buNone/>
            </a:pPr>
            <a:r>
              <a:rPr lang="en-US" sz="4000" dirty="0" smtClean="0">
                <a:latin typeface="Times New Roman" pitchFamily="18" charset="0"/>
                <a:cs typeface="Times New Roman" pitchFamily="18" charset="0"/>
              </a:rPr>
              <a:t>Sport</a:t>
            </a:r>
          </a:p>
          <a:p>
            <a:pPr>
              <a:buNone/>
            </a:pPr>
            <a:r>
              <a:rPr lang="en-US" sz="4000" dirty="0" smtClean="0">
                <a:latin typeface="Times New Roman" pitchFamily="18" charset="0"/>
                <a:cs typeface="Times New Roman" pitchFamily="18" charset="0"/>
              </a:rPr>
              <a:t>School</a:t>
            </a:r>
          </a:p>
          <a:p>
            <a:pPr>
              <a:buNone/>
            </a:pPr>
            <a:r>
              <a:rPr lang="en-US" sz="4000" dirty="0" smtClean="0">
                <a:latin typeface="Times New Roman" pitchFamily="18" charset="0"/>
                <a:cs typeface="Times New Roman" pitchFamily="18" charset="0"/>
              </a:rPr>
              <a:t>Reading</a:t>
            </a:r>
          </a:p>
          <a:p>
            <a:pPr>
              <a:buNone/>
            </a:pPr>
            <a:r>
              <a:rPr lang="en-US" sz="4000" dirty="0" smtClean="0">
                <a:latin typeface="Times New Roman" pitchFamily="18" charset="0"/>
                <a:cs typeface="Times New Roman" pitchFamily="18" charset="0"/>
              </a:rPr>
              <a:t>Museums</a:t>
            </a:r>
          </a:p>
          <a:p>
            <a:pPr>
              <a:buNone/>
            </a:pPr>
            <a:r>
              <a:rPr lang="en-US" sz="4000" dirty="0" smtClean="0">
                <a:latin typeface="Times New Roman" pitchFamily="18" charset="0"/>
                <a:cs typeface="Times New Roman" pitchFamily="18" charset="0"/>
              </a:rPr>
              <a:t>Friends</a:t>
            </a:r>
          </a:p>
          <a:p>
            <a:pPr>
              <a:buNone/>
            </a:pPr>
            <a:r>
              <a:rPr lang="en-US" sz="4000" dirty="0" smtClean="0">
                <a:latin typeface="Times New Roman" pitchFamily="18" charset="0"/>
                <a:cs typeface="Times New Roman" pitchFamily="18" charset="0"/>
              </a:rPr>
              <a:t>Family</a:t>
            </a:r>
          </a:p>
          <a:p>
            <a:pPr>
              <a:buNone/>
            </a:pPr>
            <a:r>
              <a:rPr lang="en-US" sz="4000" dirty="0" smtClean="0">
                <a:latin typeface="Times New Roman" pitchFamily="18" charset="0"/>
                <a:cs typeface="Times New Roman" pitchFamily="18" charset="0"/>
              </a:rPr>
              <a:t>Theatre</a:t>
            </a:r>
          </a:p>
          <a:p>
            <a:pPr>
              <a:buNone/>
            </a:pPr>
            <a:r>
              <a:rPr lang="en-US" sz="4000" dirty="0" smtClean="0">
                <a:latin typeface="Times New Roman" pitchFamily="18" charset="0"/>
                <a:cs typeface="Times New Roman" pitchFamily="18" charset="0"/>
              </a:rPr>
              <a:t>Girl/boyfriend</a:t>
            </a:r>
          </a:p>
          <a:p>
            <a:pPr>
              <a:buNone/>
            </a:pPr>
            <a:endParaRPr lang="ru-RU" sz="4000" dirty="0">
              <a:latin typeface="Times New Roman" pitchFamily="18" charset="0"/>
              <a:cs typeface="Times New Roman" pitchFamily="18" charset="0"/>
            </a:endParaRPr>
          </a:p>
        </p:txBody>
      </p:sp>
      <p:sp>
        <p:nvSpPr>
          <p:cNvPr id="4" name="TextBox 3"/>
          <p:cNvSpPr txBox="1"/>
          <p:nvPr/>
        </p:nvSpPr>
        <p:spPr>
          <a:xfrm>
            <a:off x="4572000" y="1142984"/>
            <a:ext cx="3857652" cy="2308324"/>
          </a:xfrm>
          <a:prstGeom prst="rect">
            <a:avLst/>
          </a:prstGeom>
          <a:noFill/>
        </p:spPr>
        <p:txBody>
          <a:bodyPr wrap="square" rtlCol="0">
            <a:spAutoFit/>
          </a:bodyPr>
          <a:lstStyle/>
          <a:p>
            <a:r>
              <a:rPr lang="en-US" sz="3600" dirty="0" smtClean="0">
                <a:latin typeface="Times New Roman" pitchFamily="18" charset="0"/>
                <a:cs typeface="Times New Roman" pitchFamily="18" charset="0"/>
              </a:rPr>
              <a:t>Put numbers from 1 to 8 to rank the importance of the following things</a:t>
            </a:r>
            <a:endParaRPr lang="ru-RU" sz="3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785794"/>
            <a:ext cx="8229600" cy="5214974"/>
          </a:xfrm>
        </p:spPr>
        <p:txBody>
          <a:bodyPr>
            <a:normAutofit/>
          </a:bodyPr>
          <a:lstStyle/>
          <a:p>
            <a:pPr algn="ctr">
              <a:buNone/>
            </a:pPr>
            <a:r>
              <a:rPr lang="en-US" sz="7200" b="1" dirty="0" smtClean="0"/>
              <a:t>“Winners never quit;</a:t>
            </a:r>
          </a:p>
          <a:p>
            <a:pPr algn="ctr">
              <a:buNone/>
            </a:pPr>
            <a:r>
              <a:rPr lang="en-US" sz="7200" b="1" dirty="0" smtClean="0"/>
              <a:t>   quitters never win”</a:t>
            </a:r>
          </a:p>
          <a:p>
            <a:pPr indent="-324000" algn="r">
              <a:lnSpc>
                <a:spcPts val="4100"/>
              </a:lnSpc>
              <a:buNone/>
            </a:pPr>
            <a:r>
              <a:rPr lang="ru-RU" sz="4000" dirty="0" smtClean="0"/>
              <a:t>Победители никогда </a:t>
            </a:r>
          </a:p>
          <a:p>
            <a:pPr indent="-324000" algn="r">
              <a:lnSpc>
                <a:spcPts val="4100"/>
              </a:lnSpc>
              <a:buNone/>
            </a:pPr>
            <a:r>
              <a:rPr lang="ru-RU" sz="4000" dirty="0" smtClean="0"/>
              <a:t>не сдаются; </a:t>
            </a:r>
          </a:p>
          <a:p>
            <a:pPr indent="-324000" algn="r">
              <a:lnSpc>
                <a:spcPts val="4100"/>
              </a:lnSpc>
              <a:buNone/>
            </a:pPr>
            <a:r>
              <a:rPr lang="ru-RU" sz="4000" dirty="0" smtClean="0"/>
              <a:t>трусы никогда </a:t>
            </a:r>
          </a:p>
          <a:p>
            <a:pPr indent="-324000" algn="r">
              <a:lnSpc>
                <a:spcPts val="4100"/>
              </a:lnSpc>
              <a:buNone/>
            </a:pPr>
            <a:r>
              <a:rPr lang="ru-RU" sz="4000" dirty="0" smtClean="0"/>
              <a:t>не побеждают.</a:t>
            </a:r>
            <a:endParaRPr lang="ru-RU"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571612"/>
            <a:ext cx="8229600" cy="3000396"/>
          </a:xfrm>
        </p:spPr>
        <p:txBody>
          <a:bodyPr>
            <a:noAutofit/>
          </a:bodyPr>
          <a:lstStyle/>
          <a:p>
            <a:r>
              <a:rPr lang="en-US" sz="8000" dirty="0" smtClean="0">
                <a:latin typeface="Snap ITC" pitchFamily="82" charset="0"/>
              </a:rPr>
              <a:t>HOME TASK</a:t>
            </a:r>
            <a:br>
              <a:rPr lang="en-US" sz="8000" dirty="0" smtClean="0">
                <a:latin typeface="Snap ITC" pitchFamily="82" charset="0"/>
              </a:rPr>
            </a:br>
            <a:r>
              <a:rPr lang="en-US" sz="8000" dirty="0" smtClean="0">
                <a:latin typeface="Times New Roman" pitchFamily="18" charset="0"/>
                <a:cs typeface="Times New Roman" pitchFamily="18" charset="0"/>
              </a:rPr>
              <a:t>(postcard to </a:t>
            </a:r>
            <a:br>
              <a:rPr lang="en-US" sz="8000" dirty="0" smtClean="0">
                <a:latin typeface="Times New Roman" pitchFamily="18" charset="0"/>
                <a:cs typeface="Times New Roman" pitchFamily="18" charset="0"/>
              </a:rPr>
            </a:br>
            <a:r>
              <a:rPr lang="en-US" sz="8000" dirty="0" smtClean="0">
                <a:latin typeface="Times New Roman" pitchFamily="18" charset="0"/>
                <a:cs typeface="Times New Roman" pitchFamily="18" charset="0"/>
              </a:rPr>
              <a:t>a pen-friend)</a:t>
            </a:r>
            <a:endParaRPr lang="ru-RU" sz="8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57158" y="785794"/>
            <a:ext cx="8383852" cy="49768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4297370"/>
          </a:xfrm>
        </p:spPr>
        <p:txBody>
          <a:bodyPr>
            <a:normAutofit fontScale="90000"/>
          </a:bodyPr>
          <a:lstStyle/>
          <a:p>
            <a:r>
              <a:rPr lang="en-US" sz="10700" dirty="0" smtClean="0">
                <a:latin typeface="Snap ITC" pitchFamily="82" charset="0"/>
                <a:cs typeface="Times New Roman" pitchFamily="18" charset="0"/>
              </a:rPr>
              <a:t>Goodbye </a:t>
            </a:r>
            <a:r>
              <a:rPr lang="en-US" sz="8000" dirty="0" smtClean="0">
                <a:latin typeface="Snap ITC" pitchFamily="82" charset="0"/>
                <a:cs typeface="Times New Roman" pitchFamily="18" charset="0"/>
              </a:rPr>
              <a:t/>
            </a:r>
            <a:br>
              <a:rPr lang="en-US" sz="8000" dirty="0" smtClean="0">
                <a:latin typeface="Snap ITC" pitchFamily="82" charset="0"/>
                <a:cs typeface="Times New Roman" pitchFamily="18" charset="0"/>
              </a:rPr>
            </a:br>
            <a:r>
              <a:rPr lang="en-US" sz="8000" dirty="0" smtClean="0">
                <a:latin typeface="Snap ITC" pitchFamily="82" charset="0"/>
                <a:cs typeface="Times New Roman" pitchFamily="18" charset="0"/>
              </a:rPr>
              <a:t/>
            </a:r>
            <a:br>
              <a:rPr lang="en-US" sz="8000" dirty="0" smtClean="0">
                <a:latin typeface="Snap ITC" pitchFamily="82" charset="0"/>
                <a:cs typeface="Times New Roman" pitchFamily="18" charset="0"/>
              </a:rPr>
            </a:br>
            <a:r>
              <a:rPr lang="en-US" sz="8000" dirty="0" smtClean="0">
                <a:latin typeface="Snap ITC" pitchFamily="82" charset="0"/>
                <a:cs typeface="Times New Roman" pitchFamily="18" charset="0"/>
              </a:rPr>
              <a:t>Thank you for your work</a:t>
            </a:r>
            <a:endParaRPr lang="ru-RU" sz="8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356"/>
            <a:ext cx="8229600" cy="5286412"/>
          </a:xfrm>
        </p:spPr>
        <p:txBody>
          <a:bodyPr>
            <a:noAutofit/>
          </a:bodyPr>
          <a:lstStyle/>
          <a:p>
            <a:pPr algn="l"/>
            <a:r>
              <a:rPr lang="ru-RU" sz="5400" dirty="0" smtClean="0">
                <a:latin typeface="Times New Roman" pitchFamily="18" charset="0"/>
                <a:cs typeface="Times New Roman" pitchFamily="18" charset="0"/>
              </a:rPr>
              <a:t>1.</a:t>
            </a:r>
            <a:r>
              <a:rPr lang="en-US" sz="5400" dirty="0" smtClean="0">
                <a:latin typeface="Times New Roman" pitchFamily="18" charset="0"/>
                <a:cs typeface="Times New Roman" pitchFamily="18" charset="0"/>
              </a:rPr>
              <a:t> The Olympic Games</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2. Different Kinds of Sport</a:t>
            </a:r>
            <a:r>
              <a:rPr lang="ru-RU" sz="5400" dirty="0" smtClean="0">
                <a:latin typeface="Times New Roman" pitchFamily="18" charset="0"/>
                <a:cs typeface="Times New Roman" pitchFamily="18" charset="0"/>
              </a:rPr>
              <a:t> </a:t>
            </a:r>
            <a:r>
              <a:rPr lang="en-US" sz="5400" dirty="0" smtClean="0">
                <a:latin typeface="Times New Roman" pitchFamily="18" charset="0"/>
                <a:cs typeface="Times New Roman" pitchFamily="18" charset="0"/>
              </a:rPr>
              <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3. Sport Quiz</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4. Max’s Story</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5. Sport in My Life</a:t>
            </a:r>
            <a:br>
              <a:rPr lang="en-US" sz="5400" dirty="0" smtClean="0">
                <a:latin typeface="Times New Roman" pitchFamily="18" charset="0"/>
                <a:cs typeface="Times New Roman" pitchFamily="18" charset="0"/>
              </a:rPr>
            </a:br>
            <a:r>
              <a:rPr lang="en-US" sz="5400" dirty="0" smtClean="0">
                <a:latin typeface="Times New Roman" pitchFamily="18" charset="0"/>
                <a:cs typeface="Times New Roman" pitchFamily="18" charset="0"/>
              </a:rPr>
              <a:t>6. Postcard to a pen-friend</a:t>
            </a:r>
            <a:br>
              <a:rPr lang="en-US" sz="5400" dirty="0" smtClean="0">
                <a:latin typeface="Times New Roman" pitchFamily="18" charset="0"/>
                <a:cs typeface="Times New Roman" pitchFamily="18" charset="0"/>
              </a:rPr>
            </a:br>
            <a:endParaRPr lang="ru-RU" sz="5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285728"/>
            <a:ext cx="8258204" cy="6072230"/>
          </a:xfrm>
        </p:spPr>
        <p:txBody>
          <a:bodyPr>
            <a:normAutofit/>
          </a:bodyPr>
          <a:lstStyle/>
          <a:p>
            <a:pPr>
              <a:buNone/>
            </a:pPr>
            <a:r>
              <a:rPr lang="en-US" sz="4400" dirty="0" smtClean="0">
                <a:latin typeface="Times New Roman" pitchFamily="18" charset="0"/>
                <a:cs typeface="Times New Roman" pitchFamily="18" charset="0"/>
              </a:rPr>
              <a:t>         According to historic records, the first Olympic Games were held in 776B.C. in Olympia, Greece. The Games were held every four years in honour of the</a:t>
            </a:r>
          </a:p>
          <a:p>
            <a:pPr>
              <a:buNone/>
            </a:pPr>
            <a:r>
              <a:rPr lang="en-US" sz="4400" dirty="0" smtClean="0">
                <a:latin typeface="Times New Roman" pitchFamily="18" charset="0"/>
                <a:cs typeface="Times New Roman" pitchFamily="18" charset="0"/>
              </a:rPr>
              <a:t>                             king of the gods, </a:t>
            </a:r>
          </a:p>
          <a:p>
            <a:pPr>
              <a:buNone/>
            </a:pPr>
            <a:r>
              <a:rPr lang="en-US" sz="4400" dirty="0" smtClean="0">
                <a:latin typeface="Times New Roman" pitchFamily="18" charset="0"/>
                <a:cs typeface="Times New Roman" pitchFamily="18" charset="0"/>
              </a:rPr>
              <a:t>                                     Zeus.</a:t>
            </a:r>
            <a:endParaRPr lang="ru-RU" sz="44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785786" y="3929066"/>
            <a:ext cx="3483348" cy="21431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57166"/>
            <a:ext cx="8229600" cy="6215106"/>
          </a:xfrm>
        </p:spPr>
        <p:txBody>
          <a:bodyPr>
            <a:normAutofit/>
          </a:bodyPr>
          <a:lstStyle/>
          <a:p>
            <a:pPr>
              <a:buNone/>
            </a:pPr>
            <a:r>
              <a:rPr lang="en-US" dirty="0" smtClean="0"/>
              <a:t>		</a:t>
            </a:r>
            <a:r>
              <a:rPr lang="en-US" sz="3600" dirty="0" smtClean="0">
                <a:latin typeface="Times New Roman" pitchFamily="18" charset="0"/>
                <a:cs typeface="Times New Roman" pitchFamily="18" charset="0"/>
              </a:rPr>
              <a:t>For 1000 years the Games were at  regular intervals of four years. Special messengers were sent out in every direction to announce the beginning of the Games and to signal an end of all wars until after the Games. </a:t>
            </a:r>
          </a:p>
          <a:p>
            <a:pPr>
              <a:buNone/>
            </a:pPr>
            <a:r>
              <a:rPr lang="en-US" sz="3600" dirty="0" smtClean="0">
                <a:latin typeface="Times New Roman" pitchFamily="18" charset="0"/>
                <a:cs typeface="Times New Roman" pitchFamily="18" charset="0"/>
              </a:rPr>
              <a:t>		In A.D. 393, </a:t>
            </a:r>
          </a:p>
          <a:p>
            <a:pPr>
              <a:buNone/>
            </a:pPr>
            <a:r>
              <a:rPr lang="en-US" sz="3600" dirty="0" smtClean="0">
                <a:latin typeface="Times New Roman" pitchFamily="18" charset="0"/>
                <a:cs typeface="Times New Roman" pitchFamily="18" charset="0"/>
              </a:rPr>
              <a:t>	the Byzantine Emperor </a:t>
            </a:r>
          </a:p>
          <a:p>
            <a:pPr>
              <a:buNone/>
            </a:pPr>
            <a:r>
              <a:rPr lang="en-US" sz="3600" dirty="0" smtClean="0">
                <a:latin typeface="Times New Roman" pitchFamily="18" charset="0"/>
                <a:cs typeface="Times New Roman" pitchFamily="18" charset="0"/>
              </a:rPr>
              <a:t>	Theodosius I banned the </a:t>
            </a:r>
          </a:p>
          <a:p>
            <a:pPr>
              <a:buNone/>
            </a:pPr>
            <a:r>
              <a:rPr lang="en-US" sz="3600" dirty="0" smtClean="0">
                <a:latin typeface="Times New Roman" pitchFamily="18" charset="0"/>
                <a:cs typeface="Times New Roman" pitchFamily="18" charset="0"/>
              </a:rPr>
              <a:t>	Games.</a:t>
            </a:r>
          </a:p>
        </p:txBody>
      </p:sp>
      <p:pic>
        <p:nvPicPr>
          <p:cNvPr id="2050" name="Picture 2"/>
          <p:cNvPicPr>
            <a:picLocks noChangeAspect="1" noChangeArrowheads="1"/>
          </p:cNvPicPr>
          <p:nvPr/>
        </p:nvPicPr>
        <p:blipFill>
          <a:blip r:embed="rId2"/>
          <a:srcRect/>
          <a:stretch>
            <a:fillRect/>
          </a:stretch>
        </p:blipFill>
        <p:spPr bwMode="auto">
          <a:xfrm>
            <a:off x="5643570" y="4000504"/>
            <a:ext cx="3023877"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072230"/>
          </a:xfrm>
        </p:spPr>
        <p:txBody>
          <a:bodyPr>
            <a:normAutofit fontScale="32500" lnSpcReduction="20000"/>
          </a:bodyPr>
          <a:lstStyle/>
          <a:p>
            <a:pPr>
              <a:lnSpc>
                <a:spcPct val="120000"/>
              </a:lnSpc>
              <a:spcBef>
                <a:spcPts val="600"/>
              </a:spcBef>
              <a:buNone/>
            </a:pPr>
            <a:r>
              <a:rPr lang="en-US" dirty="0" smtClean="0"/>
              <a:t>	</a:t>
            </a:r>
            <a:r>
              <a:rPr lang="en-US" sz="11100" dirty="0" smtClean="0">
                <a:latin typeface="Times New Roman" pitchFamily="18" charset="0"/>
                <a:cs typeface="Times New Roman" pitchFamily="18" charset="0"/>
              </a:rPr>
              <a:t>In 1894 Baron Pierre de Coubertin</a:t>
            </a:r>
          </a:p>
          <a:p>
            <a:pPr>
              <a:lnSpc>
                <a:spcPct val="120000"/>
              </a:lnSpc>
              <a:spcBef>
                <a:spcPts val="600"/>
              </a:spcBef>
              <a:buNone/>
            </a:pPr>
            <a:r>
              <a:rPr lang="en-US" sz="11100" dirty="0" smtClean="0">
                <a:latin typeface="Times New Roman" pitchFamily="18" charset="0"/>
                <a:cs typeface="Times New Roman" pitchFamily="18" charset="0"/>
              </a:rPr>
              <a:t>wrote a letter to the athletic organizations</a:t>
            </a:r>
          </a:p>
          <a:p>
            <a:pPr>
              <a:lnSpc>
                <a:spcPct val="120000"/>
              </a:lnSpc>
              <a:spcBef>
                <a:spcPts val="600"/>
              </a:spcBef>
              <a:buNone/>
            </a:pPr>
            <a:r>
              <a:rPr lang="en-US" sz="11100" dirty="0" smtClean="0">
                <a:latin typeface="Times New Roman" pitchFamily="18" charset="0"/>
                <a:cs typeface="Times New Roman" pitchFamily="18" charset="0"/>
              </a:rPr>
              <a:t>of every country. He became a founder of</a:t>
            </a:r>
          </a:p>
          <a:p>
            <a:pPr>
              <a:lnSpc>
                <a:spcPct val="120000"/>
              </a:lnSpc>
              <a:spcBef>
                <a:spcPts val="600"/>
              </a:spcBef>
              <a:buNone/>
            </a:pPr>
            <a:r>
              <a:rPr lang="en-US" sz="11100" dirty="0" smtClean="0">
                <a:latin typeface="Times New Roman" pitchFamily="18" charset="0"/>
                <a:cs typeface="Times New Roman" pitchFamily="18" charset="0"/>
              </a:rPr>
              <a:t>the modern Olympic movement</a:t>
            </a:r>
            <a:r>
              <a:rPr lang="en-US" sz="11100" dirty="0" smtClean="0"/>
              <a:t>. </a:t>
            </a:r>
          </a:p>
          <a:p>
            <a:pPr>
              <a:lnSpc>
                <a:spcPct val="120000"/>
              </a:lnSpc>
              <a:spcBef>
                <a:spcPts val="600"/>
              </a:spcBef>
              <a:buNone/>
            </a:pPr>
            <a:r>
              <a:rPr lang="en-US" sz="11100" dirty="0" smtClean="0">
                <a:latin typeface="Times New Roman" pitchFamily="18" charset="0"/>
                <a:cs typeface="Times New Roman" pitchFamily="18" charset="0"/>
              </a:rPr>
              <a:t>Two years  later  the first </a:t>
            </a:r>
          </a:p>
          <a:p>
            <a:pPr>
              <a:lnSpc>
                <a:spcPct val="120000"/>
              </a:lnSpc>
              <a:spcBef>
                <a:spcPts val="600"/>
              </a:spcBef>
              <a:buNone/>
            </a:pPr>
            <a:r>
              <a:rPr lang="en-US" sz="11100" dirty="0" smtClean="0">
                <a:latin typeface="Times New Roman" pitchFamily="18" charset="0"/>
                <a:cs typeface="Times New Roman" pitchFamily="18" charset="0"/>
              </a:rPr>
              <a:t>modern Olympic Games </a:t>
            </a:r>
          </a:p>
          <a:p>
            <a:pPr>
              <a:lnSpc>
                <a:spcPct val="120000"/>
              </a:lnSpc>
              <a:spcBef>
                <a:spcPts val="600"/>
              </a:spcBef>
              <a:buNone/>
            </a:pPr>
            <a:r>
              <a:rPr lang="en-US" sz="11100" dirty="0" smtClean="0">
                <a:latin typeface="Times New Roman" pitchFamily="18" charset="0"/>
                <a:cs typeface="Times New Roman" pitchFamily="18" charset="0"/>
              </a:rPr>
              <a:t>took place in Greece.</a:t>
            </a:r>
          </a:p>
          <a:p>
            <a:pPr>
              <a:lnSpc>
                <a:spcPct val="120000"/>
              </a:lnSpc>
              <a:spcBef>
                <a:spcPts val="600"/>
              </a:spcBef>
              <a:buNone/>
            </a:pPr>
            <a:r>
              <a:rPr lang="en-US" sz="11100" dirty="0" smtClean="0">
                <a:latin typeface="Times New Roman" pitchFamily="18" charset="0"/>
                <a:cs typeface="Times New Roman" pitchFamily="18" charset="0"/>
              </a:rPr>
              <a:t>	</a:t>
            </a:r>
            <a:endParaRPr lang="ru-RU" sz="11100" dirty="0"/>
          </a:p>
        </p:txBody>
      </p:sp>
      <p:pic>
        <p:nvPicPr>
          <p:cNvPr id="3074" name="Picture 2"/>
          <p:cNvPicPr>
            <a:picLocks noChangeAspect="1" noChangeArrowheads="1"/>
          </p:cNvPicPr>
          <p:nvPr/>
        </p:nvPicPr>
        <p:blipFill>
          <a:blip r:embed="rId2"/>
          <a:srcRect/>
          <a:stretch>
            <a:fillRect/>
          </a:stretch>
        </p:blipFill>
        <p:spPr bwMode="auto">
          <a:xfrm>
            <a:off x="5929322" y="2857496"/>
            <a:ext cx="2446288" cy="36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00042"/>
            <a:ext cx="8229600" cy="5500726"/>
          </a:xfrm>
        </p:spPr>
        <p:txBody>
          <a:bodyPr>
            <a:normAutofit fontScale="25000" lnSpcReduction="20000"/>
          </a:bodyPr>
          <a:lstStyle/>
          <a:p>
            <a:pPr>
              <a:lnSpc>
                <a:spcPct val="120000"/>
              </a:lnSpc>
              <a:spcBef>
                <a:spcPts val="600"/>
              </a:spcBef>
              <a:buNone/>
            </a:pPr>
            <a:r>
              <a:rPr lang="en-US" sz="6500" dirty="0" smtClean="0">
                <a:latin typeface="Times New Roman" pitchFamily="18" charset="0"/>
                <a:cs typeface="Times New Roman" pitchFamily="18" charset="0"/>
              </a:rPr>
              <a:t>	</a:t>
            </a:r>
            <a:r>
              <a:rPr lang="en-US" sz="14400" dirty="0" smtClean="0">
                <a:latin typeface="Times New Roman" pitchFamily="18" charset="0"/>
                <a:cs typeface="Times New Roman" pitchFamily="18" charset="0"/>
              </a:rPr>
              <a:t>The modern Olympic Games are still held</a:t>
            </a:r>
          </a:p>
          <a:p>
            <a:pPr>
              <a:lnSpc>
                <a:spcPct val="120000"/>
              </a:lnSpc>
              <a:spcBef>
                <a:spcPts val="600"/>
              </a:spcBef>
              <a:buNone/>
            </a:pPr>
            <a:r>
              <a:rPr lang="en-US" sz="14400" dirty="0" smtClean="0">
                <a:latin typeface="Times New Roman" pitchFamily="18" charset="0"/>
                <a:cs typeface="Times New Roman" pitchFamily="18" charset="0"/>
              </a:rPr>
              <a:t>every fourth year, but were interrupted in</a:t>
            </a:r>
          </a:p>
          <a:p>
            <a:pPr>
              <a:lnSpc>
                <a:spcPct val="120000"/>
              </a:lnSpc>
              <a:spcBef>
                <a:spcPts val="600"/>
              </a:spcBef>
              <a:buNone/>
            </a:pPr>
            <a:r>
              <a:rPr lang="en-US" sz="14400" dirty="0" smtClean="0">
                <a:latin typeface="Times New Roman" pitchFamily="18" charset="0"/>
                <a:cs typeface="Times New Roman" pitchFamily="18" charset="0"/>
              </a:rPr>
              <a:t>1916, 1940 and1944 by World Wars.	</a:t>
            </a:r>
          </a:p>
          <a:p>
            <a:pPr>
              <a:lnSpc>
                <a:spcPct val="120000"/>
              </a:lnSpc>
              <a:buNone/>
            </a:pPr>
            <a:r>
              <a:rPr lang="en-US" sz="14400" dirty="0" smtClean="0">
                <a:latin typeface="Times New Roman" pitchFamily="18" charset="0"/>
                <a:cs typeface="Times New Roman" pitchFamily="18" charset="0"/>
              </a:rPr>
              <a:t>	Russia joined the Olympic Games in</a:t>
            </a:r>
          </a:p>
          <a:p>
            <a:pPr>
              <a:lnSpc>
                <a:spcPct val="120000"/>
              </a:lnSpc>
              <a:buNone/>
            </a:pPr>
            <a:r>
              <a:rPr lang="ru-RU" sz="14400" dirty="0" smtClean="0">
                <a:latin typeface="Times New Roman" pitchFamily="18" charset="0"/>
                <a:cs typeface="Times New Roman" pitchFamily="18" charset="0"/>
              </a:rPr>
              <a:t>1952.</a:t>
            </a:r>
            <a:r>
              <a:rPr lang="en-US" sz="14400" dirty="0" smtClean="0">
                <a:latin typeface="Times New Roman" pitchFamily="18" charset="0"/>
                <a:cs typeface="Times New Roman" pitchFamily="18" charset="0"/>
              </a:rPr>
              <a:t> Since then Russia has won many</a:t>
            </a:r>
          </a:p>
          <a:p>
            <a:pPr>
              <a:lnSpc>
                <a:spcPct val="120000"/>
              </a:lnSpc>
              <a:buNone/>
            </a:pPr>
            <a:r>
              <a:rPr lang="en-US" sz="14400" dirty="0" smtClean="0">
                <a:latin typeface="Times New Roman" pitchFamily="18" charset="0"/>
                <a:cs typeface="Times New Roman" pitchFamily="18" charset="0"/>
              </a:rPr>
              <a:t>gold, silver and bronze medals. In </a:t>
            </a:r>
            <a:r>
              <a:rPr lang="ru-RU" sz="14400" dirty="0" smtClean="0">
                <a:latin typeface="Times New Roman" pitchFamily="18" charset="0"/>
                <a:cs typeface="Times New Roman" pitchFamily="18" charset="0"/>
              </a:rPr>
              <a:t>1980</a:t>
            </a:r>
            <a:endParaRPr lang="en-US" sz="14400" dirty="0" smtClean="0">
              <a:latin typeface="Times New Roman" pitchFamily="18" charset="0"/>
              <a:cs typeface="Times New Roman" pitchFamily="18" charset="0"/>
            </a:endParaRPr>
          </a:p>
          <a:p>
            <a:pPr>
              <a:lnSpc>
                <a:spcPct val="120000"/>
              </a:lnSpc>
              <a:buNone/>
            </a:pPr>
            <a:r>
              <a:rPr lang="en-US" sz="14400" dirty="0" smtClean="0">
                <a:latin typeface="Times New Roman" pitchFamily="18" charset="0"/>
                <a:cs typeface="Times New Roman" pitchFamily="18" charset="0"/>
              </a:rPr>
              <a:t>Moscow hosted the twenty-second summer</a:t>
            </a:r>
          </a:p>
          <a:p>
            <a:pPr>
              <a:lnSpc>
                <a:spcPct val="120000"/>
              </a:lnSpc>
              <a:buNone/>
            </a:pPr>
            <a:r>
              <a:rPr lang="en-US" sz="14400" dirty="0" smtClean="0">
                <a:latin typeface="Times New Roman" pitchFamily="18" charset="0"/>
                <a:cs typeface="Times New Roman" pitchFamily="18" charset="0"/>
              </a:rPr>
              <a:t>Olympic Games.</a:t>
            </a:r>
            <a:endParaRPr lang="ru-RU" sz="14400" dirty="0" smtClean="0">
              <a:latin typeface="Times New Roman" pitchFamily="18" charset="0"/>
              <a:cs typeface="Times New Roman" pitchFamily="18" charset="0"/>
            </a:endParaRPr>
          </a:p>
          <a:p>
            <a:pPr>
              <a:lnSpc>
                <a:spcPct val="120000"/>
              </a:lnSpc>
              <a:buNone/>
            </a:pPr>
            <a:endParaRPr lang="en-US" sz="14400" dirty="0" smtClean="0">
              <a:latin typeface="Times New Roman" pitchFamily="18" charset="0"/>
              <a:cs typeface="Times New Roman" pitchFamily="18" charset="0"/>
            </a:endParaRPr>
          </a:p>
          <a:p>
            <a:pPr>
              <a:lnSpc>
                <a:spcPct val="120000"/>
              </a:lnSpc>
              <a:buNone/>
            </a:pPr>
            <a:r>
              <a:rPr lang="en-US" sz="14400" dirty="0" smtClean="0">
                <a:latin typeface="Times New Roman" pitchFamily="18" charset="0"/>
                <a:cs typeface="Times New Roman" pitchFamily="18" charset="0"/>
              </a:rPr>
              <a:t>		</a:t>
            </a:r>
            <a:endParaRPr lang="ru-RU" sz="14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2214546" y="3214686"/>
            <a:ext cx="4143404" cy="3107554"/>
          </a:xfrm>
          <a:prstGeom prst="rect">
            <a:avLst/>
          </a:prstGeom>
          <a:noFill/>
          <a:ln w="9525">
            <a:noFill/>
            <a:miter lim="800000"/>
            <a:headEnd/>
            <a:tailEnd/>
          </a:ln>
          <a:effectLst/>
        </p:spPr>
      </p:pic>
      <p:sp>
        <p:nvSpPr>
          <p:cNvPr id="5" name="Прямоугольник 4"/>
          <p:cNvSpPr/>
          <p:nvPr/>
        </p:nvSpPr>
        <p:spPr>
          <a:xfrm>
            <a:off x="642910" y="785794"/>
            <a:ext cx="7929618" cy="2308324"/>
          </a:xfrm>
          <a:prstGeom prst="rect">
            <a:avLst/>
          </a:prstGeom>
        </p:spPr>
        <p:txBody>
          <a:bodyPr wrap="square">
            <a:spAutoFit/>
          </a:bodyPr>
          <a:lstStyle/>
          <a:p>
            <a:pPr algn="ctr">
              <a:buNone/>
            </a:pPr>
            <a:r>
              <a:rPr lang="ru-RU"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In 2014</a:t>
            </a:r>
            <a:r>
              <a:rPr lang="ru-RU"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Sochi will host </a:t>
            </a:r>
            <a:endParaRPr lang="ru-RU" sz="4800" b="1" dirty="0" smtClean="0">
              <a:latin typeface="Times New Roman" pitchFamily="18" charset="0"/>
              <a:cs typeface="Times New Roman" pitchFamily="18" charset="0"/>
            </a:endParaRPr>
          </a:p>
          <a:p>
            <a:pPr algn="ctr">
              <a:buNone/>
            </a:pPr>
            <a:r>
              <a:rPr lang="en-US" sz="4800" b="1" dirty="0" smtClean="0">
                <a:latin typeface="Times New Roman" pitchFamily="18" charset="0"/>
                <a:cs typeface="Times New Roman" pitchFamily="18" charset="0"/>
              </a:rPr>
              <a:t>the twenty-second winter </a:t>
            </a:r>
            <a:r>
              <a:rPr lang="ru-RU" sz="4800" b="1" dirty="0" smtClean="0">
                <a:latin typeface="Times New Roman" pitchFamily="18" charset="0"/>
                <a:cs typeface="Times New Roman" pitchFamily="18" charset="0"/>
              </a:rPr>
              <a:t> </a:t>
            </a:r>
          </a:p>
          <a:p>
            <a:pPr algn="ctr">
              <a:buNone/>
            </a:pPr>
            <a:r>
              <a:rPr lang="en-US" sz="4800" b="1" dirty="0" smtClean="0">
                <a:latin typeface="Times New Roman" pitchFamily="18" charset="0"/>
                <a:cs typeface="Times New Roman" pitchFamily="18" charset="0"/>
              </a:rPr>
              <a:t>Olympic Games.</a:t>
            </a:r>
            <a:endParaRPr lang="ru-RU"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143668"/>
          </a:xfrm>
        </p:spPr>
        <p:txBody>
          <a:bodyPr>
            <a:normAutofit lnSpcReduction="10000"/>
          </a:bodyPr>
          <a:lstStyle/>
          <a:p>
            <a:pPr>
              <a:buNone/>
            </a:pPr>
            <a:r>
              <a:rPr lang="en-US" dirty="0" smtClean="0">
                <a:latin typeface="Times New Roman" pitchFamily="18" charset="0"/>
                <a:cs typeface="Times New Roman" pitchFamily="18" charset="0"/>
              </a:rPr>
              <a:t>Badminton            Chess                  Athletics</a:t>
            </a:r>
          </a:p>
          <a:p>
            <a:pPr>
              <a:buNone/>
            </a:pPr>
            <a:r>
              <a:rPr lang="en-US" dirty="0" smtClean="0">
                <a:latin typeface="Times New Roman" pitchFamily="18" charset="0"/>
                <a:cs typeface="Times New Roman" pitchFamily="18" charset="0"/>
              </a:rPr>
              <a:t>Sky-diving            Baseball              Water polo</a:t>
            </a:r>
          </a:p>
          <a:p>
            <a:pPr>
              <a:buNone/>
            </a:pPr>
            <a:r>
              <a:rPr lang="en-US" dirty="0" smtClean="0">
                <a:latin typeface="Times New Roman" pitchFamily="18" charset="0"/>
                <a:cs typeface="Times New Roman" pitchFamily="18" charset="0"/>
              </a:rPr>
              <a:t>Basketball             </a:t>
            </a:r>
            <a:r>
              <a:rPr lang="en-US" b="1" dirty="0" smtClean="0">
                <a:latin typeface="Times New Roman" pitchFamily="18" charset="0"/>
                <a:cs typeface="Times New Roman" pitchFamily="18" charset="0"/>
              </a:rPr>
              <a:t>Canoeing</a:t>
            </a:r>
            <a:r>
              <a:rPr lang="en-US" dirty="0" smtClean="0">
                <a:latin typeface="Times New Roman" pitchFamily="18" charset="0"/>
                <a:cs typeface="Times New Roman" pitchFamily="18" charset="0"/>
              </a:rPr>
              <a:t>            Boxing</a:t>
            </a:r>
          </a:p>
          <a:p>
            <a:pPr>
              <a:buNone/>
            </a:pPr>
            <a:r>
              <a:rPr lang="en-US" dirty="0" smtClean="0">
                <a:latin typeface="Times New Roman" pitchFamily="18" charset="0"/>
                <a:cs typeface="Times New Roman" pitchFamily="18" charset="0"/>
              </a:rPr>
              <a:t>Sailing                   </a:t>
            </a:r>
            <a:r>
              <a:rPr lang="en-US" b="1" dirty="0" smtClean="0">
                <a:latin typeface="Times New Roman" pitchFamily="18" charset="0"/>
                <a:cs typeface="Times New Roman" pitchFamily="18" charset="0"/>
              </a:rPr>
              <a:t>Cycling</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Equestrian</a:t>
            </a:r>
          </a:p>
          <a:p>
            <a:pPr>
              <a:buNone/>
            </a:pPr>
            <a:r>
              <a:rPr lang="en-US" dirty="0" smtClean="0">
                <a:latin typeface="Times New Roman" pitchFamily="18" charset="0"/>
                <a:cs typeface="Times New Roman" pitchFamily="18" charset="0"/>
              </a:rPr>
              <a:t>Football                 Gymnastics        Handball</a:t>
            </a:r>
          </a:p>
          <a:p>
            <a:pPr>
              <a:buNone/>
            </a:pPr>
            <a:r>
              <a:rPr lang="en-US" dirty="0" smtClean="0">
                <a:latin typeface="Times New Roman" pitchFamily="18" charset="0"/>
                <a:cs typeface="Times New Roman" pitchFamily="18" charset="0"/>
              </a:rPr>
              <a:t>Ice hockey             Cricket               Judo</a:t>
            </a:r>
          </a:p>
          <a:p>
            <a:pPr>
              <a:buNone/>
            </a:pPr>
            <a:r>
              <a:rPr lang="en-US" dirty="0" smtClean="0">
                <a:latin typeface="Times New Roman" pitchFamily="18" charset="0"/>
                <a:cs typeface="Times New Roman" pitchFamily="18" charset="0"/>
              </a:rPr>
              <a:t>Golf                       Shooting            Skiing</a:t>
            </a:r>
          </a:p>
          <a:p>
            <a:pPr>
              <a:buNone/>
            </a:pPr>
            <a:r>
              <a:rPr lang="en-US" dirty="0" smtClean="0">
                <a:latin typeface="Times New Roman" pitchFamily="18" charset="0"/>
                <a:cs typeface="Times New Roman" pitchFamily="18" charset="0"/>
              </a:rPr>
              <a:t>Swimming             Slalom               Tennis</a:t>
            </a:r>
          </a:p>
          <a:p>
            <a:pPr>
              <a:buNone/>
            </a:pPr>
            <a:r>
              <a:rPr lang="en-US" dirty="0" smtClean="0">
                <a:latin typeface="Times New Roman" pitchFamily="18" charset="0"/>
                <a:cs typeface="Times New Roman" pitchFamily="18" charset="0"/>
              </a:rPr>
              <a:t>Figure skating       </a:t>
            </a:r>
            <a:r>
              <a:rPr lang="en-US" b="1" dirty="0" smtClean="0">
                <a:latin typeface="Times New Roman" pitchFamily="18" charset="0"/>
                <a:cs typeface="Times New Roman" pitchFamily="18" charset="0"/>
              </a:rPr>
              <a:t>Curling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Archery</a:t>
            </a:r>
          </a:p>
          <a:p>
            <a:pPr>
              <a:buNone/>
            </a:pPr>
            <a:r>
              <a:rPr lang="en-US" dirty="0" smtClean="0">
                <a:latin typeface="Times New Roman" pitchFamily="18" charset="0"/>
                <a:cs typeface="Times New Roman" pitchFamily="18" charset="0"/>
              </a:rPr>
              <a:t>Table tennis           </a:t>
            </a:r>
            <a:r>
              <a:rPr lang="en-US" b="1" dirty="0" smtClean="0">
                <a:latin typeface="Times New Roman" pitchFamily="18" charset="0"/>
                <a:cs typeface="Times New Roman" pitchFamily="18" charset="0"/>
              </a:rPr>
              <a:t>Taekwondo</a:t>
            </a:r>
            <a:r>
              <a:rPr lang="en-US" dirty="0" smtClean="0">
                <a:latin typeface="Times New Roman" pitchFamily="18" charset="0"/>
                <a:cs typeface="Times New Roman" pitchFamily="18" charset="0"/>
              </a:rPr>
              <a:t>        Volleyball</a:t>
            </a:r>
          </a:p>
          <a:p>
            <a:pPr>
              <a:buNone/>
            </a:pPr>
            <a:r>
              <a:rPr lang="en-US" b="1" dirty="0" smtClean="0">
                <a:latin typeface="Times New Roman" pitchFamily="18" charset="0"/>
                <a:cs typeface="Times New Roman" pitchFamily="18" charset="0"/>
              </a:rPr>
              <a:t>Bobsledding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Wrestling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Weightlifting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258</Words>
  <Application>Microsoft Office PowerPoint</Application>
  <PresentationFormat>Экран (4:3)</PresentationFormat>
  <Paragraphs>116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SPORT  IN MY LIFE</vt:lpstr>
      <vt:lpstr>Слайд 2</vt:lpstr>
      <vt:lpstr>1. The Olympic Games 2. Different Kinds of Sport  3. Sport Quiz 4. Max’s Story 5. Sport in My Life 6. Postcard to a pen-friend </vt:lpstr>
      <vt:lpstr>Слайд 4</vt:lpstr>
      <vt:lpstr>Слайд 5</vt:lpstr>
      <vt:lpstr>Слайд 6</vt:lpstr>
      <vt:lpstr>Слайд 7</vt:lpstr>
      <vt:lpstr>Слайд 8</vt:lpstr>
      <vt:lpstr>Слайд 9</vt:lpstr>
      <vt:lpstr>Match the sports in the left box and the items in the right box. (Some items connect with more than one sport.)</vt:lpstr>
      <vt:lpstr>READING (sport quiz)</vt:lpstr>
      <vt:lpstr>Check your answers</vt:lpstr>
      <vt:lpstr>SPORT  IN MY LIFE</vt:lpstr>
      <vt:lpstr>Слайд 14</vt:lpstr>
      <vt:lpstr>We will go to Sochi! We’ll play a lot of sports! We’ll win a lot of medals! We’ll have a lot of joy!</vt:lpstr>
      <vt:lpstr>LISTENING (Max’s story) </vt:lpstr>
      <vt:lpstr>Слайд 17</vt:lpstr>
      <vt:lpstr>SPORT  IN MY LIFE</vt:lpstr>
      <vt:lpstr>Слайд 19</vt:lpstr>
      <vt:lpstr>HOME TASK (postcard to  a pen-friend)</vt:lpstr>
      <vt:lpstr>Слайд 21</vt:lpstr>
      <vt:lpstr>Goodbye   Thank you for your 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dc:title>
  <dc:creator>USER</dc:creator>
  <cp:lastModifiedBy>USER</cp:lastModifiedBy>
  <cp:revision>42</cp:revision>
  <dcterms:created xsi:type="dcterms:W3CDTF">2010-03-02T14:50:56Z</dcterms:created>
  <dcterms:modified xsi:type="dcterms:W3CDTF">2011-01-29T09:58:41Z</dcterms:modified>
</cp:coreProperties>
</file>