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2" r:id="rId5"/>
    <p:sldId id="273" r:id="rId6"/>
    <p:sldId id="275" r:id="rId7"/>
    <p:sldId id="259" r:id="rId8"/>
    <p:sldId id="267" r:id="rId9"/>
    <p:sldId id="277" r:id="rId10"/>
    <p:sldId id="264" r:id="rId11"/>
    <p:sldId id="261" r:id="rId12"/>
    <p:sldId id="260" r:id="rId13"/>
    <p:sldId id="276" r:id="rId14"/>
    <p:sldId id="262" r:id="rId15"/>
    <p:sldId id="265" r:id="rId16"/>
    <p:sldId id="279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1E121-ED24-4F6A-94A2-BDED6F8E69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48607-8241-449A-A803-4AC951DB7D39}">
      <dgm:prSet phldrT="[Текст]"/>
      <dgm:spPr/>
      <dgm:t>
        <a:bodyPr/>
        <a:lstStyle/>
        <a:p>
          <a:r>
            <a:rPr lang="ru-RU" dirty="0" smtClean="0"/>
            <a:t>Грунтовые </a:t>
          </a:r>
          <a:endParaRPr lang="ru-RU" dirty="0"/>
        </a:p>
      </dgm:t>
    </dgm:pt>
    <dgm:pt modelId="{F494245E-98DE-4C9E-AD45-C88DE264F1D5}" type="parTrans" cxnId="{418184F9-B746-4647-BAEB-57F6177B24DE}">
      <dgm:prSet/>
      <dgm:spPr/>
      <dgm:t>
        <a:bodyPr/>
        <a:lstStyle/>
        <a:p>
          <a:endParaRPr lang="ru-RU"/>
        </a:p>
      </dgm:t>
    </dgm:pt>
    <dgm:pt modelId="{C5BF1CB8-4DA2-45FF-9CE4-F5AFB17531F8}" type="sibTrans" cxnId="{418184F9-B746-4647-BAEB-57F6177B24DE}">
      <dgm:prSet/>
      <dgm:spPr/>
      <dgm:t>
        <a:bodyPr/>
        <a:lstStyle/>
        <a:p>
          <a:endParaRPr lang="ru-RU"/>
        </a:p>
      </dgm:t>
    </dgm:pt>
    <dgm:pt modelId="{F1DDD1E3-EC41-4856-8388-D46CB28407AA}">
      <dgm:prSet phldrT="[Текст]"/>
      <dgm:spPr/>
      <dgm:t>
        <a:bodyPr/>
        <a:lstStyle/>
        <a:p>
          <a:r>
            <a:rPr lang="ru-RU" dirty="0" smtClean="0"/>
            <a:t>Глубина залегания от нескольких метров до 20-50 м.</a:t>
          </a:r>
          <a:endParaRPr lang="ru-RU" dirty="0"/>
        </a:p>
      </dgm:t>
    </dgm:pt>
    <dgm:pt modelId="{2936C16D-3CB1-4607-BBBB-5D3E6604FEF5}" type="parTrans" cxnId="{8D217A79-C11E-4011-8D09-8D0A56C10302}">
      <dgm:prSet/>
      <dgm:spPr/>
      <dgm:t>
        <a:bodyPr/>
        <a:lstStyle/>
        <a:p>
          <a:endParaRPr lang="ru-RU"/>
        </a:p>
      </dgm:t>
    </dgm:pt>
    <dgm:pt modelId="{6D5B63F2-E2EF-406B-808C-230ACE9EF3DA}" type="sibTrans" cxnId="{8D217A79-C11E-4011-8D09-8D0A56C10302}">
      <dgm:prSet/>
      <dgm:spPr/>
      <dgm:t>
        <a:bodyPr/>
        <a:lstStyle/>
        <a:p>
          <a:endParaRPr lang="ru-RU"/>
        </a:p>
      </dgm:t>
    </dgm:pt>
    <dgm:pt modelId="{A0846605-8F77-4C85-9975-4EFA6C5124F2}">
      <dgm:prSet phldrT="[Текст]"/>
      <dgm:spPr/>
      <dgm:t>
        <a:bodyPr/>
        <a:lstStyle/>
        <a:p>
          <a:r>
            <a:rPr lang="ru-RU" dirty="0" smtClean="0"/>
            <a:t>Межпластовые </a:t>
          </a:r>
          <a:endParaRPr lang="ru-RU" dirty="0"/>
        </a:p>
      </dgm:t>
    </dgm:pt>
    <dgm:pt modelId="{AFF41CE2-B95C-47AD-841D-E4CFA273883A}" type="parTrans" cxnId="{EEBEF51C-6EF9-425C-BB82-3C448D6F43AA}">
      <dgm:prSet/>
      <dgm:spPr/>
      <dgm:t>
        <a:bodyPr/>
        <a:lstStyle/>
        <a:p>
          <a:endParaRPr lang="ru-RU"/>
        </a:p>
      </dgm:t>
    </dgm:pt>
    <dgm:pt modelId="{B17D9B5B-B700-4C16-9D44-36AA497689A1}" type="sibTrans" cxnId="{EEBEF51C-6EF9-425C-BB82-3C448D6F43AA}">
      <dgm:prSet/>
      <dgm:spPr/>
      <dgm:t>
        <a:bodyPr/>
        <a:lstStyle/>
        <a:p>
          <a:endParaRPr lang="ru-RU"/>
        </a:p>
      </dgm:t>
    </dgm:pt>
    <dgm:pt modelId="{EA3B7996-8448-4EF4-8B95-09AF37EAB7C0}">
      <dgm:prSet phldrT="[Текст]"/>
      <dgm:spPr/>
      <dgm:t>
        <a:bodyPr/>
        <a:lstStyle/>
        <a:p>
          <a:r>
            <a:rPr lang="ru-RU" dirty="0" smtClean="0"/>
            <a:t>Характеризуются повышенной минерализацией и рекомендуются использоваться в лечебных целях.</a:t>
          </a:r>
          <a:endParaRPr lang="ru-RU" dirty="0"/>
        </a:p>
      </dgm:t>
    </dgm:pt>
    <dgm:pt modelId="{4D60FE40-CE5B-49C2-980B-B2B6594D0F6A}" type="parTrans" cxnId="{D914D1FC-0F81-4739-A917-091AE0121C11}">
      <dgm:prSet/>
      <dgm:spPr/>
      <dgm:t>
        <a:bodyPr/>
        <a:lstStyle/>
        <a:p>
          <a:endParaRPr lang="ru-RU"/>
        </a:p>
      </dgm:t>
    </dgm:pt>
    <dgm:pt modelId="{06D17C46-CFDF-4381-ADA8-09A3DE8C63D1}" type="sibTrans" cxnId="{D914D1FC-0F81-4739-A917-091AE0121C11}">
      <dgm:prSet/>
      <dgm:spPr/>
      <dgm:t>
        <a:bodyPr/>
        <a:lstStyle/>
        <a:p>
          <a:endParaRPr lang="ru-RU"/>
        </a:p>
      </dgm:t>
    </dgm:pt>
    <dgm:pt modelId="{41DE9399-D6FB-4F16-A51E-4D7EE11CDC81}" type="pres">
      <dgm:prSet presAssocID="{AAF1E121-ED24-4F6A-94A2-BDED6F8E6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D2A3B-A253-4093-AC49-18D6E98656BD}" type="pres">
      <dgm:prSet presAssocID="{51C48607-8241-449A-A803-4AC951DB7D39}" presName="parentText" presStyleLbl="node1" presStyleIdx="0" presStyleCnt="2" custLinFactNeighborX="2257" custLinFactNeighborY="-6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505E3-C83F-4B39-818B-7F4FC23D7279}" type="pres">
      <dgm:prSet presAssocID="{51C48607-8241-449A-A803-4AC951DB7D3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5D698-E8A3-4678-A41E-BF8DA41BAE4B}" type="pres">
      <dgm:prSet presAssocID="{A0846605-8F77-4C85-9975-4EFA6C5124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73E8A-7F97-483A-AC65-784D66FFEAC7}" type="pres">
      <dgm:prSet presAssocID="{A0846605-8F77-4C85-9975-4EFA6C5124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C05AD-3041-4DD5-A5B8-AB5B117D4ABB}" type="presOf" srcId="{51C48607-8241-449A-A803-4AC951DB7D39}" destId="{FB2D2A3B-A253-4093-AC49-18D6E98656BD}" srcOrd="0" destOrd="0" presId="urn:microsoft.com/office/officeart/2005/8/layout/vList2"/>
    <dgm:cxn modelId="{9DE57CD1-C225-4271-BF23-76D26F21F178}" type="presOf" srcId="{EA3B7996-8448-4EF4-8B95-09AF37EAB7C0}" destId="{02373E8A-7F97-483A-AC65-784D66FFEAC7}" srcOrd="0" destOrd="0" presId="urn:microsoft.com/office/officeart/2005/8/layout/vList2"/>
    <dgm:cxn modelId="{6D4BDF8A-95A2-48EE-A426-11B92FB71451}" type="presOf" srcId="{A0846605-8F77-4C85-9975-4EFA6C5124F2}" destId="{2B65D698-E8A3-4678-A41E-BF8DA41BAE4B}" srcOrd="0" destOrd="0" presId="urn:microsoft.com/office/officeart/2005/8/layout/vList2"/>
    <dgm:cxn modelId="{537D99EC-AED8-48B9-9BD1-18A4A5810BFA}" type="presOf" srcId="{F1DDD1E3-EC41-4856-8388-D46CB28407AA}" destId="{667505E3-C83F-4B39-818B-7F4FC23D7279}" srcOrd="0" destOrd="0" presId="urn:microsoft.com/office/officeart/2005/8/layout/vList2"/>
    <dgm:cxn modelId="{8D217A79-C11E-4011-8D09-8D0A56C10302}" srcId="{51C48607-8241-449A-A803-4AC951DB7D39}" destId="{F1DDD1E3-EC41-4856-8388-D46CB28407AA}" srcOrd="0" destOrd="0" parTransId="{2936C16D-3CB1-4607-BBBB-5D3E6604FEF5}" sibTransId="{6D5B63F2-E2EF-406B-808C-230ACE9EF3DA}"/>
    <dgm:cxn modelId="{D914D1FC-0F81-4739-A917-091AE0121C11}" srcId="{A0846605-8F77-4C85-9975-4EFA6C5124F2}" destId="{EA3B7996-8448-4EF4-8B95-09AF37EAB7C0}" srcOrd="0" destOrd="0" parTransId="{4D60FE40-CE5B-49C2-980B-B2B6594D0F6A}" sibTransId="{06D17C46-CFDF-4381-ADA8-09A3DE8C63D1}"/>
    <dgm:cxn modelId="{418184F9-B746-4647-BAEB-57F6177B24DE}" srcId="{AAF1E121-ED24-4F6A-94A2-BDED6F8E69C1}" destId="{51C48607-8241-449A-A803-4AC951DB7D39}" srcOrd="0" destOrd="0" parTransId="{F494245E-98DE-4C9E-AD45-C88DE264F1D5}" sibTransId="{C5BF1CB8-4DA2-45FF-9CE4-F5AFB17531F8}"/>
    <dgm:cxn modelId="{EEBEF51C-6EF9-425C-BB82-3C448D6F43AA}" srcId="{AAF1E121-ED24-4F6A-94A2-BDED6F8E69C1}" destId="{A0846605-8F77-4C85-9975-4EFA6C5124F2}" srcOrd="1" destOrd="0" parTransId="{AFF41CE2-B95C-47AD-841D-E4CFA273883A}" sibTransId="{B17D9B5B-B700-4C16-9D44-36AA497689A1}"/>
    <dgm:cxn modelId="{76ACF20D-F5EA-4E03-8734-6B3B96FF67F0}" type="presOf" srcId="{AAF1E121-ED24-4F6A-94A2-BDED6F8E69C1}" destId="{41DE9399-D6FB-4F16-A51E-4D7EE11CDC81}" srcOrd="0" destOrd="0" presId="urn:microsoft.com/office/officeart/2005/8/layout/vList2"/>
    <dgm:cxn modelId="{E5E1FCD8-9E8B-4FE6-BCC2-12A07354C27F}" type="presParOf" srcId="{41DE9399-D6FB-4F16-A51E-4D7EE11CDC81}" destId="{FB2D2A3B-A253-4093-AC49-18D6E98656BD}" srcOrd="0" destOrd="0" presId="urn:microsoft.com/office/officeart/2005/8/layout/vList2"/>
    <dgm:cxn modelId="{4C2F5287-EC76-48EE-9597-A1EE58E26151}" type="presParOf" srcId="{41DE9399-D6FB-4F16-A51E-4D7EE11CDC81}" destId="{667505E3-C83F-4B39-818B-7F4FC23D7279}" srcOrd="1" destOrd="0" presId="urn:microsoft.com/office/officeart/2005/8/layout/vList2"/>
    <dgm:cxn modelId="{8BA4471C-FA70-4E35-91F5-F12FB08761E0}" type="presParOf" srcId="{41DE9399-D6FB-4F16-A51E-4D7EE11CDC81}" destId="{2B65D698-E8A3-4678-A41E-BF8DA41BAE4B}" srcOrd="2" destOrd="0" presId="urn:microsoft.com/office/officeart/2005/8/layout/vList2"/>
    <dgm:cxn modelId="{30145C74-54D6-4283-A7BB-73FB6378A6BC}" type="presParOf" srcId="{41DE9399-D6FB-4F16-A51E-4D7EE11CDC81}" destId="{02373E8A-7F97-483A-AC65-784D66FFEA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FAFF-B518-41E4-88EC-2FB2BF5BB113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44F0-8847-4173-BC43-27AABCCA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l%C3%B6dit_-_San_Luis_Obispo,_Californien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7%D0%B0%D1%85%D1%81%D0%BA%D0%B8%D0%B9_%D1%8F%D0%B7%D1%8B%D0%BA" TargetMode="External"/><Relationship Id="rId13" Type="http://schemas.openxmlformats.org/officeDocument/2006/relationships/hyperlink" Target="http://ru.wikipedia.org/wiki/%D0%95%D0%B2%D1%80%D0%BE%D0%BF%D0%B0" TargetMode="External"/><Relationship Id="rId3" Type="http://schemas.openxmlformats.org/officeDocument/2006/relationships/hyperlink" Target="http://ru.wikipedia.org/wiki/%D0%9C%D0%B0%D1%80%D0%B8%D0%B9%D1%81%D0%BA%D0%B8%D0%B9_%D1%8F%D0%B7%D1%8B%D0%BA" TargetMode="External"/><Relationship Id="rId7" Type="http://schemas.openxmlformats.org/officeDocument/2006/relationships/hyperlink" Target="http://ru.wikipedia.org/wiki/%D0%A1%D1%82%D0%B0%D1%80%D0%BE%D1%81%D0%BB%D0%B0%D0%B2%D1%8F%D0%BD%D1%81%D0%BA%D0%B8%D0%B9_%D1%8F%D0%B7%D1%8B%D0%BA" TargetMode="External"/><Relationship Id="rId12" Type="http://schemas.openxmlformats.org/officeDocument/2006/relationships/hyperlink" Target="http://ru.wikipedia.org/wiki/%D0%A1%D0%BF%D0%B8%D1%81%D0%BE%D0%BA_%D1%80%D0%B5%D0%BA_%D0%BF%D0%BE_%D0%B4%D0%BB%D0%B8%D0%BD%D0%B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D%D1%80%D0%B7%D1%8F%D0%BD%D1%81%D0%BA%D0%B8%D0%B9_%D1%8F%D0%B7%D1%8B%D0%BA" TargetMode="External"/><Relationship Id="rId11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7%D1%83%D0%B2%D0%B0%D1%88%D1%81%D0%BA%D0%B8%D0%B9_%D1%8F%D0%B7%D1%8B%D0%BA" TargetMode="External"/><Relationship Id="rId10" Type="http://schemas.openxmlformats.org/officeDocument/2006/relationships/hyperlink" Target="http://ru.wikipedia.org/wiki/%D0%95%D0%B2%D1%80%D0%BE%D0%BF%D0%B5%D0%B9%D1%81%D0%BA%D0%B0%D1%8F_%D1%87%D0%B0%D1%81%D1%82%D1%8C_%D0%A0%D0%BE%D1%81%D1%81%D0%B8%D0%B8" TargetMode="External"/><Relationship Id="rId4" Type="http://schemas.openxmlformats.org/officeDocument/2006/relationships/hyperlink" Target="http://ru.wikipedia.org/wiki/%D0%A2%D0%B0%D1%82%D0%B0%D1%80%D1%81%D0%BA%D0%B8%D0%B9_%D1%8F%D0%B7%D1%8B%D0%BA" TargetMode="External"/><Relationship Id="rId9" Type="http://schemas.openxmlformats.org/officeDocument/2006/relationships/hyperlink" Target="http://ru.wikipedia.org/wiki/%D0%A0%D0%B5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000264"/>
          </a:xfrm>
        </p:spPr>
        <p:txBody>
          <a:bodyPr>
            <a:noAutofit/>
          </a:bodyPr>
          <a:lstStyle/>
          <a:p>
            <a:r>
              <a:rPr lang="ru-RU" sz="7200" dirty="0" smtClean="0"/>
              <a:t>Внутренние воды  Астраханской области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286256"/>
            <a:ext cx="5643602" cy="13525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Все говорят: "Москва - лицо России",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                   А мне дороже Астрахань в сто крат,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                           Особенно, когда представлю зримо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                                      Ее истоки у кремлевских врат.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4038600" cy="52689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Сапропель </a:t>
            </a:r>
            <a:r>
              <a:rPr lang="ru-RU" dirty="0" smtClean="0"/>
              <a:t> - илистое отложение образующееся в пресных ильменях.</a:t>
            </a:r>
          </a:p>
          <a:p>
            <a:r>
              <a:rPr lang="ru-RU" dirty="0" smtClean="0"/>
              <a:t>Ильмени с пресной водой являются источником водоснабжения, средой обитания определенных видов растений и животных.</a:t>
            </a:r>
            <a:endParaRPr lang="ru-RU" dirty="0"/>
          </a:p>
        </p:txBody>
      </p:sp>
      <p:pic>
        <p:nvPicPr>
          <p:cNvPr id="5" name="Содержимое 4" descr="Изображение 14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6248" y="1142984"/>
            <a:ext cx="464347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Озера Лиманского района Астраханской области </a:t>
            </a:r>
            <a:r>
              <a:rPr lang="ru-RU" sz="2800" dirty="0" err="1" smtClean="0"/>
              <a:t>Шевердово</a:t>
            </a:r>
            <a:r>
              <a:rPr lang="ru-RU" sz="2800" dirty="0" smtClean="0"/>
              <a:t>, </a:t>
            </a:r>
            <a:r>
              <a:rPr lang="ru-RU" sz="2800" dirty="0" err="1" smtClean="0"/>
              <a:t>Дендерта</a:t>
            </a:r>
            <a:r>
              <a:rPr lang="ru-RU" sz="2800" dirty="0" smtClean="0"/>
              <a:t>, Дашкино, Калмыцкие ямки, Горькое, </a:t>
            </a:r>
            <a:r>
              <a:rPr lang="ru-RU" sz="2800" dirty="0" err="1" smtClean="0"/>
              <a:t>Хатынское</a:t>
            </a:r>
            <a:r>
              <a:rPr lang="ru-RU" sz="2800" dirty="0" smtClean="0"/>
              <a:t> богаты открытыми залежами самосадочной соли.</a:t>
            </a:r>
            <a:endParaRPr lang="ru-RU" sz="2800" dirty="0"/>
          </a:p>
        </p:txBody>
      </p:sp>
      <p:pic>
        <p:nvPicPr>
          <p:cNvPr id="5" name="Содержимое 4" descr="Безымянный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643182"/>
            <a:ext cx="4233381" cy="3000396"/>
          </a:xfrm>
        </p:spPr>
      </p:pic>
      <p:pic>
        <p:nvPicPr>
          <p:cNvPr id="6" name="Содержимое 5" descr="озеро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643182"/>
            <a:ext cx="4210080" cy="300039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Малиновое озеро</a:t>
            </a:r>
            <a:endParaRPr lang="ru-RU" sz="2400" dirty="0"/>
          </a:p>
        </p:txBody>
      </p:sp>
      <p:pic>
        <p:nvPicPr>
          <p:cNvPr id="7" name="Содержимое 6" descr="Изображение 11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0264" y="1214423"/>
            <a:ext cx="3745140" cy="500066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28596" y="4214817"/>
            <a:ext cx="4286280" cy="22860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Соленые озера богаты лечебной грязью.</a:t>
            </a:r>
          </a:p>
          <a:p>
            <a:r>
              <a:rPr lang="ru-RU" dirty="0" smtClean="0"/>
              <a:t>Грязь используют в лечебных целях в санатории  Тинаки.</a:t>
            </a:r>
            <a:endParaRPr lang="ru-RU" dirty="0"/>
          </a:p>
        </p:txBody>
      </p:sp>
      <p:pic>
        <p:nvPicPr>
          <p:cNvPr id="11" name="Содержимое 3" descr="Изображение 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000108"/>
            <a:ext cx="403860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6429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Озеро  Тинаки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4214842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357166"/>
            <a:ext cx="4286280" cy="4911745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В первой половине</a:t>
            </a:r>
            <a:r>
              <a:rPr lang="en-US" sz="3600" dirty="0" smtClean="0">
                <a:latin typeface="Monotype Corsiva" pitchFamily="66" charset="0"/>
              </a:rPr>
              <a:t>  XIX</a:t>
            </a:r>
            <a:r>
              <a:rPr lang="ru-RU" sz="3600" dirty="0" smtClean="0">
                <a:latin typeface="Monotype Corsiva" pitchFamily="66" charset="0"/>
              </a:rPr>
              <a:t> века на южном берегу </a:t>
            </a:r>
            <a:r>
              <a:rPr lang="ru-RU" sz="3600" dirty="0" err="1" smtClean="0">
                <a:latin typeface="Monotype Corsiva" pitchFamily="66" charset="0"/>
              </a:rPr>
              <a:t>Тинакского</a:t>
            </a:r>
            <a:r>
              <a:rPr lang="ru-RU" sz="3600" dirty="0" smtClean="0">
                <a:latin typeface="Monotype Corsiva" pitchFamily="66" charset="0"/>
              </a:rPr>
              <a:t> озера возникла одна из первых в России грязелечебница.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14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786190"/>
            <a:ext cx="3857652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lödit - San Luis Obispo, Californien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500174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4911744"/>
          </a:xfrm>
        </p:spPr>
        <p:txBody>
          <a:bodyPr/>
          <a:lstStyle/>
          <a:p>
            <a:r>
              <a:rPr lang="ru-RU" dirty="0" smtClean="0"/>
              <a:t>Недалеко от села </a:t>
            </a:r>
            <a:r>
              <a:rPr lang="ru-RU" dirty="0" err="1" smtClean="0"/>
              <a:t>Кордуан</a:t>
            </a:r>
            <a:r>
              <a:rPr lang="ru-RU" dirty="0" smtClean="0"/>
              <a:t> находится Малое </a:t>
            </a:r>
            <a:r>
              <a:rPr lang="ru-RU" dirty="0" err="1" smtClean="0"/>
              <a:t>Кордуанское</a:t>
            </a:r>
            <a:r>
              <a:rPr lang="ru-RU" dirty="0" smtClean="0"/>
              <a:t> соленое озеро.</a:t>
            </a:r>
          </a:p>
          <a:p>
            <a:r>
              <a:rPr lang="ru-RU" dirty="0" smtClean="0"/>
              <a:t>Здесь впервые был обнаружен минерал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Астраханит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Запрудные озера 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285861"/>
            <a:ext cx="3857652" cy="235745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Старицы</a:t>
            </a:r>
          </a:p>
          <a:p>
            <a:r>
              <a:rPr lang="ru-RU" sz="4000" dirty="0" err="1" smtClean="0">
                <a:latin typeface="Monotype Corsiva" pitchFamily="66" charset="0"/>
              </a:rPr>
              <a:t>Култуки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Picture 4" descr="lot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4686304" cy="3714776"/>
          </a:xfrm>
          <a:prstGeom prst="rect">
            <a:avLst/>
          </a:prstGeom>
          <a:noFill/>
        </p:spPr>
      </p:pic>
      <p:pic>
        <p:nvPicPr>
          <p:cNvPr id="6" name="Рисунок 5" descr="999850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44" y="3357538"/>
            <a:ext cx="4429156" cy="3500462"/>
          </a:xfrm>
          <a:prstGeom prst="rect">
            <a:avLst/>
          </a:prstGeom>
        </p:spPr>
      </p:pic>
      <p:pic>
        <p:nvPicPr>
          <p:cNvPr id="7" name="Содержимое 9" descr="Водяной_орех_-_чилим_thum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786190"/>
            <a:ext cx="385765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Лебединое озеро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8429684" cy="53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Подземные воды.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484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Составьте  характеристику Каспийского моря- озера: тип озера по происхождению,  отличительные особенности и хозяйственное значение.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Анализируя разные источники, определите, где, когда и зачем на р. Волге был построен </a:t>
            </a:r>
            <a:r>
              <a:rPr lang="ru-RU" dirty="0" err="1" smtClean="0"/>
              <a:t>вододелитель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мероприятия, необходимые для охраны рек области от загрязнения и обмеления.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15262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Географическое  положение Астраханской области.</a:t>
            </a:r>
            <a:endParaRPr lang="ru-RU" sz="2800" dirty="0"/>
          </a:p>
        </p:txBody>
      </p:sp>
      <p:pic>
        <p:nvPicPr>
          <p:cNvPr id="4" name="Picture 5" descr="Karta_Ast_oblas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4071966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1000108"/>
            <a:ext cx="3929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Астраханская область расположена на юго-востоке Восточно-Европейской равнины в пределах Прикаспийской низменности, в умеренных широтах, в зоне пустынь и полупустынь. Область узкой полосой протянулась по обе стороны от </a:t>
            </a:r>
            <a:r>
              <a:rPr lang="ru-RU" sz="2800" dirty="0" err="1" smtClean="0">
                <a:latin typeface="Monotype Corsiva" pitchFamily="66" charset="0"/>
              </a:rPr>
              <a:t>Волго-Ахтубинской</a:t>
            </a:r>
            <a:r>
              <a:rPr lang="ru-RU" sz="2800" dirty="0" smtClean="0">
                <a:latin typeface="Monotype Corsiva" pitchFamily="66" charset="0"/>
              </a:rPr>
              <a:t>  поймы и дельты реки Волги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71736" y="1857364"/>
            <a:ext cx="378621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Поверхностные воды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643314"/>
            <a:ext cx="264320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Протоки и ерики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714356"/>
            <a:ext cx="271464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Река Волга и ее рукава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5286388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Подземные воды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857232"/>
            <a:ext cx="25717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Пресные и соленые озера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3571876"/>
            <a:ext cx="278608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Каспийское море</a:t>
            </a:r>
            <a:endParaRPr lang="ru-RU" sz="2800" dirty="0"/>
          </a:p>
        </p:txBody>
      </p:sp>
      <p:cxnSp>
        <p:nvCxnSpPr>
          <p:cNvPr id="14" name="Прямая со стрелкой 13"/>
          <p:cNvCxnSpPr>
            <a:stCxn id="5" idx="3"/>
            <a:endCxn id="6" idx="0"/>
          </p:cNvCxnSpPr>
          <p:nvPr/>
        </p:nvCxnSpPr>
        <p:spPr>
          <a:xfrm rot="5400000">
            <a:off x="2119275" y="2636373"/>
            <a:ext cx="566427" cy="144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5"/>
            <a:endCxn id="10" idx="0"/>
          </p:cNvCxnSpPr>
          <p:nvPr/>
        </p:nvCxnSpPr>
        <p:spPr>
          <a:xfrm rot="16200000" flipH="1">
            <a:off x="6315423" y="2564935"/>
            <a:ext cx="494989" cy="151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4"/>
          </p:cNvCxnSpPr>
          <p:nvPr/>
        </p:nvCxnSpPr>
        <p:spPr>
          <a:xfrm rot="16200000" flipH="1">
            <a:off x="3554008" y="4196958"/>
            <a:ext cx="192882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1"/>
            <a:endCxn id="7" idx="2"/>
          </p:cNvCxnSpPr>
          <p:nvPr/>
        </p:nvCxnSpPr>
        <p:spPr>
          <a:xfrm rot="16200000" flipV="1">
            <a:off x="2208573" y="1148958"/>
            <a:ext cx="352113" cy="1483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7"/>
            <a:endCxn id="9" idx="2"/>
          </p:cNvCxnSpPr>
          <p:nvPr/>
        </p:nvCxnSpPr>
        <p:spPr>
          <a:xfrm rot="5400000" flipH="1" flipV="1">
            <a:off x="6504730" y="1070374"/>
            <a:ext cx="294969" cy="169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642918"/>
            <a:ext cx="46434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428604"/>
            <a:ext cx="3857652" cy="5834071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Во́лга</a:t>
            </a:r>
            <a:r>
              <a:rPr lang="ru-RU" sz="3200" dirty="0" smtClean="0"/>
              <a:t> (</a:t>
            </a:r>
            <a:r>
              <a:rPr lang="ru-RU" sz="3200" dirty="0" err="1" smtClean="0">
                <a:hlinkClick r:id="rId3" tooltip="Марийский язык"/>
              </a:rPr>
              <a:t>мар</a:t>
            </a:r>
            <a:r>
              <a:rPr lang="ru-RU" sz="3200" dirty="0" smtClean="0">
                <a:hlinkClick r:id="rId3" tooltip="Марийский язык"/>
              </a:rPr>
              <a:t>.</a:t>
            </a:r>
            <a:r>
              <a:rPr lang="ru-RU" sz="3200" dirty="0" smtClean="0"/>
              <a:t> </a:t>
            </a:r>
            <a:r>
              <a:rPr lang="ru-RU" sz="3200" i="1" dirty="0" smtClean="0"/>
              <a:t>Юл</a:t>
            </a:r>
            <a:r>
              <a:rPr lang="ru-RU" sz="3200" dirty="0" smtClean="0"/>
              <a:t>, </a:t>
            </a:r>
            <a:r>
              <a:rPr lang="ru-RU" sz="3200" dirty="0" smtClean="0">
                <a:hlinkClick r:id="rId4" tooltip="Татарский язык"/>
              </a:rPr>
              <a:t>тат.</a:t>
            </a:r>
            <a:r>
              <a:rPr lang="ru-RU" sz="3200" dirty="0" smtClean="0"/>
              <a:t> </a:t>
            </a:r>
            <a:r>
              <a:rPr lang="ru-RU" sz="3200" i="1" dirty="0" err="1" smtClean="0"/>
              <a:t>Идел</a:t>
            </a:r>
            <a:r>
              <a:rPr lang="ru-RU" sz="3200" dirty="0" smtClean="0"/>
              <a:t>, </a:t>
            </a:r>
            <a:r>
              <a:rPr lang="ru-RU" sz="3200" dirty="0" smtClean="0">
                <a:hlinkClick r:id="rId5" tooltip="Чувашский язык"/>
              </a:rPr>
              <a:t>чуваш.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Атӑл</a:t>
            </a:r>
            <a:r>
              <a:rPr lang="ru-RU" sz="3200" dirty="0" err="1" smtClean="0"/>
              <a:t>, </a:t>
            </a:r>
            <a:r>
              <a:rPr lang="ru-RU" sz="3200" dirty="0" err="1" smtClean="0">
                <a:hlinkClick r:id="rId6" tooltip="Эрзянский язык"/>
              </a:rPr>
              <a:t>эрз</a:t>
            </a:r>
            <a:r>
              <a:rPr lang="ru-RU" sz="3200" dirty="0" smtClean="0">
                <a:hlinkClick r:id="rId6" tooltip="Эрзянский язык"/>
              </a:rPr>
              <a:t>.</a:t>
            </a:r>
            <a:r>
              <a:rPr lang="ru-RU" sz="3200" dirty="0" smtClean="0"/>
              <a:t> </a:t>
            </a:r>
            <a:r>
              <a:rPr lang="ru-RU" sz="3200" i="1" dirty="0" err="1" smtClean="0"/>
              <a:t>Рав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>
                <a:hlinkClick r:id="rId7" tooltip="Старославянский язык"/>
              </a:rPr>
              <a:t>ст.-слав</a:t>
            </a:r>
            <a:r>
              <a:rPr lang="ru-RU" sz="3200" dirty="0" smtClean="0">
                <a:hlinkClick r:id="rId7" tooltip="Старославянский язык"/>
              </a:rPr>
              <a:t>.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Вльга</a:t>
            </a:r>
            <a:r>
              <a:rPr lang="ru-RU" sz="3200" dirty="0" smtClean="0"/>
              <a:t>, </a:t>
            </a:r>
            <a:r>
              <a:rPr lang="ru-RU" sz="3200" dirty="0" err="1" smtClean="0">
                <a:hlinkClick r:id="rId8" tooltip="Казахский язык"/>
              </a:rPr>
              <a:t>каз</a:t>
            </a:r>
            <a:r>
              <a:rPr lang="ru-RU" sz="3200" dirty="0" smtClean="0">
                <a:hlinkClick r:id="rId8" tooltip="Казахский язык"/>
              </a:rPr>
              <a:t>.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Едiл</a:t>
            </a:r>
            <a:r>
              <a:rPr lang="ru-RU" sz="3200" dirty="0" smtClean="0"/>
              <a:t>) — </a:t>
            </a:r>
            <a:r>
              <a:rPr lang="ru-RU" sz="3200" dirty="0" smtClean="0">
                <a:hlinkClick r:id="rId9" tooltip="Река"/>
              </a:rPr>
              <a:t>река</a:t>
            </a:r>
            <a:r>
              <a:rPr lang="ru-RU" sz="3200" dirty="0" smtClean="0"/>
              <a:t> в </a:t>
            </a:r>
            <a:r>
              <a:rPr lang="ru-RU" sz="3200" dirty="0" smtClean="0">
                <a:hlinkClick r:id="rId10" tooltip="Европейская часть России"/>
              </a:rPr>
              <a:t>Европейской части</a:t>
            </a:r>
            <a:r>
              <a:rPr lang="ru-RU" sz="3200" dirty="0" smtClean="0"/>
              <a:t> </a:t>
            </a:r>
            <a:r>
              <a:rPr lang="ru-RU" sz="3200" dirty="0" smtClean="0">
                <a:hlinkClick r:id="rId11" tooltip="Россия"/>
              </a:rPr>
              <a:t>России</a:t>
            </a:r>
            <a:r>
              <a:rPr lang="ru-RU" sz="3200" dirty="0" smtClean="0"/>
              <a:t>, одна из </a:t>
            </a:r>
            <a:r>
              <a:rPr lang="ru-RU" sz="3200" dirty="0" smtClean="0">
                <a:hlinkClick r:id="rId12" tooltip="Список рек по длине"/>
              </a:rPr>
              <a:t>крупнейших рек</a:t>
            </a:r>
            <a:r>
              <a:rPr lang="ru-RU" sz="3200" dirty="0" smtClean="0"/>
              <a:t> на Земле и самая большая в </a:t>
            </a:r>
            <a:r>
              <a:rPr lang="ru-RU" sz="3200" dirty="0" smtClean="0">
                <a:hlinkClick r:id="rId13" tooltip="Европа"/>
              </a:rPr>
              <a:t>Европе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начало ахтубы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4643470" cy="3643314"/>
          </a:xfrm>
        </p:spPr>
      </p:pic>
      <p:pic>
        <p:nvPicPr>
          <p:cNvPr id="9" name="Содержимое 8" descr="187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572000" cy="4572008"/>
          </a:xfrm>
        </p:spPr>
      </p:pic>
      <p:pic>
        <p:nvPicPr>
          <p:cNvPr id="10" name="Рисунок 9" descr="19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786058"/>
            <a:ext cx="5143504" cy="4071942"/>
          </a:xfrm>
          <a:prstGeom prst="rect">
            <a:avLst/>
          </a:prstGeom>
        </p:spPr>
      </p:pic>
      <p:pic>
        <p:nvPicPr>
          <p:cNvPr id="11" name="Рисунок 10" descr="19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143248"/>
            <a:ext cx="4714876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Астраханские озера по происхождению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500702"/>
            <a:ext cx="8286808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Делятся на тектонические, запрудные, смешанные</a:t>
            </a:r>
            <a:endParaRPr lang="ru-RU" dirty="0"/>
          </a:p>
        </p:txBody>
      </p:sp>
      <p:pic>
        <p:nvPicPr>
          <p:cNvPr id="7" name="Содержимое 6" descr="P81627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714488"/>
            <a:ext cx="40386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IMG_01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928802"/>
            <a:ext cx="3857648" cy="278607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857224" y="5072074"/>
            <a:ext cx="278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Соленые  озеро Баскунчак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Пресные озера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1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6"/>
            <a:ext cx="757242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5715016"/>
            <a:ext cx="685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Площадь озера  Баскунчак  составляет примерно 115 кв.км.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Озеро Баскунчак относится к тектоническим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scn07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500066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1071546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Внешний вид озера изменчив, кажется, что оно покрыто сверкающим льдом. В некоторых местах по поверхности можно ходить – настолько она твердая. И утонуть здесь невозможно – вода в озере так насыщена солью, что выталкивает тело на поверхность.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Озера - ильмени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329127"/>
          </a:xfrm>
        </p:spPr>
        <p:txBody>
          <a:bodyPr/>
          <a:lstStyle/>
          <a:p>
            <a:r>
              <a:rPr lang="ru-RU" dirty="0" smtClean="0"/>
              <a:t>В их образовании принимали участие ветер, морские и волжские воды.</a:t>
            </a:r>
          </a:p>
          <a:p>
            <a:r>
              <a:rPr lang="ru-RU" dirty="0" smtClean="0"/>
              <a:t>Они относятся к смешанным по происхождению.</a:t>
            </a:r>
            <a:endParaRPr lang="ru-RU" dirty="0"/>
          </a:p>
        </p:txBody>
      </p:sp>
      <p:pic>
        <p:nvPicPr>
          <p:cNvPr id="12" name="Содержимое 11" descr="Изображение 15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00496" y="1643050"/>
            <a:ext cx="492922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414</TotalTime>
  <Words>360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Внутренние воды  Астраханской области</vt:lpstr>
      <vt:lpstr>Географическое  положение Астраханской области.</vt:lpstr>
      <vt:lpstr>Слайд 3</vt:lpstr>
      <vt:lpstr>Слайд 4</vt:lpstr>
      <vt:lpstr>Слайд 5</vt:lpstr>
      <vt:lpstr>Астраханские озера по происхождению</vt:lpstr>
      <vt:lpstr>Слайд 7</vt:lpstr>
      <vt:lpstr>Слайд 8</vt:lpstr>
      <vt:lpstr>Озера - ильмени</vt:lpstr>
      <vt:lpstr>Слайд 10</vt:lpstr>
      <vt:lpstr>Озера Лиманского района Астраханской области Шевердово, Дендерта, Дашкино, Калмыцкие ямки, Горькое, Хатынское богаты открытыми залежами самосадочной соли.</vt:lpstr>
      <vt:lpstr>Малиновое озеро</vt:lpstr>
      <vt:lpstr>Слайд 13</vt:lpstr>
      <vt:lpstr>Слайд 14</vt:lpstr>
      <vt:lpstr>Запрудные озера </vt:lpstr>
      <vt:lpstr>Лебединое озеро </vt:lpstr>
      <vt:lpstr>Подземные воды.</vt:lpstr>
      <vt:lpstr>Итоговое  задание.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Астраханские соляные озера.</dc:title>
  <dc:creator>www.PHILka.RU</dc:creator>
  <cp:lastModifiedBy>Roman</cp:lastModifiedBy>
  <cp:revision>48</cp:revision>
  <dcterms:created xsi:type="dcterms:W3CDTF">2010-03-28T10:28:44Z</dcterms:created>
  <dcterms:modified xsi:type="dcterms:W3CDTF">2011-05-19T16:03:38Z</dcterms:modified>
</cp:coreProperties>
</file>