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92" r:id="rId2"/>
    <p:sldMasterId id="2147483804" r:id="rId3"/>
    <p:sldMasterId id="2147483816" r:id="rId4"/>
    <p:sldMasterId id="2147483828" r:id="rId5"/>
  </p:sldMasterIdLst>
  <p:notesMasterIdLst>
    <p:notesMasterId r:id="rId57"/>
  </p:notesMasterIdLst>
  <p:sldIdLst>
    <p:sldId id="311" r:id="rId6"/>
    <p:sldId id="256" r:id="rId7"/>
    <p:sldId id="257" r:id="rId8"/>
    <p:sldId id="308" r:id="rId9"/>
    <p:sldId id="259" r:id="rId10"/>
    <p:sldId id="293" r:id="rId11"/>
    <p:sldId id="294" r:id="rId12"/>
    <p:sldId id="295" r:id="rId13"/>
    <p:sldId id="296" r:id="rId14"/>
    <p:sldId id="297" r:id="rId15"/>
    <p:sldId id="298" r:id="rId16"/>
    <p:sldId id="312" r:id="rId17"/>
    <p:sldId id="262" r:id="rId18"/>
    <p:sldId id="309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310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313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90" r:id="rId48"/>
    <p:sldId id="291" r:id="rId49"/>
    <p:sldId id="292" r:id="rId50"/>
    <p:sldId id="303" r:id="rId51"/>
    <p:sldId id="305" r:id="rId52"/>
    <p:sldId id="304" r:id="rId53"/>
    <p:sldId id="306" r:id="rId54"/>
    <p:sldId id="301" r:id="rId55"/>
    <p:sldId id="302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43" autoAdjust="0"/>
    <p:restoredTop sz="94660"/>
  </p:normalViewPr>
  <p:slideViewPr>
    <p:cSldViewPr>
      <p:cViewPr>
        <p:scale>
          <a:sx n="66" d="100"/>
          <a:sy n="66" d="100"/>
        </p:scale>
        <p:origin x="-636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B60A0-31D1-422B-8580-697FED0D22B4}" type="datetimeFigureOut">
              <a:rPr lang="ru-RU" smtClean="0"/>
              <a:pPr/>
              <a:t>04.02.2005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927B3-3BA9-46ED-842F-9CB9E9D802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27B3-3BA9-46ED-842F-9CB9E9D802F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0D001-C407-4009-BB59-8AB55E54FABE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27B3-3BA9-46ED-842F-9CB9E9D802FB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1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7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236E6D2-A95F-403F-ACD2-F9CA0BE0A972}" type="datetimeFigureOut">
              <a:rPr lang="ru-RU" smtClean="0"/>
              <a:pPr/>
              <a:t>04.02.2005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EE88E9E-29DA-4BFE-A79D-55A61293463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culturemap.ru/popup.html?iname=1401_32.1131441945.65158.jpg&amp;width=759&amp;height=858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5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0461" y="1600200"/>
            <a:ext cx="774307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6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0461" y="1600200"/>
            <a:ext cx="774307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0461" y="1600200"/>
            <a:ext cx="774307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428604"/>
            <a:ext cx="7958166" cy="3714776"/>
          </a:xfrm>
        </p:spPr>
        <p:txBody>
          <a:bodyPr>
            <a:noAutofit/>
          </a:bodyPr>
          <a:lstStyle/>
          <a:p>
            <a:r>
              <a:rPr lang="ru-RU" sz="5400" dirty="0" smtClean="0"/>
              <a:t>ТЮРКОЯЗЫЧНЫЕ НАРОДЫ КЕМЕРОВСКОЙ ОБЛАСТИ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57712" y="4286256"/>
            <a:ext cx="4686288" cy="121444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ТЕЛЕУТЫ  И СИБИРСКИЕ ТАТАРЫ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zzz\Рабочий стол\сканирование00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635798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User.HOME\Рабочий стол\картинки по истории\IMG_28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.HOME\Рабочий стол\картинки по истории\сканирование00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358246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-964413"/>
            <a:ext cx="2643206" cy="192882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>       </a:t>
            </a:r>
            <a:r>
              <a:rPr lang="ru-RU" sz="3200" dirty="0" smtClean="0">
                <a:solidFill>
                  <a:srgbClr val="FFFF00"/>
                </a:solidFill>
              </a:rPr>
              <a:t>деревянная туеса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Documents and Settings\User.HOME\Рабочий стол\картинки по истории\сканирование00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4500562" cy="5857892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" name="Picture 2" descr="C:\Documents and Settings\User.HOME\Рабочий стол\картинки по истории\сканирование0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000108"/>
            <a:ext cx="4429124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.HOME\Рабочий стол\картинки по истории\сканирование00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8001056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ctrTitle"/>
          </p:nvPr>
        </p:nvSpPr>
        <p:spPr>
          <a:xfrm>
            <a:off x="1643041" y="1"/>
            <a:ext cx="6958035" cy="5000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/>
              <a:t> Расширение России на  восток в </a:t>
            </a:r>
            <a:r>
              <a:rPr lang="en-US" sz="6000" dirty="0" smtClean="0"/>
              <a:t>XVII</a:t>
            </a:r>
            <a:r>
              <a:rPr lang="ru-RU" sz="6000" dirty="0" smtClean="0"/>
              <a:t> в.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6000" dirty="0" smtClean="0"/>
              <a:t>Сибирь.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       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>     </a:t>
            </a:r>
            <a:endParaRPr lang="ru-RU" sz="44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.HOME\Рабочий стол\картинки по истории\N8R3XRCAMNDQA9CAYAZS29CAR8DH13CA9J8B2PCAPD1W4YCA1K9OC1CAXINZYUCABLD5FKCA44ZP2WCAL7BQBGCA90U6ZYCAPK2N4FCATS1PI9CAEMEMPECA6GV43VCAY5W37ICAGXTMRWCAQR6AOYCA7GNUQ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143116"/>
            <a:ext cx="3714776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User.HOME\Рабочий стол\картинки по истории\сканирование00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User.HOME\Рабочий стол\картинки по истории\сканирование00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.HOME\Рабочий стол\картинки по истории\SR3FNRCAVY9ONCCA9U3LEDCAU37FVOCAZ4547GCAMXUHHJCA7N9LDLCA9636ZECA4NTAMRCAQT0BSDCAR1851GCA2458QGCALB34A1CA5J98PVCAHYIUB2CAE0O299CAO0OLO3CA884TPTCAFTPCMMCA4OCI4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857364"/>
            <a:ext cx="4286280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.HOME\Рабочий стол\картинки по истории\UHR9LUCA1XEAF4CAIJQ4R2CAWOKKYTCAP3E2CSCAOSOGNNCA0GLGO3CAN8OS7OCA85M0B5CA0X1D5RCAPU2SXJCAQ7NI2GCAI1QJZ4CALZPC5KCAE1MOTUCAH1AFPZCA60AHE6CAOZ3OU1CAMNJWLTCATC9PZ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14554"/>
            <a:ext cx="4500594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.HOME\Рабочий стол\картинки по истории\сканирование00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0"/>
            <a:ext cx="4429124" cy="6858000"/>
          </a:xfrm>
          <a:prstGeom prst="rect">
            <a:avLst/>
          </a:prstGeom>
          <a:noFill/>
        </p:spPr>
      </p:pic>
      <p:pic>
        <p:nvPicPr>
          <p:cNvPr id="3074" name="Picture 2" descr="C:\Documents and Settings\User.HOME\Рабочий стол\мои документы\ИСТОРИЯ\народы сибири\картинки по истории\сканирование0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zzz\Рабочий стол\сканирование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84" cy="707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User.HOME\Рабочий стол\картинки по истории\80GIYCCAJZLMIVCAM9SGO7CAO90M1LCAAYY8AGCAKLB6ZECASWX5TVCAPZPJBGCAG2DWAECAGIPIAPCAPPUKMGCAHXPSCXCAM5AS5ECAM8Q2IFCAL4FQGDCAU4ZQRUCAF5PTMNCA479NM3CAAXGV54CADY2VC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071678"/>
            <a:ext cx="5500726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User.HOME\Рабочий стол\картинки по истории\IMG_28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.HOME\Рабочий стол\картинки по истории\RDB1LXCAMR23A7CAPIC2RMCAOBBXBOCAQU3O2TCADIFERYCAQAIA89CA25MX29CAINLH8GCA0TLOU6CA1LR2MFCACRMSVGCANNP0YVCAMLU2UECA88YVWECAGEWTNXCA1U82LSCAK2JECHCAC323F1CAPVFV1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71546"/>
            <a:ext cx="6215106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14290"/>
            <a:ext cx="7467600" cy="625966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5200" dirty="0" smtClean="0"/>
              <a:t>Цели урока</a:t>
            </a:r>
          </a:p>
          <a:p>
            <a:pPr>
              <a:buNone/>
            </a:pPr>
            <a:r>
              <a:rPr lang="ru-RU" sz="3600" dirty="0" smtClean="0"/>
              <a:t>Выяснить: </a:t>
            </a:r>
          </a:p>
          <a:p>
            <a:pPr algn="just">
              <a:buNone/>
            </a:pPr>
            <a:r>
              <a:rPr lang="ru-RU" sz="3600" dirty="0" smtClean="0"/>
              <a:t>1.причины продвижения России на Восток</a:t>
            </a:r>
          </a:p>
          <a:p>
            <a:pPr>
              <a:buNone/>
            </a:pPr>
            <a:r>
              <a:rPr lang="ru-RU" sz="3600" dirty="0" smtClean="0"/>
              <a:t>2. какие группы населения (слои общества) двигались в Сибирь</a:t>
            </a:r>
          </a:p>
          <a:p>
            <a:pPr lvl="0">
              <a:buNone/>
            </a:pPr>
            <a:r>
              <a:rPr lang="ru-RU" sz="3600" dirty="0" smtClean="0"/>
              <a:t>3.что способствовало быстрому продвижению русских на Восток</a:t>
            </a:r>
          </a:p>
          <a:p>
            <a:pPr lvl="0">
              <a:buNone/>
            </a:pPr>
            <a:r>
              <a:rPr lang="ru-RU" sz="3600" dirty="0" smtClean="0"/>
              <a:t>4.каково значение присоединения Сибири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User.HOME\Рабочий стол\картинки по истории\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571480"/>
            <a:ext cx="5286412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Documents and Settings\User.HOME\Рабочий стол\картинки по истории\IMG_28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Documents and Settings\User.HOME\Рабочий стол\картинки по истории\IMG_28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елеутский фольклорный коллектив. С. Беково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643050"/>
            <a:ext cx="485778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опия 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80710"/>
            <a:ext cx="7467600" cy="43649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714356"/>
            <a:ext cx="8715436" cy="332957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Присоединение             Кузнецкой земли.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:\IMG_2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8191524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14338"/>
            <a:ext cx="8143900" cy="271462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Исходной точкой освоения кузнецкой котловины стало основание в 1604 году города Томска. </a:t>
            </a:r>
            <a:b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1617 году из Москвы последовал  указ  о строительстве  острога на реке Томи.</a:t>
            </a:r>
            <a:b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71538" y="1071546"/>
            <a:ext cx="335758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25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Острог возвели в 1618 в землях абинцев, которых казаки называли кузнецами Отсюда название острога - Кузнецкий.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Содержимое 5" descr="IMG_288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662096" y="981319"/>
            <a:ext cx="6177493" cy="4786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0"/>
            <a:ext cx="8183880" cy="171448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Стены крепости сделаны из толстых брёвен. В три стороны по стенам стоят башни. В центре церковь во имя Преображения Господня</a:t>
            </a:r>
            <a:r>
              <a:rPr lang="en-US" sz="2800" dirty="0" smtClean="0"/>
              <a:t>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Содержимое 3" descr="IMG_2876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1782" y="1447800"/>
            <a:ext cx="6325985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Причины продвижения России на Восток</a:t>
            </a:r>
            <a:endParaRPr lang="ru-RU" sz="24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285720" y="1571612"/>
          <a:ext cx="8643999" cy="3931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710"/>
                <a:gridCol w="2857520"/>
                <a:gridCol w="2571769"/>
              </a:tblGrid>
              <a:tr h="1352865">
                <a:tc>
                  <a:txBody>
                    <a:bodyPr/>
                    <a:lstStyle/>
                    <a:p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</a:rPr>
                        <a:t>экономические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</a:rPr>
                        <a:t>политические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</a:rPr>
                        <a:t>социальные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257907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285728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в 1717 г. на самом верху берега Томи, севернее острога, была заложена еще одна цитадель 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15361" name="Picture 1" descr="H:\IMG_2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71521"/>
            <a:ext cx="7715304" cy="5786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0"/>
            <a:ext cx="8183880" cy="15001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1722-1724 годах в Кузнецком уезде было учтено 1511 ревизских душ.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4" name="Содержимое 3" descr="IMG_2877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0"/>
            <a:ext cx="81439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Благодаря присоединению края к Русскому государству коренное население избавилось от разорительных </a:t>
            </a:r>
            <a:r>
              <a:rPr lang="ru-RU" b="1" dirty="0" smtClean="0"/>
              <a:t>набегов кыргызских феодалов.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2 </a:t>
            </a:r>
            <a:r>
              <a:rPr lang="ru-RU" b="1" dirty="0" smtClean="0"/>
              <a:t>марта </a:t>
            </a:r>
            <a:r>
              <a:rPr lang="ru-RU" b="1" dirty="0"/>
              <a:t>1932 года город Кузнецк </a:t>
            </a:r>
            <a:r>
              <a:rPr lang="ru-RU" b="1" dirty="0" smtClean="0"/>
              <a:t> был</a:t>
            </a:r>
            <a:r>
              <a:rPr lang="en-US" b="1" dirty="0" smtClean="0"/>
              <a:t> </a:t>
            </a:r>
            <a:r>
              <a:rPr lang="ru-RU" b="1" dirty="0" smtClean="0"/>
              <a:t>переименован в Новокузнецк.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-142900"/>
            <a:ext cx="3443254" cy="6286544"/>
          </a:xfrm>
        </p:spPr>
        <p:txBody>
          <a:bodyPr>
            <a:noAutofit/>
          </a:bodyPr>
          <a:lstStyle/>
          <a:p>
            <a:r>
              <a:rPr lang="ru-RU" sz="3200" dirty="0" smtClean="0"/>
              <a:t>Новокузнецк в наше время</a:t>
            </a:r>
            <a:endParaRPr lang="ru-RU" sz="3200" dirty="0"/>
          </a:p>
        </p:txBody>
      </p:sp>
      <p:pic>
        <p:nvPicPr>
          <p:cNvPr id="23554" name="Picture 2" descr="H:\Изображ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56739" y="1199624"/>
            <a:ext cx="63537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H:\IMG_2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785" y="0"/>
            <a:ext cx="3786215" cy="3786190"/>
          </a:xfrm>
          <a:prstGeom prst="rect">
            <a:avLst/>
          </a:prstGeom>
          <a:noFill/>
        </p:spPr>
      </p:pic>
      <p:pic>
        <p:nvPicPr>
          <p:cNvPr id="24582" name="Picture 6" descr="H:\IMG_29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0"/>
            <a:ext cx="3571868" cy="3759916"/>
          </a:xfrm>
          <a:prstGeom prst="rect">
            <a:avLst/>
          </a:prstGeom>
          <a:noFill/>
        </p:spPr>
      </p:pic>
      <p:pic>
        <p:nvPicPr>
          <p:cNvPr id="24583" name="Picture 7" descr="H:\IMG_2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944524" y="2658757"/>
            <a:ext cx="4040769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35608" y="214290"/>
            <a:ext cx="7498080" cy="60341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8800" dirty="0" smtClean="0"/>
              <a:t>Экспедиция Василия Пояркова</a:t>
            </a:r>
            <a:endParaRPr lang="ru-RU" sz="8800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35608" y="285728"/>
            <a:ext cx="7498080" cy="5962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8000" dirty="0" smtClean="0"/>
              <a:t> Экспедиция Семёна Ивановича Дежнёва</a:t>
            </a:r>
            <a:endParaRPr lang="ru-RU" sz="80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35608" y="357166"/>
            <a:ext cx="7498080" cy="58912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7200" dirty="0" smtClean="0"/>
              <a:t> Экспедиция Ерофея Павловича Хабарова</a:t>
            </a:r>
            <a:endParaRPr lang="ru-RU" sz="7200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71546"/>
            <a:ext cx="8229600" cy="52530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7200" dirty="0" smtClean="0"/>
              <a:t> Экспедиция Владимира Васильевича Атласова</a:t>
            </a:r>
            <a:endParaRPr lang="ru-RU" sz="7200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quarter" idx="1"/>
          </p:nvPr>
        </p:nvGraphicFramePr>
        <p:xfrm>
          <a:off x="357158" y="357166"/>
          <a:ext cx="7929618" cy="47148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0396"/>
                <a:gridCol w="2643207"/>
                <a:gridCol w="2286015"/>
              </a:tblGrid>
              <a:tr h="928694">
                <a:tc>
                  <a:txBody>
                    <a:bodyPr/>
                    <a:lstStyle/>
                    <a:p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</a:rPr>
                        <a:t>экономические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</a:rPr>
                        <a:t>политические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</a:rPr>
                        <a:t>социальные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786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2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Увеличить доход в казну за счёт обложения местных жителей  налогом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Поднять авторитет царской власти в глазах иностранцев и россиян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Бегство крестьян от 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усиливающего-ся  крепостного </a:t>
                      </a:r>
                      <a:r>
                        <a:rPr lang="ru-RU" sz="2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гнёта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19" y="214223"/>
          <a:ext cx="8643999" cy="638932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14381"/>
                <a:gridCol w="1434499"/>
                <a:gridCol w="1104409"/>
                <a:gridCol w="2285498"/>
                <a:gridCol w="1745194"/>
                <a:gridCol w="1360018"/>
              </a:tblGrid>
              <a:tr h="394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/>
                        <a:t>Дата 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События</a:t>
                      </a:r>
                      <a:r>
                        <a:rPr lang="ru-RU" sz="2400" dirty="0" smtClean="0"/>
                        <a:t> 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/>
                        <a:t>Имена 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/>
                        <a:t>Понятия 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/>
                        <a:t>Значение 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/>
                        <a:t>Способ </a:t>
                      </a:r>
                      <a:r>
                        <a:rPr lang="ru-RU" sz="1400" dirty="0" err="1" smtClean="0"/>
                        <a:t>присоедине-ния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996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1618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Основание Кузнецка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Остафий Харламов 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ЯСАК – налог на местное население. Сдавался пушниной.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ОСТРОГ – небольшая деревянная  крепость, обнесённая деревянным частоколом из заточённых к верху брёвен.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ЦИТАДЕЛЬ -  укреплённое сооружение внутри городских стен, крепость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Вхождение кузнецкой земли в состав России. Научили местных жителей возделывать землю .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Добровольный 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</a:tr>
              <a:tr h="12424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1648-1649</a:t>
                      </a:r>
                      <a:endParaRPr lang="ru-RU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Экспедиция из Колымы Северным Ледовитым океаном на восток</a:t>
                      </a:r>
                      <a:endParaRPr lang="ru-RU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Семён Иванович Дежнев </a:t>
                      </a:r>
                      <a:endParaRPr lang="ru-RU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/>
                        <a:t>Коча</a:t>
                      </a:r>
                      <a:r>
                        <a:rPr lang="ru-RU" sz="1200" dirty="0"/>
                        <a:t> - большая парусная лодка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«РЫБИЙ ЗУБ» - моржовый клык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АБОРИГЕНЫ – коренные жители страны, местности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Сибирь была пройдена до конца, до побережья Тихого океана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Открыт п-ов Чукотка 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Якуты – мирное присоединение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Чукчи – завоевание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Юкогеры - завоевание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</a:tr>
              <a:tr h="621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1643-1646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Продвижение по сибирским рекам на юг. 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Василий Поярков</a:t>
                      </a:r>
                      <a:endParaRPr lang="ru-RU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Достиг Амура вышел в Охотское море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Тунгусы -завоевание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</a:tr>
              <a:tr h="7765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1649-1653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Экспедиция на р.Амур.</a:t>
                      </a:r>
                      <a:endParaRPr lang="ru-RU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Ерофей Хабаров</a:t>
                      </a:r>
                      <a:endParaRPr lang="ru-RU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«МЯГКАЯ </a:t>
                      </a:r>
                      <a:r>
                        <a:rPr lang="ru-RU" sz="1200" dirty="0" smtClean="0"/>
                        <a:t>РУХЛЯДЬ</a:t>
                      </a:r>
                      <a:r>
                        <a:rPr lang="ru-RU" sz="1200" dirty="0"/>
                        <a:t>» - мех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«ТЯНУТЬ ТЯГЛО» - нести определённые повинности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Освоение Амурского края. Построил укреплённый острог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Эвенки – мирное присоединение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</a:tr>
              <a:tr h="10972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smtClean="0"/>
                        <a:t>1697-1699</a:t>
                      </a:r>
                      <a:endParaRPr lang="ru-RU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Экспедиция на Камчатку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/>
                        <a:t>В.В. Атласов</a:t>
                      </a:r>
                      <a:endParaRPr lang="ru-RU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Присоединил Камчатку. Первые сведения о Курильских островах, об о. Сахалин, о Японии и </a:t>
                      </a:r>
                      <a:r>
                        <a:rPr lang="ru-RU" sz="1200" dirty="0" smtClean="0"/>
                        <a:t>Америке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Коряки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/>
                        <a:t>Ительмены 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259" marR="38259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sz="quarter" idx="1"/>
          </p:nvPr>
        </p:nvSpPr>
        <p:spPr>
          <a:xfrm>
            <a:off x="457200" y="0"/>
            <a:ext cx="7467600" cy="68580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9000" dirty="0" smtClean="0"/>
              <a:t>Вывод:</a:t>
            </a:r>
          </a:p>
          <a:p>
            <a:pPr>
              <a:lnSpc>
                <a:spcPct val="120000"/>
              </a:lnSpc>
              <a:buNone/>
            </a:pPr>
            <a:r>
              <a:rPr lang="ru-RU" sz="4300" dirty="0" smtClean="0"/>
              <a:t>1. Присоединение Сибири к России имело историческое  значение.</a:t>
            </a:r>
          </a:p>
          <a:p>
            <a:pPr>
              <a:lnSpc>
                <a:spcPct val="120000"/>
              </a:lnSpc>
              <a:buNone/>
            </a:pPr>
            <a:r>
              <a:rPr lang="ru-RU" sz="4300" dirty="0" smtClean="0"/>
              <a:t>    Оно способствовало включению огромных территорий в лоно мировой цивилизации. Здесь появились более развитое земледелие, города, торговля. С приходом русских прекратились кровопролитные столкновения племен. Начался процесс обмена производственным опытом, навыками в освоении края между русскими людьми и местными жителями. Россия приобрела природную кладовую, полную уникальных лесов, богатейших рыбных рек и озёр, полезных ископаемых, драгоценных металлов. Эту кладовую стали разрабатывать все народы Сибири.</a:t>
            </a:r>
          </a:p>
          <a:p>
            <a:pPr>
              <a:lnSpc>
                <a:spcPct val="120000"/>
              </a:lnSpc>
              <a:buNone/>
            </a:pPr>
            <a:r>
              <a:rPr lang="ru-RU" sz="4300" dirty="0" smtClean="0"/>
              <a:t>2. Присоединение Сибири к России представляет собой чрезвычайно пёструю мозаику, в которой мирный и насильственный элементы создают разнообразную цветную гамму со множеством оттенков.</a:t>
            </a:r>
          </a:p>
          <a:p>
            <a:pPr>
              <a:lnSpc>
                <a:spcPct val="120000"/>
              </a:lnSpc>
              <a:buNone/>
            </a:pPr>
            <a:r>
              <a:rPr lang="ru-RU" sz="4300" dirty="0" smtClean="0"/>
              <a:t>     Победа русских войск в Сибири была обеспечена эффективной военно-инженерной стратегией, гибкой тактикой и отчасти техническим превосходством</a:t>
            </a:r>
            <a:r>
              <a:rPr lang="ru-RU" sz="4300" smtClean="0"/>
              <a:t>. 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00618" y="1600200"/>
            <a:ext cx="774276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0618" y="1600200"/>
            <a:ext cx="774276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0618" y="1600200"/>
            <a:ext cx="774276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4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0461" y="1600200"/>
            <a:ext cx="774307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Эркер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</TotalTime>
  <Words>551</Words>
  <Application>Microsoft Office PowerPoint</Application>
  <PresentationFormat>Экран (4:3)</PresentationFormat>
  <Paragraphs>92</Paragraphs>
  <Slides>51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Эркер</vt:lpstr>
      <vt:lpstr>Техническая</vt:lpstr>
      <vt:lpstr>Тема Office</vt:lpstr>
      <vt:lpstr>Поток</vt:lpstr>
      <vt:lpstr>Солнцестояние</vt:lpstr>
      <vt:lpstr>Слайд 1</vt:lpstr>
      <vt:lpstr> Расширение России на  восток в XVII в.  Сибирь.                </vt:lpstr>
      <vt:lpstr>Слайд 3</vt:lpstr>
      <vt:lpstr>Причины продвижения России на Восток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ТЮРКОЯЗЫЧНЫЕ НАРОДЫ КЕМЕРОВСКОЙ ОБЛАСТИ</vt:lpstr>
      <vt:lpstr>Слайд 14</vt:lpstr>
      <vt:lpstr>Слайд 15</vt:lpstr>
      <vt:lpstr>Слайд 16</vt:lpstr>
      <vt:lpstr>Слайд 17</vt:lpstr>
      <vt:lpstr>       деревянная туеса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Присоединение             Кузнецкой земли.</vt:lpstr>
      <vt:lpstr> Исходной точкой освоения кузнецкой котловины стало основание в 1604 году города Томска.  В 1617 году из Москвы последовал  указ  о строительстве  острога на реке Томи.  </vt:lpstr>
      <vt:lpstr>Острог возвели в 1618 в землях абинцев, которых казаки называли кузнецами Отсюда название острога - Кузнецкий.</vt:lpstr>
      <vt:lpstr>Стены крепости сделаны из толстых брёвен. В три стороны по стенам стоят башни. В центре церковь во имя Преображения Господня. </vt:lpstr>
      <vt:lpstr>в 1717 г. на самом верху берега Томи, севернее острога, была заложена еще одна цитадель  </vt:lpstr>
      <vt:lpstr>1722-1724 годах в Кузнецком уезде было учтено 1511 ревизских душ.  </vt:lpstr>
      <vt:lpstr>Слайд 42</vt:lpstr>
      <vt:lpstr>Слайд 43</vt:lpstr>
      <vt:lpstr>Новокузнецк в наше время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>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Расширение России на восток в XVII в. Сибирь.   </dc:title>
  <dc:creator>xxx</dc:creator>
  <cp:lastModifiedBy>Рита</cp:lastModifiedBy>
  <cp:revision>42</cp:revision>
  <dcterms:created xsi:type="dcterms:W3CDTF">2009-02-18T06:52:06Z</dcterms:created>
  <dcterms:modified xsi:type="dcterms:W3CDTF">2005-02-04T03:12:08Z</dcterms:modified>
</cp:coreProperties>
</file>