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4" r:id="rId5"/>
    <p:sldId id="261" r:id="rId6"/>
    <p:sldId id="262" r:id="rId7"/>
    <p:sldId id="265" r:id="rId8"/>
    <p:sldId id="266" r:id="rId9"/>
    <p:sldId id="267" r:id="rId10"/>
    <p:sldId id="269" r:id="rId11"/>
    <p:sldId id="268" r:id="rId12"/>
    <p:sldId id="270" r:id="rId13"/>
    <p:sldId id="273" r:id="rId14"/>
    <p:sldId id="272" r:id="rId15"/>
    <p:sldId id="271" r:id="rId16"/>
    <p:sldId id="274" r:id="rId17"/>
    <p:sldId id="275" r:id="rId18"/>
    <p:sldId id="257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D61765-3EE9-4AC7-848F-58ED426A0015}" type="datetimeFigureOut">
              <a:rPr lang="ru-RU" smtClean="0"/>
              <a:pPr/>
              <a:t>28.01.2011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430A1B-429B-4431-9045-A14E322FBD7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rpt=simage&amp;ed=1&amp;text=%D1%82%D0%BE%D0%BB%D0%BA%D0%BE%D0%B2%D1%8B%D0%B9%20%D1%81%D0%BB%D0%BE%D0%B2%D0%B0%D1%80%D1%8C%20%D0%B6%D0%B8%D0%B2%D0%BE%D0%B3%D0%BE%20%D0%B2%D0%B5%D0%BB%D0%B8%D0%BA%D0%BE%D1%80%D1%83%D1%81%D1%81%D0%BA%D0%BE%D0%B3%D0%BE%20%D1%8F%D0%B7%D1%8B%D0%BA%D0%B0%20%D0%BA%D0%B0%D1%80%D1%82%D0%B8%D0%BD%D0%BA%D0%B8&amp;p=31&amp;img_url=newzz.in.ua/uploads/posts/2009-05/1242800416_1213269845_glavnaja.jpe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z.lib.ru/d/dalx_w_i/about.s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thumb/0/01/Dal_Dictionary_title.jpg/300px-Dal_Dictionary_titl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ВНЕКЛАССНОЕ ЗАНЯТИЕ ПО РУССКОМУ ЯЗЫКУ ДЛЯ УЧАЩИХСЯ 6 КЛАССА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70951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РУССКИЙ ЯЗЫК – ЯЗЫК РУССКОЙ КУЛЬТУРЫ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285992"/>
            <a:ext cx="4500594" cy="378621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«Мудрость русского народа»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im8-tub.yandex.net/i?id=132362675-0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571480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"Писал его не учитель, не наставник, не тот, кто знает дело лучше других, а кто более многих над ним трудился: ученик, собиравший весь век свой по крупице то, что слышал от учителя своего, живого русского языка..."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952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В.И.Даль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Закончи пословицу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257676" cy="48101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Поменьше говори…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 спеши языком…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Лишнее говорить…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Терпенье и труд…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 имей 100 рублей…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Слово не воробей…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Пословица недаром…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Дерево красно плодами..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Жизнь дана 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От скуки бери…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Живое слово дороже…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59936" cy="48101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побольше  услышишь.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торопись делом.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себе вредить.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всё перетрут.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имей сто друзей.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вылетит – не поймаешь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молвится.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 человек делами.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добрые дела.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дело в руки.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мёртвой буквы.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Ни вода ни суша, ни на лодке не проплывёшь, ни пешком не пройдешь.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Всегда во рту ,а не проглотишь.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Сильнее солнца ,слабее  ветра, ног нет, а идёт, глаз нет , а плачет.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было  вчера и будет завтра?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Без ног бежит - не догонишь, без крыльев летит- не поймаешь.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Кверху дном – полная, книзу дном – пустая.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Не видно её ,не слышно её, а стоит заговорить о ней – она исчезнет.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Загадка – уму зарядка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Время года ,так любимое А.С.Пушкиным.</a:t>
            </a:r>
          </a:p>
          <a:p>
            <a:r>
              <a:rPr lang="ru-RU" dirty="0" smtClean="0"/>
              <a:t>2. Русский писатель, автор трилогии «Детство», «Отрочество», «Юность».</a:t>
            </a:r>
          </a:p>
          <a:p>
            <a:r>
              <a:rPr lang="ru-RU" dirty="0" smtClean="0"/>
              <a:t>3. Главная площадь нашей страны.</a:t>
            </a:r>
          </a:p>
          <a:p>
            <a:r>
              <a:rPr lang="ru-RU" dirty="0" smtClean="0"/>
              <a:t>4. Русский баснописец.</a:t>
            </a:r>
          </a:p>
          <a:p>
            <a:r>
              <a:rPr lang="ru-RU" dirty="0" smtClean="0"/>
              <a:t>5. Мастер слова, который описал ночь перед Рождеством.</a:t>
            </a:r>
          </a:p>
          <a:p>
            <a:r>
              <a:rPr lang="ru-RU" dirty="0" smtClean="0"/>
              <a:t>6 .Автор стихотворения в прозе «Русский язык».</a:t>
            </a:r>
          </a:p>
          <a:p>
            <a:r>
              <a:rPr lang="ru-RU" dirty="0" smtClean="0"/>
              <a:t>7. Поэт, по словам В.Г.Белинского «Солнце русской поэзии»</a:t>
            </a:r>
          </a:p>
          <a:p>
            <a:r>
              <a:rPr lang="ru-RU" dirty="0" smtClean="0"/>
              <a:t>8. Друг А.С.Пушкина , посетивший поэта в ссылке в Михайловском.</a:t>
            </a:r>
          </a:p>
          <a:p>
            <a:r>
              <a:rPr lang="ru-RU" dirty="0" smtClean="0"/>
              <a:t>9. Умелец из народа , о котором поведал Н.С.Лесков.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Задания к </a:t>
            </a:r>
            <a:r>
              <a:rPr lang="ru-RU" b="1" dirty="0" err="1" smtClean="0">
                <a:solidFill>
                  <a:srgbClr val="C00000"/>
                </a:solidFill>
              </a:rPr>
              <a:t>кросворду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КРОССВОРД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6" y="1857362"/>
          <a:ext cx="7000927" cy="4572032"/>
        </p:xfrm>
        <a:graphic>
          <a:graphicData uri="http://schemas.openxmlformats.org/drawingml/2006/table">
            <a:tbl>
              <a:tblPr/>
              <a:tblGrid>
                <a:gridCol w="565237"/>
                <a:gridCol w="534683"/>
                <a:gridCol w="536720"/>
                <a:gridCol w="560144"/>
                <a:gridCol w="560144"/>
                <a:gridCol w="627362"/>
                <a:gridCol w="627362"/>
                <a:gridCol w="391082"/>
                <a:gridCol w="388028"/>
                <a:gridCol w="383954"/>
                <a:gridCol w="383954"/>
                <a:gridCol w="339142"/>
                <a:gridCol w="340161"/>
                <a:gridCol w="341178"/>
                <a:gridCol w="267264"/>
                <a:gridCol w="154512"/>
              </a:tblGrid>
              <a:tr h="105508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1586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9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  2.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8480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0338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BACC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BACC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BACC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BACC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BACC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BACC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95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4F6228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9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E36C0A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38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                                  7.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2626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9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FFC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48A5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48A5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48A5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solidFill>
                            <a:srgbClr val="948A5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КРОССВОРД (ответы)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1" y="1643049"/>
          <a:ext cx="7500997" cy="4643470"/>
        </p:xfrm>
        <a:graphic>
          <a:graphicData uri="http://schemas.openxmlformats.org/drawingml/2006/table">
            <a:tbl>
              <a:tblPr/>
              <a:tblGrid>
                <a:gridCol w="570466"/>
                <a:gridCol w="539628"/>
                <a:gridCol w="541684"/>
                <a:gridCol w="565327"/>
                <a:gridCol w="565327"/>
                <a:gridCol w="633167"/>
                <a:gridCol w="633167"/>
                <a:gridCol w="394701"/>
                <a:gridCol w="394041"/>
                <a:gridCol w="394041"/>
                <a:gridCol w="394041"/>
                <a:gridCol w="394041"/>
                <a:gridCol w="394041"/>
                <a:gridCol w="394041"/>
                <a:gridCol w="394041"/>
                <a:gridCol w="299243"/>
              </a:tblGrid>
              <a:tr h="107157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1.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15868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   2.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84806"/>
                          </a:solidFill>
                          <a:latin typeface="Calibri"/>
                          <a:ea typeface="Calibri"/>
                          <a:cs typeface="Times New Roman"/>
                        </a:rPr>
                        <a:t>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71438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4BACC6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4BACC6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4BACC6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4BACC6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4BACC6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4BACC6"/>
                          </a:solidFill>
                          <a:latin typeface="Calibri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E36C0A"/>
                          </a:solidFill>
                          <a:latin typeface="Calibri"/>
                          <a:ea typeface="Calibri"/>
                          <a:cs typeface="Times New Roman"/>
                        </a:rPr>
                        <a:t>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4380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                                   7.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щ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48A54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48A54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948A54"/>
                          </a:solidFill>
                          <a:latin typeface="Calibri"/>
                          <a:ea typeface="Calibri"/>
                          <a:cs typeface="Times New Roman"/>
                        </a:rPr>
                        <a:t>ш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948A54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«ЗНАЕШЬ ЛИ ТЫ РУССКИЙ ЯЗЫК?»</a:t>
            </a:r>
            <a:endParaRPr lang="ru-RU" sz="60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D00121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17074" y="2040786"/>
            <a:ext cx="17956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/>
              <a:t>1.Сколько букв в русском языке?</a:t>
            </a:r>
          </a:p>
          <a:p>
            <a:r>
              <a:rPr lang="ru-RU" sz="3600" b="1" dirty="0" smtClean="0"/>
              <a:t>2. Какое значение имеет слово «язык»?</a:t>
            </a:r>
          </a:p>
          <a:p>
            <a:r>
              <a:rPr lang="ru-RU" sz="3600" b="1" dirty="0" smtClean="0"/>
              <a:t>3.В каком году Кирилл и </a:t>
            </a:r>
            <a:r>
              <a:rPr lang="ru-RU" sz="3600" b="1" dirty="0" err="1" smtClean="0"/>
              <a:t>Мефодий</a:t>
            </a:r>
            <a:r>
              <a:rPr lang="ru-RU" sz="3600" b="1" dirty="0" smtClean="0"/>
              <a:t> создали азбуку?</a:t>
            </a:r>
          </a:p>
          <a:p>
            <a:r>
              <a:rPr lang="ru-RU" sz="3600" b="1" dirty="0" smtClean="0"/>
              <a:t>4.Кто создал «Толковый словарь живого великорусского языка»?</a:t>
            </a:r>
          </a:p>
          <a:p>
            <a:r>
              <a:rPr lang="ru-RU" sz="3600" b="1" dirty="0" smtClean="0"/>
              <a:t>5. Почему русский язык является государственным языком Российской Федерации?</a:t>
            </a:r>
          </a:p>
          <a:p>
            <a:r>
              <a:rPr lang="ru-RU" sz="3600" b="1" dirty="0" smtClean="0"/>
              <a:t>6.Сколько частей речи в русском языке?</a:t>
            </a:r>
          </a:p>
          <a:p>
            <a:r>
              <a:rPr lang="ru-RU" sz="3600" b="1" dirty="0" smtClean="0"/>
              <a:t>7.Назовите русских писателей ,которые  исследовали русский язык.</a:t>
            </a:r>
          </a:p>
          <a:p>
            <a:r>
              <a:rPr lang="ru-RU" sz="3600" b="1" dirty="0" smtClean="0"/>
              <a:t>8.Назовите единицы языка.</a:t>
            </a:r>
          </a:p>
          <a:p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ВИКТОРИНА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400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G_0004.tif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7200" y="981075"/>
            <a:ext cx="5472122" cy="41040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9322" y="1000108"/>
            <a:ext cx="2757478" cy="50196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Язык наш славен и велик!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Храни родную речь!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Язык любви сердца целит,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Тебе его беречь.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</a:t>
            </a:r>
            <a:r>
              <a:rPr lang="ru-RU" sz="1800" b="1" dirty="0" smtClean="0">
                <a:solidFill>
                  <a:srgbClr val="002060"/>
                </a:solidFill>
              </a:rPr>
              <a:t>Валентин Смирнов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000528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C00000"/>
                </a:solidFill>
              </a:rPr>
              <a:t>ЛЮБИТЕ И ОХРАНЯЙТЕ РУССКИЙ ЯЗЫК !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D00121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74198" y="2898042"/>
            <a:ext cx="17956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6329378" cy="585791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И мы сохраним тебя , русская речь,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Великое русское слово.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Свободным и чистым тебя пронесём ,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И внукам дадим , и от плена спасём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Навеки!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Анна Ахматова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D00121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714356"/>
            <a:ext cx="17956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M_A0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66"/>
            <a:ext cx="3048000" cy="2286000"/>
          </a:xfrm>
          <a:prstGeom prst="rect">
            <a:avLst/>
          </a:prstGeom>
        </p:spPr>
      </p:pic>
      <p:pic>
        <p:nvPicPr>
          <p:cNvPr id="8" name="Рисунок 7" descr="SPM_A00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4446998" cy="5929330"/>
          </a:xfrm>
          <a:prstGeom prst="rect">
            <a:avLst/>
          </a:prstGeom>
        </p:spPr>
      </p:pic>
      <p:pic>
        <p:nvPicPr>
          <p:cNvPr id="10" name="Рисунок 9" descr="SPM_A00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000372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71942"/>
            <a:ext cx="7924800" cy="164307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Подготовила учитель русского языка МОУ «ООШ с.Талалихино» 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err="1" smtClean="0">
                <a:solidFill>
                  <a:srgbClr val="C00000"/>
                </a:solidFill>
              </a:rPr>
              <a:t>Гешко</a:t>
            </a:r>
            <a:r>
              <a:rPr lang="ru-RU" sz="3600" dirty="0" smtClean="0">
                <a:solidFill>
                  <a:srgbClr val="C00000"/>
                </a:solidFill>
              </a:rPr>
              <a:t> Елена Валентиновна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5857892"/>
            <a:ext cx="7539062" cy="10001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2011 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SP_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571480"/>
            <a:ext cx="700092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3479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357562"/>
            <a:ext cx="8001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«Во дни сомнений, во дни тягостных раздумий о судьбах моей родины ты – один мне поддержка и опора, о великий, могучий, правдивый и свободный русский язык!»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Так </a:t>
            </a:r>
            <a:r>
              <a:rPr lang="ru-RU" sz="2400" dirty="0">
                <a:solidFill>
                  <a:srgbClr val="002060"/>
                </a:solidFill>
              </a:rPr>
              <a:t>писал о нашем языке великий писатель Иван Сергеевич Тургенев. Мы – наследники этого великого богатства. Мы живем с этим языком, изучаем его, храним, чтобы передать другим поколениям. </a:t>
            </a:r>
          </a:p>
        </p:txBody>
      </p:sp>
      <p:pic>
        <p:nvPicPr>
          <p:cNvPr id="4" name="Рисунок 3" descr="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350046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«Владимир посеял книжные слова ,  а мы пожинаем…»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D00121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88512" y="2755166"/>
            <a:ext cx="1795604" cy="5143536"/>
          </a:xfrm>
          <a:prstGeom prst="rect">
            <a:avLst/>
          </a:prstGeom>
        </p:spPr>
      </p:pic>
      <p:pic>
        <p:nvPicPr>
          <p:cNvPr id="4" name="Рисунок 3" descr="DD00121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40912" y="2907566"/>
            <a:ext cx="17956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6072230" cy="90009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Солунские</a:t>
            </a:r>
            <a:r>
              <a:rPr lang="ru-RU" dirty="0" smtClean="0">
                <a:solidFill>
                  <a:srgbClr val="002060"/>
                </a:solidFill>
              </a:rPr>
              <a:t> братья  Кирилл(Константин) и </a:t>
            </a:r>
            <a:r>
              <a:rPr lang="ru-RU" dirty="0" err="1" smtClean="0">
                <a:solidFill>
                  <a:srgbClr val="002060"/>
                </a:solidFill>
              </a:rPr>
              <a:t>Мефодий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29322" y="428604"/>
            <a:ext cx="2757478" cy="55911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863  году просветители Кирилл и </a:t>
            </a:r>
            <a:r>
              <a:rPr lang="ru-RU" sz="2400" b="1" dirty="0" err="1" smtClean="0">
                <a:solidFill>
                  <a:srgbClr val="C00000"/>
                </a:solidFill>
              </a:rPr>
              <a:t>Мефодий</a:t>
            </a:r>
            <a:r>
              <a:rPr lang="ru-RU" sz="2400" b="1" dirty="0" smtClean="0">
                <a:solidFill>
                  <a:srgbClr val="C00000"/>
                </a:solidFill>
              </a:rPr>
              <a:t> создали азбуку , которая в 988 году была принята в качестве государственной письменности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Рисунок 1" descr="http://upr.1september.ru/2008/02/6_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lum bright="-23000" contrast="-11000"/>
          </a:blip>
          <a:stretch>
            <a:fillRect/>
          </a:stretch>
        </p:blipFill>
        <p:spPr bwMode="auto">
          <a:xfrm>
            <a:off x="714348" y="357166"/>
            <a:ext cx="5143536" cy="550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4357694"/>
            <a:ext cx="8305800" cy="2000264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Церковь причислила Кирилла и </a:t>
            </a:r>
            <a:r>
              <a:rPr lang="ru-RU" sz="1800" b="1" dirty="0" err="1" smtClean="0">
                <a:solidFill>
                  <a:schemeClr val="bg2">
                    <a:lumMod val="75000"/>
                  </a:schemeClr>
                </a:solidFill>
              </a:rPr>
              <a:t>Мефодия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к лику святых, а Святейший Синод с 18 мая 1863 года принял указ о провозглашении 24 мая по новому стилю Церковным праздником </a:t>
            </a:r>
            <a:r>
              <a:rPr lang="ru-RU" sz="1800" b="1" dirty="0" err="1" smtClean="0">
                <a:solidFill>
                  <a:schemeClr val="bg2">
                    <a:lumMod val="75000"/>
                  </a:schemeClr>
                </a:solidFill>
              </a:rPr>
              <a:t>Солунских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братьев. </a:t>
            </a:r>
            <a:b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В России Дни славянской письменности вновь обрели жизнь в 1986 году и стали проводиться в Мурманске, Вологде, Новгороде и других крупных городах страны. В 1988 году праздник получил статус государственного. </a:t>
            </a:r>
            <a:endParaRPr lang="ru-RU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571480"/>
            <a:ext cx="8305800" cy="3500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зображение"/>
          <p:cNvPicPr/>
          <p:nvPr/>
        </p:nvPicPr>
        <p:blipFill>
          <a:blip r:embed="rId2">
            <a:lum bright="-19000" contrast="25000"/>
          </a:blip>
          <a:srcRect/>
          <a:stretch>
            <a:fillRect/>
          </a:stretch>
        </p:blipFill>
        <p:spPr bwMode="auto">
          <a:xfrm>
            <a:off x="1428728" y="500042"/>
            <a:ext cx="635798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972452" cy="524353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Покланяние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отъЕфрема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къ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братоу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моемоу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Исоухие.Не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распрашавъ,розгневася</a:t>
            </a:r>
            <a:r>
              <a:rPr lang="ru-RU" b="1" dirty="0" smtClean="0">
                <a:solidFill>
                  <a:srgbClr val="C00000"/>
                </a:solidFill>
              </a:rPr>
              <a:t>. Мене </a:t>
            </a:r>
            <a:r>
              <a:rPr lang="ru-RU" b="1" dirty="0" err="1" smtClean="0">
                <a:solidFill>
                  <a:srgbClr val="C00000"/>
                </a:solidFill>
              </a:rPr>
              <a:t>игоумене</a:t>
            </a:r>
            <a:r>
              <a:rPr lang="ru-RU" b="1" dirty="0" smtClean="0">
                <a:solidFill>
                  <a:srgbClr val="C00000"/>
                </a:solidFill>
              </a:rPr>
              <a:t> не </a:t>
            </a:r>
            <a:r>
              <a:rPr lang="ru-RU" b="1" dirty="0" err="1" smtClean="0">
                <a:solidFill>
                  <a:srgbClr val="C00000"/>
                </a:solidFill>
              </a:rPr>
              <a:t>поустиле</a:t>
            </a:r>
            <a:r>
              <a:rPr lang="ru-RU" b="1" dirty="0" smtClean="0">
                <a:solidFill>
                  <a:srgbClr val="C00000"/>
                </a:solidFill>
              </a:rPr>
              <a:t>, а я </a:t>
            </a:r>
            <a:r>
              <a:rPr lang="ru-RU" b="1" dirty="0" err="1" smtClean="0">
                <a:solidFill>
                  <a:srgbClr val="C00000"/>
                </a:solidFill>
              </a:rPr>
              <a:t>прашалъся</a:t>
            </a:r>
            <a:r>
              <a:rPr lang="ru-RU" b="1" dirty="0" smtClean="0">
                <a:solidFill>
                  <a:srgbClr val="C00000"/>
                </a:solidFill>
              </a:rPr>
              <a:t>; </a:t>
            </a:r>
            <a:r>
              <a:rPr lang="ru-RU" b="1" dirty="0" err="1" smtClean="0">
                <a:solidFill>
                  <a:srgbClr val="C00000"/>
                </a:solidFill>
              </a:rPr>
              <a:t>нъ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посълалъсъ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Асафъмь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къ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посадъникоу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медоу</a:t>
            </a:r>
            <a:r>
              <a:rPr lang="ru-RU" b="1" dirty="0" smtClean="0">
                <a:solidFill>
                  <a:srgbClr val="C00000"/>
                </a:solidFill>
              </a:rPr>
              <a:t> деля. А </a:t>
            </a:r>
            <a:r>
              <a:rPr lang="ru-RU" b="1" dirty="0" err="1" smtClean="0">
                <a:solidFill>
                  <a:srgbClr val="C00000"/>
                </a:solidFill>
              </a:rPr>
              <a:t>пришъла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есве</a:t>
            </a:r>
            <a:r>
              <a:rPr lang="ru-RU" b="1" dirty="0" smtClean="0">
                <a:solidFill>
                  <a:srgbClr val="C00000"/>
                </a:solidFill>
              </a:rPr>
              <a:t> ,</a:t>
            </a:r>
            <a:r>
              <a:rPr lang="ru-RU" b="1" dirty="0" err="1" smtClean="0">
                <a:solidFill>
                  <a:srgbClr val="C00000"/>
                </a:solidFill>
              </a:rPr>
              <a:t>оли</a:t>
            </a:r>
            <a:r>
              <a:rPr lang="ru-RU" b="1" dirty="0" smtClean="0">
                <a:solidFill>
                  <a:srgbClr val="C00000"/>
                </a:solidFill>
              </a:rPr>
              <a:t> звонили. А </a:t>
            </a:r>
            <a:r>
              <a:rPr lang="ru-RU" b="1" dirty="0" err="1" smtClean="0">
                <a:solidFill>
                  <a:srgbClr val="C00000"/>
                </a:solidFill>
              </a:rPr>
              <a:t>чемоу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гневаеши</a:t>
            </a:r>
            <a:r>
              <a:rPr lang="ru-RU" b="1" dirty="0" smtClean="0">
                <a:solidFill>
                  <a:srgbClr val="C00000"/>
                </a:solidFill>
              </a:rPr>
              <a:t>. А я </a:t>
            </a:r>
            <a:r>
              <a:rPr lang="ru-RU" b="1" dirty="0" err="1" smtClean="0">
                <a:solidFill>
                  <a:srgbClr val="C00000"/>
                </a:solidFill>
              </a:rPr>
              <a:t>вьсьгда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оу</a:t>
            </a:r>
            <a:r>
              <a:rPr lang="ru-RU" b="1" dirty="0" smtClean="0">
                <a:solidFill>
                  <a:srgbClr val="C00000"/>
                </a:solidFill>
              </a:rPr>
              <a:t> тебе. А </a:t>
            </a:r>
            <a:r>
              <a:rPr lang="ru-RU" b="1" dirty="0" err="1" smtClean="0">
                <a:solidFill>
                  <a:srgbClr val="C00000"/>
                </a:solidFill>
              </a:rPr>
              <a:t>соромъ</a:t>
            </a:r>
            <a:r>
              <a:rPr lang="ru-RU" b="1" dirty="0" smtClean="0">
                <a:solidFill>
                  <a:srgbClr val="C00000"/>
                </a:solidFill>
              </a:rPr>
              <a:t> ми ,</a:t>
            </a:r>
            <a:r>
              <a:rPr lang="ru-RU" b="1" dirty="0" err="1" smtClean="0">
                <a:solidFill>
                  <a:srgbClr val="C00000"/>
                </a:solidFill>
              </a:rPr>
              <a:t>оже</a:t>
            </a:r>
            <a:r>
              <a:rPr lang="ru-RU" b="1" dirty="0" smtClean="0">
                <a:solidFill>
                  <a:srgbClr val="C00000"/>
                </a:solidFill>
              </a:rPr>
              <a:t> ми лихо, </a:t>
            </a:r>
            <a:r>
              <a:rPr lang="ru-RU" b="1" dirty="0" err="1" smtClean="0">
                <a:solidFill>
                  <a:srgbClr val="C00000"/>
                </a:solidFill>
              </a:rPr>
              <a:t>мълвляше</a:t>
            </a:r>
            <a:r>
              <a:rPr lang="ru-RU" b="1" dirty="0" smtClean="0">
                <a:solidFill>
                  <a:srgbClr val="C00000"/>
                </a:solidFill>
              </a:rPr>
              <a:t>: «И </a:t>
            </a:r>
            <a:r>
              <a:rPr lang="ru-RU" b="1" dirty="0" err="1" smtClean="0">
                <a:solidFill>
                  <a:srgbClr val="C00000"/>
                </a:solidFill>
              </a:rPr>
              <a:t>поклоняю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братьче</a:t>
            </a:r>
            <a:r>
              <a:rPr lang="ru-RU" b="1" dirty="0" smtClean="0">
                <a:solidFill>
                  <a:srgbClr val="C00000"/>
                </a:solidFill>
              </a:rPr>
              <a:t> мои». То си хотя </a:t>
            </a:r>
            <a:r>
              <a:rPr lang="ru-RU" b="1" dirty="0" err="1" smtClean="0">
                <a:solidFill>
                  <a:srgbClr val="C00000"/>
                </a:solidFill>
              </a:rPr>
              <a:t>мълви</a:t>
            </a:r>
            <a:r>
              <a:rPr lang="ru-RU" b="1" dirty="0" smtClean="0">
                <a:solidFill>
                  <a:srgbClr val="C00000"/>
                </a:solidFill>
              </a:rPr>
              <a:t>:» Ты </a:t>
            </a:r>
            <a:r>
              <a:rPr lang="ru-RU" b="1" dirty="0" err="1" smtClean="0">
                <a:solidFill>
                  <a:srgbClr val="C00000"/>
                </a:solidFill>
              </a:rPr>
              <a:t>еси</a:t>
            </a:r>
            <a:r>
              <a:rPr lang="ru-RU" b="1" dirty="0" smtClean="0">
                <a:solidFill>
                  <a:srgbClr val="C00000"/>
                </a:solidFill>
              </a:rPr>
              <a:t> мои, а я твои»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4714884"/>
            <a:ext cx="8123138" cy="150019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«Поклон от Ефрема  к брату  моему </a:t>
            </a:r>
            <a:r>
              <a:rPr lang="ru-RU" b="1" dirty="0" err="1" smtClean="0">
                <a:solidFill>
                  <a:srgbClr val="002060"/>
                </a:solidFill>
              </a:rPr>
              <a:t>Исихию</a:t>
            </a:r>
            <a:r>
              <a:rPr lang="ru-RU" b="1" dirty="0" smtClean="0">
                <a:solidFill>
                  <a:srgbClr val="002060"/>
                </a:solidFill>
              </a:rPr>
              <a:t>, не расспросив, ты разгневался. Меня игумен не пустил, а я отпрашивался. Но он послал меня с </a:t>
            </a:r>
            <a:r>
              <a:rPr lang="ru-RU" b="1" dirty="0" err="1" smtClean="0">
                <a:solidFill>
                  <a:srgbClr val="002060"/>
                </a:solidFill>
              </a:rPr>
              <a:t>Асафом</a:t>
            </a:r>
            <a:r>
              <a:rPr lang="ru-RU" b="1" dirty="0" smtClean="0">
                <a:solidFill>
                  <a:srgbClr val="002060"/>
                </a:solidFill>
              </a:rPr>
              <a:t> к посадником за медом. А вернулись мы ,когда звонили. Зачем же ты </a:t>
            </a:r>
            <a:r>
              <a:rPr lang="ru-RU" b="1" dirty="0" err="1" smtClean="0">
                <a:solidFill>
                  <a:srgbClr val="002060"/>
                </a:solidFill>
              </a:rPr>
              <a:t>гневанешься</a:t>
            </a:r>
            <a:r>
              <a:rPr lang="ru-RU" b="1" dirty="0" smtClean="0">
                <a:solidFill>
                  <a:srgbClr val="002060"/>
                </a:solidFill>
              </a:rPr>
              <a:t>? Я ведь всегда твой. Для меня оскорбительно, что ты так плохо мне сказал: «И кланяюсь тебе ,братец мой!» Ты  бы хотя бы сказал: «Ты -мой, а я – твой!»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457200"/>
            <a:ext cx="8120090" cy="68578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         Из древнерусского письма второй четверти </a:t>
            </a:r>
            <a:r>
              <a:rPr sz="2000" smtClean="0">
                <a:solidFill>
                  <a:srgbClr val="002060"/>
                </a:solidFill>
              </a:rPr>
              <a:t>XII</a:t>
            </a:r>
            <a:r>
              <a:rPr lang="ru-RU" sz="2000" dirty="0" smtClean="0">
                <a:solidFill>
                  <a:srgbClr val="002060"/>
                </a:solidFill>
              </a:rPr>
              <a:t> века: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441960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«Владимир Иванович Даль – собиратель и хранитель русского слова»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DD00121_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74198" y="2755166"/>
            <a:ext cx="1795604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В.И.Даль «Толковый словарь живого великорусского языка»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az.lib.ru/d/dalx_w_i/.photo2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85926"/>
            <a:ext cx="2997991" cy="37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 из 487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643050"/>
            <a:ext cx="2857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243</TotalTime>
  <Words>919</Words>
  <Application>Microsoft Office PowerPoint</Application>
  <PresentationFormat>Экран (4:3)</PresentationFormat>
  <Paragraphs>227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РУССКИЙ ЯЗЫК – ЯЗЫК РУССКОЙ КУЛЬТУРЫ</vt:lpstr>
      <vt:lpstr>  И мы сохраним тебя , русская речь, Великое русское слово. Свободным и чистым тебя пронесём , И внукам дадим , и от плена спасём  Навеки!                                Анна Ахматова</vt:lpstr>
      <vt:lpstr>Слайд 3</vt:lpstr>
      <vt:lpstr>«Владимир посеял книжные слова ,  а мы пожинаем…»</vt:lpstr>
      <vt:lpstr>Солунские братья  Кирилл(Константин) и Мефодий</vt:lpstr>
      <vt:lpstr>Слайд 6</vt:lpstr>
      <vt:lpstr>         Из древнерусского письма второй четверти XII века: </vt:lpstr>
      <vt:lpstr>«Владимир Иванович Даль – собиратель и хранитель русского слова»</vt:lpstr>
      <vt:lpstr>В.И.Даль «Толковый словарь живого великорусского языка»</vt:lpstr>
      <vt:lpstr>«Мудрость русского народа»</vt:lpstr>
      <vt:lpstr>Закончи пословицу</vt:lpstr>
      <vt:lpstr>Загадка – уму зарядка</vt:lpstr>
      <vt:lpstr>Задания к кросворду</vt:lpstr>
      <vt:lpstr>КРОССВОРД</vt:lpstr>
      <vt:lpstr>КРОССВОРД (ответы)</vt:lpstr>
      <vt:lpstr>«ЗНАЕШЬ ЛИ ТЫ РУССКИЙ ЯЗЫК?»</vt:lpstr>
      <vt:lpstr>ВИКТОРИНА </vt:lpstr>
      <vt:lpstr>Слайд 18</vt:lpstr>
      <vt:lpstr>ЛЮБИТЕ И ОХРАНЯЙТЕ РУССКИЙ ЯЗЫК !</vt:lpstr>
      <vt:lpstr>Слайд 20</vt:lpstr>
      <vt:lpstr>Подготовила учитель русского языка МОУ «ООШ с.Талалихино»   Гешко Елена Валентиновна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– ЯЗЫК РУССКОЙ КУЛЬТУРЫ</dc:title>
  <dc:creator>Admin</dc:creator>
  <cp:lastModifiedBy>Admin</cp:lastModifiedBy>
  <cp:revision>24</cp:revision>
  <dcterms:created xsi:type="dcterms:W3CDTF">2011-01-26T14:57:14Z</dcterms:created>
  <dcterms:modified xsi:type="dcterms:W3CDTF">2011-01-28T20:45:50Z</dcterms:modified>
</cp:coreProperties>
</file>