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66" r:id="rId3"/>
    <p:sldId id="256" r:id="rId4"/>
    <p:sldId id="257" r:id="rId5"/>
    <p:sldId id="267" r:id="rId6"/>
    <p:sldId id="268" r:id="rId7"/>
    <p:sldId id="258" r:id="rId8"/>
    <p:sldId id="259" r:id="rId9"/>
    <p:sldId id="260" r:id="rId10"/>
    <p:sldId id="261" r:id="rId11"/>
    <p:sldId id="262" r:id="rId12"/>
    <p:sldId id="263" r:id="rId13"/>
    <p:sldId id="265" r:id="rId14"/>
    <p:sldId id="270" r:id="rId15"/>
    <p:sldId id="271" r:id="rId16"/>
    <p:sldId id="272" r:id="rId17"/>
    <p:sldId id="273" r:id="rId18"/>
    <p:sldId id="274" r:id="rId19"/>
    <p:sldId id="275" r:id="rId20"/>
    <p:sldId id="282" r:id="rId21"/>
    <p:sldId id="284" r:id="rId22"/>
    <p:sldId id="283" r:id="rId23"/>
    <p:sldId id="288" r:id="rId24"/>
    <p:sldId id="289" r:id="rId25"/>
    <p:sldId id="290" r:id="rId26"/>
    <p:sldId id="285"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35" autoAdjust="0"/>
    <p:restoredTop sz="94624" autoAdjust="0"/>
  </p:normalViewPr>
  <p:slideViewPr>
    <p:cSldViewPr>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A93490-9B0E-4297-ABDB-F8EAA7D9C1D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117CA2AB-11CC-429F-8A2B-580936A54178}">
      <dgm:prSet/>
      <dgm:spPr/>
      <dgm:t>
        <a:bodyPr/>
        <a:lstStyle/>
        <a:p>
          <a:pPr rtl="0"/>
          <a:r>
            <a:rPr lang="ru-RU" dirty="0" smtClean="0"/>
            <a:t>При разработке проекта «здорового» дома не обходимо учесть:</a:t>
          </a:r>
          <a:endParaRPr lang="ru-RU" dirty="0"/>
        </a:p>
      </dgm:t>
    </dgm:pt>
    <dgm:pt modelId="{EFF96E2D-E78E-4B90-9133-1B407FCFE02E}" type="parTrans" cxnId="{3F395FE6-BCE6-4FA0-A500-EF0E9E926778}">
      <dgm:prSet/>
      <dgm:spPr/>
      <dgm:t>
        <a:bodyPr/>
        <a:lstStyle/>
        <a:p>
          <a:endParaRPr lang="ru-RU"/>
        </a:p>
      </dgm:t>
    </dgm:pt>
    <dgm:pt modelId="{CF9BA3BD-7AA2-4BA7-AA0E-45F07E02FB92}" type="sibTrans" cxnId="{3F395FE6-BCE6-4FA0-A500-EF0E9E926778}">
      <dgm:prSet/>
      <dgm:spPr/>
      <dgm:t>
        <a:bodyPr/>
        <a:lstStyle/>
        <a:p>
          <a:endParaRPr lang="ru-RU"/>
        </a:p>
      </dgm:t>
    </dgm:pt>
    <dgm:pt modelId="{98166784-DCA3-4F76-A206-AF38EF5E0EF4}">
      <dgm:prSet/>
      <dgm:spPr/>
      <dgm:t>
        <a:bodyPr/>
        <a:lstStyle/>
        <a:p>
          <a:pPr rtl="0"/>
          <a:r>
            <a:rPr lang="ru-RU" dirty="0" smtClean="0"/>
            <a:t>Выбор материала. </a:t>
          </a:r>
          <a:endParaRPr lang="ru-RU" dirty="0"/>
        </a:p>
      </dgm:t>
    </dgm:pt>
    <dgm:pt modelId="{8200650C-FB87-4A4B-8BFD-7D715A9D2A1C}" type="parTrans" cxnId="{1E889705-F882-442A-A759-B35FB8773B93}">
      <dgm:prSet/>
      <dgm:spPr/>
      <dgm:t>
        <a:bodyPr/>
        <a:lstStyle/>
        <a:p>
          <a:endParaRPr lang="ru-RU"/>
        </a:p>
      </dgm:t>
    </dgm:pt>
    <dgm:pt modelId="{62A8F65C-5F01-423D-B32F-3E639EE296DA}" type="sibTrans" cxnId="{1E889705-F882-442A-A759-B35FB8773B93}">
      <dgm:prSet/>
      <dgm:spPr/>
      <dgm:t>
        <a:bodyPr/>
        <a:lstStyle/>
        <a:p>
          <a:endParaRPr lang="ru-RU"/>
        </a:p>
      </dgm:t>
    </dgm:pt>
    <dgm:pt modelId="{F4E045B8-0938-4BA1-844C-9F123DBDDACA}">
      <dgm:prSet/>
      <dgm:spPr/>
      <dgm:t>
        <a:bodyPr/>
        <a:lstStyle/>
        <a:p>
          <a:pPr rtl="0"/>
          <a:r>
            <a:rPr lang="ru-RU" dirty="0" smtClean="0"/>
            <a:t>Планировка.</a:t>
          </a:r>
          <a:endParaRPr lang="ru-RU" dirty="0"/>
        </a:p>
      </dgm:t>
    </dgm:pt>
    <dgm:pt modelId="{AD35510E-8CE1-475A-A8EF-E2CEC2165A96}" type="parTrans" cxnId="{901A962B-AD3F-49F3-A183-750E212B3FD8}">
      <dgm:prSet/>
      <dgm:spPr/>
      <dgm:t>
        <a:bodyPr/>
        <a:lstStyle/>
        <a:p>
          <a:endParaRPr lang="ru-RU"/>
        </a:p>
      </dgm:t>
    </dgm:pt>
    <dgm:pt modelId="{F5903BF3-7990-4D57-A435-2BB8CD6D58F1}" type="sibTrans" cxnId="{901A962B-AD3F-49F3-A183-750E212B3FD8}">
      <dgm:prSet/>
      <dgm:spPr/>
      <dgm:t>
        <a:bodyPr/>
        <a:lstStyle/>
        <a:p>
          <a:endParaRPr lang="ru-RU"/>
        </a:p>
      </dgm:t>
    </dgm:pt>
    <dgm:pt modelId="{5F60F094-F049-4A2F-8651-DB945ED83D7C}">
      <dgm:prSet/>
      <dgm:spPr/>
      <dgm:t>
        <a:bodyPr/>
        <a:lstStyle/>
        <a:p>
          <a:pPr rtl="0"/>
          <a:r>
            <a:rPr lang="ru-RU" dirty="0" smtClean="0"/>
            <a:t>Микроклимат.</a:t>
          </a:r>
          <a:endParaRPr lang="ru-RU" dirty="0"/>
        </a:p>
      </dgm:t>
    </dgm:pt>
    <dgm:pt modelId="{671CB4C6-30AB-4E18-884F-93AF7FC0346C}" type="parTrans" cxnId="{A97CD8CD-D264-4D54-B9D0-AD7A2AF44838}">
      <dgm:prSet/>
      <dgm:spPr/>
      <dgm:t>
        <a:bodyPr/>
        <a:lstStyle/>
        <a:p>
          <a:endParaRPr lang="ru-RU"/>
        </a:p>
      </dgm:t>
    </dgm:pt>
    <dgm:pt modelId="{4FBF44B5-39E5-4C5C-A44B-2231730EA942}" type="sibTrans" cxnId="{A97CD8CD-D264-4D54-B9D0-AD7A2AF44838}">
      <dgm:prSet/>
      <dgm:spPr/>
      <dgm:t>
        <a:bodyPr/>
        <a:lstStyle/>
        <a:p>
          <a:endParaRPr lang="ru-RU"/>
        </a:p>
      </dgm:t>
    </dgm:pt>
    <dgm:pt modelId="{C6B832FB-890B-468B-AF88-2B8C90C6B257}">
      <dgm:prSet/>
      <dgm:spPr/>
      <dgm:t>
        <a:bodyPr/>
        <a:lstStyle/>
        <a:p>
          <a:pPr rtl="0"/>
          <a:r>
            <a:rPr lang="ru-RU" dirty="0" smtClean="0"/>
            <a:t>Интерьер.</a:t>
          </a:r>
          <a:endParaRPr lang="ru-RU" dirty="0"/>
        </a:p>
      </dgm:t>
    </dgm:pt>
    <dgm:pt modelId="{D32370EC-1DB7-4716-B040-A72E8A327CB0}" type="parTrans" cxnId="{E768D89A-D65F-48E8-AEAB-48321A995987}">
      <dgm:prSet/>
      <dgm:spPr/>
      <dgm:t>
        <a:bodyPr/>
        <a:lstStyle/>
        <a:p>
          <a:endParaRPr lang="ru-RU"/>
        </a:p>
      </dgm:t>
    </dgm:pt>
    <dgm:pt modelId="{1195826D-9826-4438-9A5F-C52161184E59}" type="sibTrans" cxnId="{E768D89A-D65F-48E8-AEAB-48321A995987}">
      <dgm:prSet/>
      <dgm:spPr/>
      <dgm:t>
        <a:bodyPr/>
        <a:lstStyle/>
        <a:p>
          <a:endParaRPr lang="ru-RU"/>
        </a:p>
      </dgm:t>
    </dgm:pt>
    <dgm:pt modelId="{F88F0466-A8FE-44F5-8E8C-B89301D3EFB4}">
      <dgm:prSet/>
      <dgm:spPr/>
      <dgm:t>
        <a:bodyPr/>
        <a:lstStyle/>
        <a:p>
          <a:pPr rtl="0"/>
          <a:r>
            <a:rPr lang="ru-RU" dirty="0" smtClean="0"/>
            <a:t>Мебель.</a:t>
          </a:r>
          <a:endParaRPr lang="ru-RU" dirty="0"/>
        </a:p>
      </dgm:t>
    </dgm:pt>
    <dgm:pt modelId="{4F99918C-E4B8-4933-A1BB-FD7A412727DB}" type="parTrans" cxnId="{373CDDCF-757A-4EC3-841A-0A305C0CC1F5}">
      <dgm:prSet/>
      <dgm:spPr/>
      <dgm:t>
        <a:bodyPr/>
        <a:lstStyle/>
        <a:p>
          <a:endParaRPr lang="ru-RU"/>
        </a:p>
      </dgm:t>
    </dgm:pt>
    <dgm:pt modelId="{7A6E5198-18C8-40D3-B927-C186C6F0891E}" type="sibTrans" cxnId="{373CDDCF-757A-4EC3-841A-0A305C0CC1F5}">
      <dgm:prSet/>
      <dgm:spPr/>
      <dgm:t>
        <a:bodyPr/>
        <a:lstStyle/>
        <a:p>
          <a:endParaRPr lang="ru-RU"/>
        </a:p>
      </dgm:t>
    </dgm:pt>
    <dgm:pt modelId="{59D83CBC-13DE-4545-97F0-345D14318E1D}">
      <dgm:prSet/>
      <dgm:spPr/>
      <dgm:t>
        <a:bodyPr/>
        <a:lstStyle/>
        <a:p>
          <a:pPr rtl="0"/>
          <a:r>
            <a:rPr lang="ru-RU" dirty="0" smtClean="0"/>
            <a:t>Ковры, покрытия.</a:t>
          </a:r>
          <a:endParaRPr lang="ru-RU" dirty="0"/>
        </a:p>
      </dgm:t>
    </dgm:pt>
    <dgm:pt modelId="{2D3243F1-BF6E-40F9-805B-6690E383A942}" type="parTrans" cxnId="{C06E7D10-BA22-4AA7-942F-8A84672C8526}">
      <dgm:prSet/>
      <dgm:spPr/>
      <dgm:t>
        <a:bodyPr/>
        <a:lstStyle/>
        <a:p>
          <a:endParaRPr lang="ru-RU"/>
        </a:p>
      </dgm:t>
    </dgm:pt>
    <dgm:pt modelId="{37179458-5EA7-4149-92DC-E131429E3064}" type="sibTrans" cxnId="{C06E7D10-BA22-4AA7-942F-8A84672C8526}">
      <dgm:prSet/>
      <dgm:spPr/>
      <dgm:t>
        <a:bodyPr/>
        <a:lstStyle/>
        <a:p>
          <a:endParaRPr lang="ru-RU"/>
        </a:p>
      </dgm:t>
    </dgm:pt>
    <dgm:pt modelId="{2D5320F0-92A0-408E-9E95-25A85DE2D593}">
      <dgm:prSet/>
      <dgm:spPr/>
      <dgm:t>
        <a:bodyPr/>
        <a:lstStyle/>
        <a:p>
          <a:pPr rtl="0"/>
          <a:r>
            <a:rPr lang="ru-RU" dirty="0" smtClean="0"/>
            <a:t>Посуда.</a:t>
          </a:r>
          <a:endParaRPr lang="ru-RU" dirty="0"/>
        </a:p>
      </dgm:t>
    </dgm:pt>
    <dgm:pt modelId="{E55E7C89-3BFC-445E-94FB-2E3CF1737C60}" type="parTrans" cxnId="{D226B3AB-F3EC-4A86-BAD4-385DC77DDE5A}">
      <dgm:prSet/>
      <dgm:spPr/>
      <dgm:t>
        <a:bodyPr/>
        <a:lstStyle/>
        <a:p>
          <a:endParaRPr lang="ru-RU"/>
        </a:p>
      </dgm:t>
    </dgm:pt>
    <dgm:pt modelId="{4298E92D-B260-4FF8-8D26-D40856B71CA5}" type="sibTrans" cxnId="{D226B3AB-F3EC-4A86-BAD4-385DC77DDE5A}">
      <dgm:prSet/>
      <dgm:spPr/>
      <dgm:t>
        <a:bodyPr/>
        <a:lstStyle/>
        <a:p>
          <a:endParaRPr lang="ru-RU"/>
        </a:p>
      </dgm:t>
    </dgm:pt>
    <dgm:pt modelId="{C0785A79-CB4F-40D6-A425-8556045A64C1}">
      <dgm:prSet/>
      <dgm:spPr/>
      <dgm:t>
        <a:bodyPr/>
        <a:lstStyle/>
        <a:p>
          <a:pPr rtl="0"/>
          <a:endParaRPr lang="ru-RU" dirty="0"/>
        </a:p>
      </dgm:t>
    </dgm:pt>
    <dgm:pt modelId="{539BEF5F-B837-4ADF-B5D0-EB845CF40E4C}" type="parTrans" cxnId="{CB2042B9-D3F7-4DD5-A034-8F037749E782}">
      <dgm:prSet/>
      <dgm:spPr/>
      <dgm:t>
        <a:bodyPr/>
        <a:lstStyle/>
        <a:p>
          <a:endParaRPr lang="ru-RU"/>
        </a:p>
      </dgm:t>
    </dgm:pt>
    <dgm:pt modelId="{0AA969F5-86EA-40FF-A8CB-5817097D6160}" type="sibTrans" cxnId="{CB2042B9-D3F7-4DD5-A034-8F037749E782}">
      <dgm:prSet/>
      <dgm:spPr/>
      <dgm:t>
        <a:bodyPr/>
        <a:lstStyle/>
        <a:p>
          <a:endParaRPr lang="ru-RU"/>
        </a:p>
      </dgm:t>
    </dgm:pt>
    <dgm:pt modelId="{BFADE8CF-61EC-454B-B501-EC700D5D40BF}">
      <dgm:prSet/>
      <dgm:spPr/>
      <dgm:t>
        <a:bodyPr/>
        <a:lstStyle/>
        <a:p>
          <a:pPr rtl="0"/>
          <a:endParaRPr lang="ru-RU" dirty="0"/>
        </a:p>
      </dgm:t>
    </dgm:pt>
    <dgm:pt modelId="{394CD84D-E090-41DA-9D32-134DE05B87C4}" type="parTrans" cxnId="{C1A10283-73D7-42BF-933D-D34E9AC55A0A}">
      <dgm:prSet/>
      <dgm:spPr/>
      <dgm:t>
        <a:bodyPr/>
        <a:lstStyle/>
        <a:p>
          <a:endParaRPr lang="ru-RU"/>
        </a:p>
      </dgm:t>
    </dgm:pt>
    <dgm:pt modelId="{8BDF705B-AB7B-440F-90AF-C5022803F39E}" type="sibTrans" cxnId="{C1A10283-73D7-42BF-933D-D34E9AC55A0A}">
      <dgm:prSet/>
      <dgm:spPr/>
      <dgm:t>
        <a:bodyPr/>
        <a:lstStyle/>
        <a:p>
          <a:endParaRPr lang="ru-RU"/>
        </a:p>
      </dgm:t>
    </dgm:pt>
    <dgm:pt modelId="{89D2EED5-5CE7-43EE-A729-B24A0EE3F7ED}" type="pres">
      <dgm:prSet presAssocID="{D3A93490-9B0E-4297-ABDB-F8EAA7D9C1D6}" presName="linearFlow" presStyleCnt="0">
        <dgm:presLayoutVars>
          <dgm:dir/>
          <dgm:resizeHandles val="exact"/>
        </dgm:presLayoutVars>
      </dgm:prSet>
      <dgm:spPr/>
      <dgm:t>
        <a:bodyPr/>
        <a:lstStyle/>
        <a:p>
          <a:endParaRPr lang="ru-RU"/>
        </a:p>
      </dgm:t>
    </dgm:pt>
    <dgm:pt modelId="{2F10643C-8560-4223-B8F5-DB9631A58C9E}" type="pres">
      <dgm:prSet presAssocID="{117CA2AB-11CC-429F-8A2B-580936A54178}" presName="composite" presStyleCnt="0"/>
      <dgm:spPr/>
    </dgm:pt>
    <dgm:pt modelId="{685E6FDE-A980-4415-A4C1-3D1F91969ACF}" type="pres">
      <dgm:prSet presAssocID="{117CA2AB-11CC-429F-8A2B-580936A54178}" presName="imgShp" presStyleLbl="fgImgPlace1" presStyleIdx="0" presStyleCnt="1" custScaleX="162440" custScaleY="169258" custLinFactNeighborX="-2654" custLinFactNeighborY="0"/>
      <dgm:spPr>
        <a:blipFill rotWithShape="0">
          <a:blip xmlns:r="http://schemas.openxmlformats.org/officeDocument/2006/relationships" r:embed="rId1"/>
          <a:stretch>
            <a:fillRect/>
          </a:stretch>
        </a:blipFill>
      </dgm:spPr>
    </dgm:pt>
    <dgm:pt modelId="{19BCFF40-7121-4126-8755-F2D6E8E7AD50}" type="pres">
      <dgm:prSet presAssocID="{117CA2AB-11CC-429F-8A2B-580936A54178}" presName="txShp" presStyleLbl="node1" presStyleIdx="0" presStyleCnt="1" custScaleY="184806">
        <dgm:presLayoutVars>
          <dgm:bulletEnabled val="1"/>
        </dgm:presLayoutVars>
      </dgm:prSet>
      <dgm:spPr/>
      <dgm:t>
        <a:bodyPr/>
        <a:lstStyle/>
        <a:p>
          <a:endParaRPr lang="ru-RU"/>
        </a:p>
      </dgm:t>
    </dgm:pt>
  </dgm:ptLst>
  <dgm:cxnLst>
    <dgm:cxn modelId="{A97CD8CD-D264-4D54-B9D0-AD7A2AF44838}" srcId="{117CA2AB-11CC-429F-8A2B-580936A54178}" destId="{5F60F094-F049-4A2F-8651-DB945ED83D7C}" srcOrd="2" destOrd="0" parTransId="{671CB4C6-30AB-4E18-884F-93AF7FC0346C}" sibTransId="{4FBF44B5-39E5-4C5C-A44B-2231730EA942}"/>
    <dgm:cxn modelId="{0187B3DF-DB68-41D8-898C-9D327842E81B}" type="presOf" srcId="{98166784-DCA3-4F76-A206-AF38EF5E0EF4}" destId="{19BCFF40-7121-4126-8755-F2D6E8E7AD50}" srcOrd="0" destOrd="1" presId="urn:microsoft.com/office/officeart/2005/8/layout/vList3"/>
    <dgm:cxn modelId="{7654A75C-8B71-42C3-9CCD-EC60C2E4924B}" type="presOf" srcId="{F88F0466-A8FE-44F5-8E8C-B89301D3EFB4}" destId="{19BCFF40-7121-4126-8755-F2D6E8E7AD50}" srcOrd="0" destOrd="5" presId="urn:microsoft.com/office/officeart/2005/8/layout/vList3"/>
    <dgm:cxn modelId="{D226B3AB-F3EC-4A86-BAD4-385DC77DDE5A}" srcId="{117CA2AB-11CC-429F-8A2B-580936A54178}" destId="{2D5320F0-92A0-408E-9E95-25A85DE2D593}" srcOrd="6" destOrd="0" parTransId="{E55E7C89-3BFC-445E-94FB-2E3CF1737C60}" sibTransId="{4298E92D-B260-4FF8-8D26-D40856B71CA5}"/>
    <dgm:cxn modelId="{1E889705-F882-442A-A759-B35FB8773B93}" srcId="{117CA2AB-11CC-429F-8A2B-580936A54178}" destId="{98166784-DCA3-4F76-A206-AF38EF5E0EF4}" srcOrd="0" destOrd="0" parTransId="{8200650C-FB87-4A4B-8BFD-7D715A9D2A1C}" sibTransId="{62A8F65C-5F01-423D-B32F-3E639EE296DA}"/>
    <dgm:cxn modelId="{EF332B4B-E13C-41C6-842D-75ABCFA88C55}" type="presOf" srcId="{59D83CBC-13DE-4545-97F0-345D14318E1D}" destId="{19BCFF40-7121-4126-8755-F2D6E8E7AD50}" srcOrd="0" destOrd="6" presId="urn:microsoft.com/office/officeart/2005/8/layout/vList3"/>
    <dgm:cxn modelId="{DAD6A858-70FC-44A4-985D-90C5D7DB250B}" type="presOf" srcId="{F4E045B8-0938-4BA1-844C-9F123DBDDACA}" destId="{19BCFF40-7121-4126-8755-F2D6E8E7AD50}" srcOrd="0" destOrd="2" presId="urn:microsoft.com/office/officeart/2005/8/layout/vList3"/>
    <dgm:cxn modelId="{4CF274A9-DB50-4DC8-BF5E-998E2891136C}" type="presOf" srcId="{5F60F094-F049-4A2F-8651-DB945ED83D7C}" destId="{19BCFF40-7121-4126-8755-F2D6E8E7AD50}" srcOrd="0" destOrd="3" presId="urn:microsoft.com/office/officeart/2005/8/layout/vList3"/>
    <dgm:cxn modelId="{C06E7D10-BA22-4AA7-942F-8A84672C8526}" srcId="{117CA2AB-11CC-429F-8A2B-580936A54178}" destId="{59D83CBC-13DE-4545-97F0-345D14318E1D}" srcOrd="5" destOrd="0" parTransId="{2D3243F1-BF6E-40F9-805B-6690E383A942}" sibTransId="{37179458-5EA7-4149-92DC-E131429E3064}"/>
    <dgm:cxn modelId="{6877B7B6-385F-4332-993F-CC85443D42A3}" type="presOf" srcId="{C6B832FB-890B-468B-AF88-2B8C90C6B257}" destId="{19BCFF40-7121-4126-8755-F2D6E8E7AD50}" srcOrd="0" destOrd="4" presId="urn:microsoft.com/office/officeart/2005/8/layout/vList3"/>
    <dgm:cxn modelId="{5A94517A-A11E-430A-94A3-8D9E8B636CC1}" type="presOf" srcId="{117CA2AB-11CC-429F-8A2B-580936A54178}" destId="{19BCFF40-7121-4126-8755-F2D6E8E7AD50}" srcOrd="0" destOrd="0" presId="urn:microsoft.com/office/officeart/2005/8/layout/vList3"/>
    <dgm:cxn modelId="{CB2042B9-D3F7-4DD5-A034-8F037749E782}" srcId="{117CA2AB-11CC-429F-8A2B-580936A54178}" destId="{C0785A79-CB4F-40D6-A425-8556045A64C1}" srcOrd="7" destOrd="0" parTransId="{539BEF5F-B837-4ADF-B5D0-EB845CF40E4C}" sibTransId="{0AA969F5-86EA-40FF-A8CB-5817097D6160}"/>
    <dgm:cxn modelId="{C1A10283-73D7-42BF-933D-D34E9AC55A0A}" srcId="{117CA2AB-11CC-429F-8A2B-580936A54178}" destId="{BFADE8CF-61EC-454B-B501-EC700D5D40BF}" srcOrd="8" destOrd="0" parTransId="{394CD84D-E090-41DA-9D32-134DE05B87C4}" sibTransId="{8BDF705B-AB7B-440F-90AF-C5022803F39E}"/>
    <dgm:cxn modelId="{4866EA52-7AF5-4A46-B756-216C51CAAEE2}" type="presOf" srcId="{D3A93490-9B0E-4297-ABDB-F8EAA7D9C1D6}" destId="{89D2EED5-5CE7-43EE-A729-B24A0EE3F7ED}" srcOrd="0" destOrd="0" presId="urn:microsoft.com/office/officeart/2005/8/layout/vList3"/>
    <dgm:cxn modelId="{60734A4A-1F06-45D2-B718-B3C3717DACFF}" type="presOf" srcId="{BFADE8CF-61EC-454B-B501-EC700D5D40BF}" destId="{19BCFF40-7121-4126-8755-F2D6E8E7AD50}" srcOrd="0" destOrd="9" presId="urn:microsoft.com/office/officeart/2005/8/layout/vList3"/>
    <dgm:cxn modelId="{3F395FE6-BCE6-4FA0-A500-EF0E9E926778}" srcId="{D3A93490-9B0E-4297-ABDB-F8EAA7D9C1D6}" destId="{117CA2AB-11CC-429F-8A2B-580936A54178}" srcOrd="0" destOrd="0" parTransId="{EFF96E2D-E78E-4B90-9133-1B407FCFE02E}" sibTransId="{CF9BA3BD-7AA2-4BA7-AA0E-45F07E02FB92}"/>
    <dgm:cxn modelId="{901A962B-AD3F-49F3-A183-750E212B3FD8}" srcId="{117CA2AB-11CC-429F-8A2B-580936A54178}" destId="{F4E045B8-0938-4BA1-844C-9F123DBDDACA}" srcOrd="1" destOrd="0" parTransId="{AD35510E-8CE1-475A-A8EF-E2CEC2165A96}" sibTransId="{F5903BF3-7990-4D57-A435-2BB8CD6D58F1}"/>
    <dgm:cxn modelId="{A2AFF478-57A3-47AB-9C57-2337A52E94A0}" type="presOf" srcId="{C0785A79-CB4F-40D6-A425-8556045A64C1}" destId="{19BCFF40-7121-4126-8755-F2D6E8E7AD50}" srcOrd="0" destOrd="8" presId="urn:microsoft.com/office/officeart/2005/8/layout/vList3"/>
    <dgm:cxn modelId="{E768D89A-D65F-48E8-AEAB-48321A995987}" srcId="{117CA2AB-11CC-429F-8A2B-580936A54178}" destId="{C6B832FB-890B-468B-AF88-2B8C90C6B257}" srcOrd="3" destOrd="0" parTransId="{D32370EC-1DB7-4716-B040-A72E8A327CB0}" sibTransId="{1195826D-9826-4438-9A5F-C52161184E59}"/>
    <dgm:cxn modelId="{51345AC7-DB21-454F-9639-F4E84B6DEA8E}" type="presOf" srcId="{2D5320F0-92A0-408E-9E95-25A85DE2D593}" destId="{19BCFF40-7121-4126-8755-F2D6E8E7AD50}" srcOrd="0" destOrd="7" presId="urn:microsoft.com/office/officeart/2005/8/layout/vList3"/>
    <dgm:cxn modelId="{373CDDCF-757A-4EC3-841A-0A305C0CC1F5}" srcId="{117CA2AB-11CC-429F-8A2B-580936A54178}" destId="{F88F0466-A8FE-44F5-8E8C-B89301D3EFB4}" srcOrd="4" destOrd="0" parTransId="{4F99918C-E4B8-4933-A1BB-FD7A412727DB}" sibTransId="{7A6E5198-18C8-40D3-B927-C186C6F0891E}"/>
    <dgm:cxn modelId="{741607F9-CCF4-4463-B39C-CF072E4CFE81}" type="presParOf" srcId="{89D2EED5-5CE7-43EE-A729-B24A0EE3F7ED}" destId="{2F10643C-8560-4223-B8F5-DB9631A58C9E}" srcOrd="0" destOrd="0" presId="urn:microsoft.com/office/officeart/2005/8/layout/vList3"/>
    <dgm:cxn modelId="{11D94729-62BB-4463-8809-FE3A27AF030C}" type="presParOf" srcId="{2F10643C-8560-4223-B8F5-DB9631A58C9E}" destId="{685E6FDE-A980-4415-A4C1-3D1F91969ACF}" srcOrd="0" destOrd="0" presId="urn:microsoft.com/office/officeart/2005/8/layout/vList3"/>
    <dgm:cxn modelId="{FD8BE8B3-4BD9-4867-9841-F980B00029C9}" type="presParOf" srcId="{2F10643C-8560-4223-B8F5-DB9631A58C9E}" destId="{19BCFF40-7121-4126-8755-F2D6E8E7AD50}" srcOrd="1" destOrd="0" presId="urn:microsoft.com/office/officeart/2005/8/layout/vList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9BCFF40-7121-4126-8755-F2D6E8E7AD50}">
      <dsp:nvSpPr>
        <dsp:cNvPr id="0" name=""/>
        <dsp:cNvSpPr/>
      </dsp:nvSpPr>
      <dsp:spPr>
        <a:xfrm rot="10800000">
          <a:off x="2498041" y="357185"/>
          <a:ext cx="5472684" cy="509494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5723" tIns="102870" rIns="192024" bIns="102870" numCol="1" spcCol="1270" anchor="t" anchorCtr="0">
          <a:noAutofit/>
        </a:bodyPr>
        <a:lstStyle/>
        <a:p>
          <a:pPr lvl="0" algn="l" defTabSz="1200150" rtl="0">
            <a:lnSpc>
              <a:spcPct val="90000"/>
            </a:lnSpc>
            <a:spcBef>
              <a:spcPct val="0"/>
            </a:spcBef>
            <a:spcAft>
              <a:spcPct val="35000"/>
            </a:spcAft>
          </a:pPr>
          <a:r>
            <a:rPr lang="ru-RU" sz="2700" kern="1200" dirty="0" smtClean="0"/>
            <a:t>При разработке проекта «здорового» дома не обходимо учесть:</a:t>
          </a:r>
          <a:endParaRPr lang="ru-RU" sz="2700" kern="1200" dirty="0"/>
        </a:p>
        <a:p>
          <a:pPr marL="228600" lvl="1" indent="-228600" algn="l" defTabSz="933450" rtl="0">
            <a:lnSpc>
              <a:spcPct val="90000"/>
            </a:lnSpc>
            <a:spcBef>
              <a:spcPct val="0"/>
            </a:spcBef>
            <a:spcAft>
              <a:spcPct val="15000"/>
            </a:spcAft>
            <a:buChar char="••"/>
          </a:pPr>
          <a:r>
            <a:rPr lang="ru-RU" sz="2100" kern="1200" dirty="0" smtClean="0"/>
            <a:t>Выбор материала. </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Планировка.</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Микроклимат.</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Интерьер.</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Мебель.</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Ковры, покрытия.</a:t>
          </a:r>
          <a:endParaRPr lang="ru-RU" sz="2100" kern="1200" dirty="0"/>
        </a:p>
        <a:p>
          <a:pPr marL="228600" lvl="1" indent="-228600" algn="l" defTabSz="933450" rtl="0">
            <a:lnSpc>
              <a:spcPct val="90000"/>
            </a:lnSpc>
            <a:spcBef>
              <a:spcPct val="0"/>
            </a:spcBef>
            <a:spcAft>
              <a:spcPct val="15000"/>
            </a:spcAft>
            <a:buChar char="••"/>
          </a:pPr>
          <a:r>
            <a:rPr lang="ru-RU" sz="2100" kern="1200" dirty="0" smtClean="0"/>
            <a:t>Посуда.</a:t>
          </a:r>
          <a:endParaRPr lang="ru-RU" sz="2100" kern="1200" dirty="0"/>
        </a:p>
        <a:p>
          <a:pPr marL="228600" lvl="1" indent="-228600" algn="l" defTabSz="933450" rtl="0">
            <a:lnSpc>
              <a:spcPct val="90000"/>
            </a:lnSpc>
            <a:spcBef>
              <a:spcPct val="0"/>
            </a:spcBef>
            <a:spcAft>
              <a:spcPct val="15000"/>
            </a:spcAft>
            <a:buChar char="••"/>
          </a:pPr>
          <a:endParaRPr lang="ru-RU" sz="2100" kern="1200" dirty="0"/>
        </a:p>
        <a:p>
          <a:pPr marL="228600" lvl="1" indent="-228600" algn="l" defTabSz="933450" rtl="0">
            <a:lnSpc>
              <a:spcPct val="90000"/>
            </a:lnSpc>
            <a:spcBef>
              <a:spcPct val="0"/>
            </a:spcBef>
            <a:spcAft>
              <a:spcPct val="15000"/>
            </a:spcAft>
            <a:buChar char="••"/>
          </a:pPr>
          <a:endParaRPr lang="ru-RU" sz="2100" kern="1200" dirty="0"/>
        </a:p>
      </dsp:txBody>
      <dsp:txXfrm rot="10800000">
        <a:off x="2498041" y="357185"/>
        <a:ext cx="5472684" cy="5094946"/>
      </dsp:txXfrm>
    </dsp:sp>
    <dsp:sp modelId="{685E6FDE-A980-4415-A4C1-3D1F91969ACF}">
      <dsp:nvSpPr>
        <dsp:cNvPr id="0" name=""/>
        <dsp:cNvSpPr/>
      </dsp:nvSpPr>
      <dsp:spPr>
        <a:xfrm>
          <a:off x="185705" y="571508"/>
          <a:ext cx="4478334" cy="466630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FEAEDD8C-4490-4DE3-A72F-1E5102118F3C}"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FEAEDD8C-4490-4DE3-A72F-1E5102118F3C}"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ADFD4F45-0F3A-41BC-87A1-EF752DD91D45}" type="datetimeFigureOut">
              <a:rPr lang="ru-RU" smtClean="0"/>
              <a:pPr/>
              <a:t>22.11.2010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AEDD8C-4490-4DE3-A72F-1E5102118F3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DFD4F45-0F3A-41BC-87A1-EF752DD91D45}" type="datetimeFigureOut">
              <a:rPr lang="ru-RU" smtClean="0"/>
              <a:pPr/>
              <a:t>22.11.2010</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EAEDD8C-4490-4DE3-A72F-1E5102118F3C}"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file:///K:\&#1092;&#1086;&#1085;\&#1093;&#1086;&#1084;&#1091;&#1089;\-%20Track14.mp3"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file:///K:\&#1092;&#1086;&#1085;\&#1093;&#1086;&#1084;&#1091;&#1089;\-%20Track05.mp3"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1087;&#1088;&#1086;&#1077;&#1082;&#1090;&#1099;%20&#1076;&#1086;&#1084;&#1086;&#1074;.pptx"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14282" y="285728"/>
            <a:ext cx="8715436" cy="1571636"/>
          </a:xfrm>
        </p:spPr>
        <p:txBody>
          <a:bodyPr anchor="t">
            <a:normAutofit/>
          </a:bodyPr>
          <a:lstStyle/>
          <a:p>
            <a:r>
              <a:rPr lang="ru-RU" sz="2800" dirty="0" smtClean="0">
                <a:solidFill>
                  <a:schemeClr val="bg1"/>
                </a:solidFill>
                <a:latin typeface="+mn-lt"/>
              </a:rPr>
              <a:t>Управление образования окружной администрации г Якутска </a:t>
            </a:r>
            <a:br>
              <a:rPr lang="ru-RU" sz="2800" dirty="0" smtClean="0">
                <a:solidFill>
                  <a:schemeClr val="bg1"/>
                </a:solidFill>
                <a:latin typeface="+mn-lt"/>
              </a:rPr>
            </a:br>
            <a:r>
              <a:rPr lang="ru-RU" sz="2800" dirty="0" err="1" smtClean="0">
                <a:solidFill>
                  <a:schemeClr val="bg1"/>
                </a:solidFill>
                <a:latin typeface="+mn-lt"/>
              </a:rPr>
              <a:t>Црр</a:t>
            </a:r>
            <a:r>
              <a:rPr lang="ru-RU" sz="2800" dirty="0" smtClean="0">
                <a:solidFill>
                  <a:schemeClr val="bg1"/>
                </a:solidFill>
                <a:latin typeface="+mn-lt"/>
              </a:rPr>
              <a:t> Д/С №105 «Умка»</a:t>
            </a:r>
            <a:endParaRPr lang="ru-RU" sz="2800" dirty="0">
              <a:solidFill>
                <a:schemeClr val="bg1"/>
              </a:solidFill>
              <a:latin typeface="+mn-lt"/>
            </a:endParaRPr>
          </a:p>
        </p:txBody>
      </p:sp>
      <p:sp>
        <p:nvSpPr>
          <p:cNvPr id="3" name="Подзаголовок 2"/>
          <p:cNvSpPr>
            <a:spLocks noGrp="1"/>
          </p:cNvSpPr>
          <p:nvPr>
            <p:ph type="subTitle" idx="1"/>
          </p:nvPr>
        </p:nvSpPr>
        <p:spPr>
          <a:xfrm>
            <a:off x="683568" y="1785926"/>
            <a:ext cx="7632848" cy="4523394"/>
          </a:xfrm>
        </p:spPr>
        <p:txBody>
          <a:bodyPr>
            <a:normAutofit fontScale="77500" lnSpcReduction="20000"/>
          </a:bodyPr>
          <a:lstStyle/>
          <a:p>
            <a:endParaRPr lang="ru-RU" sz="3000" b="1" dirty="0" smtClean="0">
              <a:solidFill>
                <a:srgbClr val="FF0000"/>
              </a:solidFill>
            </a:endParaRPr>
          </a:p>
          <a:p>
            <a:r>
              <a:rPr lang="ru-RU" sz="3000" b="1" dirty="0" smtClean="0">
                <a:solidFill>
                  <a:srgbClr val="FF0000"/>
                </a:solidFill>
              </a:rPr>
              <a:t>Заседание семейного клуба</a:t>
            </a:r>
          </a:p>
          <a:p>
            <a:r>
              <a:rPr lang="ru-RU" sz="3000" b="1" dirty="0" smtClean="0">
                <a:solidFill>
                  <a:srgbClr val="FF0000"/>
                </a:solidFill>
              </a:rPr>
              <a:t>«</a:t>
            </a:r>
            <a:r>
              <a:rPr lang="ru-RU" sz="3000" b="1" dirty="0" err="1" smtClean="0">
                <a:solidFill>
                  <a:srgbClr val="FF0000"/>
                </a:solidFill>
              </a:rPr>
              <a:t>Здоровячок</a:t>
            </a:r>
            <a:r>
              <a:rPr lang="ru-RU" sz="3000" b="1" dirty="0" smtClean="0">
                <a:solidFill>
                  <a:srgbClr val="FF0000"/>
                </a:solidFill>
              </a:rPr>
              <a:t>»</a:t>
            </a:r>
          </a:p>
          <a:p>
            <a:endParaRPr lang="ru-RU" sz="3000" b="1" dirty="0" smtClean="0">
              <a:solidFill>
                <a:srgbClr val="FF0000"/>
              </a:solidFill>
            </a:endParaRPr>
          </a:p>
          <a:p>
            <a:r>
              <a:rPr lang="ru-RU" sz="3000" b="1" dirty="0" smtClean="0">
                <a:solidFill>
                  <a:srgbClr val="FF0000"/>
                </a:solidFill>
              </a:rPr>
              <a:t>Проект</a:t>
            </a:r>
          </a:p>
          <a:p>
            <a:r>
              <a:rPr lang="ru-RU" sz="3000" b="1" dirty="0" smtClean="0">
                <a:solidFill>
                  <a:srgbClr val="FF0000"/>
                </a:solidFill>
              </a:rPr>
              <a:t>Тема: «Мой дом - моё здоровье»</a:t>
            </a:r>
          </a:p>
          <a:p>
            <a:endParaRPr lang="ru-RU" dirty="0" smtClean="0">
              <a:solidFill>
                <a:schemeClr val="tx2">
                  <a:lumMod val="10000"/>
                </a:schemeClr>
              </a:solidFill>
            </a:endParaRPr>
          </a:p>
          <a:p>
            <a:endParaRPr lang="ru-RU" dirty="0" smtClean="0">
              <a:solidFill>
                <a:schemeClr val="tx2">
                  <a:lumMod val="10000"/>
                </a:schemeClr>
              </a:solidFill>
            </a:endParaRPr>
          </a:p>
          <a:p>
            <a:endParaRPr lang="ru-RU" dirty="0" smtClean="0">
              <a:solidFill>
                <a:schemeClr val="tx2">
                  <a:lumMod val="10000"/>
                </a:schemeClr>
              </a:solidFill>
            </a:endParaRPr>
          </a:p>
          <a:p>
            <a:pPr algn="r"/>
            <a:r>
              <a:rPr lang="ru-RU" dirty="0" err="1" smtClean="0">
                <a:solidFill>
                  <a:schemeClr val="tx2">
                    <a:lumMod val="10000"/>
                  </a:schemeClr>
                </a:solidFill>
              </a:rPr>
              <a:t>Еремеева</a:t>
            </a:r>
            <a:r>
              <a:rPr lang="ru-RU" dirty="0" smtClean="0">
                <a:solidFill>
                  <a:schemeClr val="tx2">
                    <a:lumMod val="10000"/>
                  </a:schemeClr>
                </a:solidFill>
              </a:rPr>
              <a:t> Дарья Николаевна</a:t>
            </a:r>
          </a:p>
          <a:p>
            <a:pPr algn="r"/>
            <a:r>
              <a:rPr lang="ru-RU" dirty="0" smtClean="0">
                <a:solidFill>
                  <a:schemeClr val="tx2">
                    <a:lumMod val="10000"/>
                  </a:schemeClr>
                </a:solidFill>
              </a:rPr>
              <a:t>Воспитатель</a:t>
            </a:r>
          </a:p>
          <a:p>
            <a:endParaRPr lang="ru-RU" dirty="0" smtClean="0">
              <a:solidFill>
                <a:schemeClr val="tx2">
                  <a:lumMod val="10000"/>
                </a:schemeClr>
              </a:solidFill>
            </a:endParaRPr>
          </a:p>
          <a:p>
            <a:r>
              <a:rPr lang="ru-RU" dirty="0" smtClean="0">
                <a:solidFill>
                  <a:schemeClr val="tx2">
                    <a:lumMod val="10000"/>
                  </a:schemeClr>
                </a:solidFill>
              </a:rPr>
              <a:t>2010 г.</a:t>
            </a:r>
            <a:endParaRPr lang="ru-RU" dirty="0">
              <a:solidFill>
                <a:schemeClr val="tx2">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72066" y="214290"/>
            <a:ext cx="3900486" cy="6072230"/>
          </a:xfrm>
        </p:spPr>
        <p:txBody>
          <a:bodyPr>
            <a:normAutofit/>
          </a:bodyPr>
          <a:lstStyle/>
          <a:p>
            <a:pPr marL="0">
              <a:spcBef>
                <a:spcPts val="0"/>
              </a:spcBef>
              <a:buNone/>
            </a:pPr>
            <a:r>
              <a:rPr lang="en-US" sz="1800" b="1" dirty="0" smtClean="0"/>
              <a:t>                  </a:t>
            </a:r>
            <a:endParaRPr lang="ru-RU" sz="2200" dirty="0" smtClean="0"/>
          </a:p>
          <a:p>
            <a:pPr marL="0">
              <a:spcBef>
                <a:spcPts val="0"/>
              </a:spcBef>
              <a:buNone/>
            </a:pPr>
            <a:r>
              <a:rPr lang="ru-RU" sz="2200" dirty="0" smtClean="0">
                <a:solidFill>
                  <a:schemeClr val="tx2">
                    <a:lumMod val="10000"/>
                  </a:schemeClr>
                </a:solidFill>
              </a:rPr>
              <a:t>Чукчи живут на зеленой Чукотке, которую они называют </a:t>
            </a:r>
            <a:r>
              <a:rPr lang="ru-RU" sz="2200" dirty="0" err="1" smtClean="0">
                <a:solidFill>
                  <a:schemeClr val="tx2">
                    <a:lumMod val="10000"/>
                  </a:schemeClr>
                </a:solidFill>
              </a:rPr>
              <a:t>Чаучу</a:t>
            </a:r>
            <a:r>
              <a:rPr lang="ru-RU" sz="2200" dirty="0" smtClean="0">
                <a:solidFill>
                  <a:schemeClr val="tx2">
                    <a:lumMod val="10000"/>
                  </a:schemeClr>
                </a:solidFill>
              </a:rPr>
              <a:t>, это означает «богатая оленями». В их домах вместо стенок шесты, покрытые оленьими  шкурами. Внутри выгорожена квадратная комнатка. Здесь люди едят, спят. А за пологом у них кладовка и кухня. В железной печке разжигают  огонь, в котле варится оленина. </a:t>
            </a:r>
          </a:p>
          <a:p>
            <a:pPr marL="0">
              <a:spcBef>
                <a:spcPts val="0"/>
              </a:spcBef>
              <a:buNone/>
            </a:pPr>
            <a:r>
              <a:rPr lang="ru-RU" sz="2200" dirty="0" smtClean="0">
                <a:solidFill>
                  <a:schemeClr val="tx2">
                    <a:lumMod val="10000"/>
                  </a:schemeClr>
                </a:solidFill>
              </a:rPr>
              <a:t>Как называется этот дом?</a:t>
            </a:r>
          </a:p>
          <a:p>
            <a:pPr marL="0">
              <a:spcBef>
                <a:spcPts val="0"/>
              </a:spcBef>
              <a:buNone/>
            </a:pPr>
            <a:endParaRPr lang="ru-RU" sz="1800" dirty="0"/>
          </a:p>
        </p:txBody>
      </p:sp>
      <p:pic>
        <p:nvPicPr>
          <p:cNvPr id="5123" name="Picture 3"/>
          <p:cNvPicPr>
            <a:picLocks noChangeAspect="1" noChangeArrowheads="1"/>
          </p:cNvPicPr>
          <p:nvPr/>
        </p:nvPicPr>
        <p:blipFill>
          <a:blip r:embed="rId2" cstate="print"/>
          <a:srcRect/>
          <a:stretch>
            <a:fillRect/>
          </a:stretch>
        </p:blipFill>
        <p:spPr bwMode="auto">
          <a:xfrm>
            <a:off x="214282" y="214290"/>
            <a:ext cx="4638677" cy="6286544"/>
          </a:xfrm>
          <a:prstGeom prst="rect">
            <a:avLst/>
          </a:prstGeom>
          <a:noFill/>
          <a:ln w="9525">
            <a:noFill/>
            <a:miter lim="800000"/>
            <a:headEnd/>
            <a:tailEnd/>
          </a:ln>
        </p:spPr>
      </p:pic>
    </p:spTree>
  </p:cSld>
  <p:clrMapOvr>
    <a:masterClrMapping/>
  </p:clrMapOvr>
  <p:transition>
    <p:strips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86446" y="285728"/>
            <a:ext cx="3186106" cy="6286544"/>
          </a:xfrm>
        </p:spPr>
        <p:txBody>
          <a:bodyPr>
            <a:normAutofit/>
          </a:bodyPr>
          <a:lstStyle/>
          <a:p>
            <a:pPr>
              <a:buNone/>
            </a:pPr>
            <a:r>
              <a:rPr lang="en-US" sz="1800" b="1" dirty="0" smtClean="0"/>
              <a:t>    </a:t>
            </a:r>
            <a:endParaRPr lang="ru-RU" sz="2000" dirty="0" smtClean="0"/>
          </a:p>
          <a:p>
            <a:pPr marL="0">
              <a:spcBef>
                <a:spcPts val="0"/>
              </a:spcBef>
              <a:buNone/>
            </a:pPr>
            <a:r>
              <a:rPr lang="ru-RU" sz="2200" dirty="0" smtClean="0">
                <a:solidFill>
                  <a:schemeClr val="tx2">
                    <a:lumMod val="10000"/>
                  </a:schemeClr>
                </a:solidFill>
              </a:rPr>
              <a:t>Очень холодно зимой на самом севере Канады, за Полярным  кругом. В этом суровом краю живут вот в таких  домах Канадские эскимосы. Дома эти построены из больших снежных глыб. В таких домиках все из снега. Даже лежаки, на которых люди спят, и окошки также необычные. В них вместо стекол вставлены прозрачные льдинки. Как называется этот дом?</a:t>
            </a:r>
          </a:p>
          <a:p>
            <a:pPr>
              <a:buNone/>
            </a:pPr>
            <a:endParaRPr lang="ru-RU" sz="1800" dirty="0"/>
          </a:p>
        </p:txBody>
      </p:sp>
      <p:pic>
        <p:nvPicPr>
          <p:cNvPr id="6146" name="Picture 2"/>
          <p:cNvPicPr>
            <a:picLocks noChangeAspect="1" noChangeArrowheads="1"/>
          </p:cNvPicPr>
          <p:nvPr/>
        </p:nvPicPr>
        <p:blipFill>
          <a:blip r:embed="rId2" cstate="print"/>
          <a:srcRect/>
          <a:stretch>
            <a:fillRect/>
          </a:stretch>
        </p:blipFill>
        <p:spPr bwMode="auto">
          <a:xfrm>
            <a:off x="285720" y="357166"/>
            <a:ext cx="5357850" cy="6215106"/>
          </a:xfrm>
          <a:prstGeom prst="rect">
            <a:avLst/>
          </a:prstGeom>
          <a:noFill/>
          <a:ln w="9525">
            <a:noFill/>
            <a:miter lim="800000"/>
            <a:headEnd/>
            <a:tailEnd/>
          </a:ln>
        </p:spPr>
      </p:pic>
    </p:spTree>
  </p:cSld>
  <p:clrMapOvr>
    <a:masterClrMapping/>
  </p:clrMapOvr>
  <p:transition>
    <p:pull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72132" y="1357298"/>
            <a:ext cx="3571868" cy="3614750"/>
          </a:xfrm>
        </p:spPr>
        <p:txBody>
          <a:bodyPr>
            <a:normAutofit/>
          </a:bodyPr>
          <a:lstStyle/>
          <a:p>
            <a:pPr marL="0">
              <a:spcBef>
                <a:spcPts val="0"/>
              </a:spcBef>
              <a:buNone/>
            </a:pPr>
            <a:r>
              <a:rPr lang="en-US" sz="2200" b="1" dirty="0" smtClean="0"/>
              <a:t>              </a:t>
            </a:r>
            <a:endParaRPr lang="ru-RU" sz="2200" dirty="0" smtClean="0"/>
          </a:p>
          <a:p>
            <a:pPr marL="0">
              <a:spcBef>
                <a:spcPts val="0"/>
              </a:spcBef>
              <a:buNone/>
            </a:pPr>
            <a:r>
              <a:rPr lang="ru-RU" sz="2200" dirty="0" smtClean="0">
                <a:solidFill>
                  <a:schemeClr val="tx2">
                    <a:lumMod val="10000"/>
                  </a:schemeClr>
                </a:solidFill>
              </a:rPr>
              <a:t>В России люди жили в избах. Мастера - плотники рубили избу из еловых или сосновых бревен и покрывали крыши досками. Столбики крыльца, и наличники окон тут резные, они зависят от фантазии плотников.</a:t>
            </a:r>
          </a:p>
          <a:p>
            <a:pPr>
              <a:buNone/>
            </a:pPr>
            <a:endParaRPr lang="ru-RU" sz="2000" dirty="0"/>
          </a:p>
        </p:txBody>
      </p:sp>
      <p:pic>
        <p:nvPicPr>
          <p:cNvPr id="7170" name="Picture 2"/>
          <p:cNvPicPr>
            <a:picLocks noChangeAspect="1" noChangeArrowheads="1"/>
          </p:cNvPicPr>
          <p:nvPr/>
        </p:nvPicPr>
        <p:blipFill>
          <a:blip r:embed="rId2" cstate="print"/>
          <a:srcRect/>
          <a:stretch>
            <a:fillRect/>
          </a:stretch>
        </p:blipFill>
        <p:spPr bwMode="auto">
          <a:xfrm>
            <a:off x="285720" y="357166"/>
            <a:ext cx="5214974" cy="5786478"/>
          </a:xfrm>
          <a:prstGeom prst="rect">
            <a:avLst/>
          </a:prstGeom>
          <a:noFill/>
          <a:ln w="9525">
            <a:noFill/>
            <a:miter lim="800000"/>
            <a:headEnd/>
            <a:tailEnd/>
          </a:ln>
        </p:spPr>
      </p:pic>
    </p:spTree>
  </p:cSld>
  <p:clrMapOvr>
    <a:masterClrMapping/>
  </p:clrMapOvr>
  <p:transition>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357158" y="357166"/>
            <a:ext cx="4762500" cy="3071834"/>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3714744" y="3429000"/>
            <a:ext cx="4929222" cy="3228971"/>
          </a:xfrm>
          <a:prstGeom prst="rect">
            <a:avLst/>
          </a:prstGeom>
          <a:noFill/>
          <a:ln w="9525">
            <a:noFill/>
            <a:miter lim="800000"/>
            <a:headEnd/>
            <a:tailEnd/>
          </a:ln>
        </p:spPr>
      </p:pic>
      <p:sp>
        <p:nvSpPr>
          <p:cNvPr id="9" name="TextBox 8"/>
          <p:cNvSpPr txBox="1"/>
          <p:nvPr/>
        </p:nvSpPr>
        <p:spPr>
          <a:xfrm>
            <a:off x="5286380" y="357166"/>
            <a:ext cx="3643338" cy="2862322"/>
          </a:xfrm>
          <a:prstGeom prst="rect">
            <a:avLst/>
          </a:prstGeom>
          <a:noFill/>
        </p:spPr>
        <p:txBody>
          <a:bodyPr wrap="square" rtlCol="0">
            <a:spAutoFit/>
          </a:bodyPr>
          <a:lstStyle/>
          <a:p>
            <a:r>
              <a:rPr lang="ru-RU" sz="2000" dirty="0" smtClean="0">
                <a:solidFill>
                  <a:schemeClr val="tx2">
                    <a:lumMod val="10000"/>
                  </a:schemeClr>
                </a:solidFill>
                <a:cs typeface="Times New Roman" pitchFamily="18" charset="0"/>
              </a:rPr>
              <a:t>Современные дома очень разнообразны по форме, цвету и материалам из которых сделаны, и с каждым годом строения более совершенствуются и усложняются, поэтому дома с каждым годом становятся все красивее.</a:t>
            </a:r>
            <a:endParaRPr lang="ru-RU" sz="2000" dirty="0">
              <a:solidFill>
                <a:schemeClr val="tx2">
                  <a:lumMod val="10000"/>
                </a:schemeClr>
              </a:solidFill>
              <a:cs typeface="Times New Roman" pitchFamily="18" charset="0"/>
            </a:endParaRPr>
          </a:p>
        </p:txBody>
      </p:sp>
      <p:sp>
        <p:nvSpPr>
          <p:cNvPr id="10" name="TextBox 9"/>
          <p:cNvSpPr txBox="1"/>
          <p:nvPr/>
        </p:nvSpPr>
        <p:spPr>
          <a:xfrm>
            <a:off x="285720" y="3571876"/>
            <a:ext cx="3214710" cy="830997"/>
          </a:xfrm>
          <a:prstGeom prst="rect">
            <a:avLst/>
          </a:prstGeom>
          <a:noFill/>
        </p:spPr>
        <p:txBody>
          <a:bodyPr wrap="square" rtlCol="0">
            <a:spAutoFit/>
          </a:bodyPr>
          <a:lstStyle/>
          <a:p>
            <a:r>
              <a:rPr lang="ru-RU" sz="1600" dirty="0" smtClean="0">
                <a:solidFill>
                  <a:schemeClr val="tx2">
                    <a:lumMod val="10000"/>
                  </a:schemeClr>
                </a:solidFill>
              </a:rPr>
              <a:t>В Якутии дома строятся на вечной мерзлоте и поэтому все дома стоят на сваях.</a:t>
            </a:r>
            <a:r>
              <a:rPr lang="en-US" sz="1600" dirty="0" smtClean="0">
                <a:solidFill>
                  <a:schemeClr val="tx2">
                    <a:lumMod val="10000"/>
                  </a:schemeClr>
                </a:solidFill>
              </a:rPr>
              <a:t> </a:t>
            </a:r>
            <a:endParaRPr lang="ru-RU" sz="1600" dirty="0">
              <a:solidFill>
                <a:schemeClr val="tx2">
                  <a:lumMod val="10000"/>
                </a:schemeClr>
              </a:solidFill>
            </a:endParaRPr>
          </a:p>
        </p:txBody>
      </p:sp>
      <p:pic>
        <p:nvPicPr>
          <p:cNvPr id="6" name="Picture 9"/>
          <p:cNvPicPr>
            <a:picLocks noChangeAspect="1" noChangeArrowheads="1"/>
          </p:cNvPicPr>
          <p:nvPr/>
        </p:nvPicPr>
        <p:blipFill>
          <a:blip r:embed="rId5" cstate="print"/>
          <a:srcRect/>
          <a:stretch>
            <a:fillRect/>
          </a:stretch>
        </p:blipFill>
        <p:spPr bwMode="auto">
          <a:xfrm>
            <a:off x="428596" y="4500570"/>
            <a:ext cx="3000396" cy="2071682"/>
          </a:xfrm>
          <a:prstGeom prst="rect">
            <a:avLst/>
          </a:prstGeom>
          <a:noFill/>
          <a:ln w="9525">
            <a:noFill/>
            <a:miter lim="800000"/>
            <a:headEnd/>
            <a:tailEnd/>
          </a:ln>
        </p:spPr>
      </p:pic>
      <p:pic>
        <p:nvPicPr>
          <p:cNvPr id="8" name="- Track14.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srcRect/>
          <a:stretch>
            <a:fillRect/>
          </a:stretch>
        </p:blipFill>
        <p:spPr bwMode="auto">
          <a:xfrm>
            <a:off x="357158" y="214290"/>
            <a:ext cx="5000660" cy="3643338"/>
          </a:xfrm>
          <a:prstGeom prst="rect">
            <a:avLst/>
          </a:prstGeom>
          <a:noFill/>
          <a:ln w="9525">
            <a:noFill/>
            <a:miter lim="800000"/>
            <a:headEnd/>
            <a:tailEnd/>
          </a:ln>
        </p:spPr>
      </p:pic>
      <p:pic>
        <p:nvPicPr>
          <p:cNvPr id="8" name="Picture 3" descr="K:\пфм\DSC04353.JPG"/>
          <p:cNvPicPr>
            <a:picLocks noChangeAspect="1" noChangeArrowheads="1"/>
          </p:cNvPicPr>
          <p:nvPr/>
        </p:nvPicPr>
        <p:blipFill>
          <a:blip r:embed="rId4" cstate="print"/>
          <a:srcRect/>
          <a:stretch>
            <a:fillRect/>
          </a:stretch>
        </p:blipFill>
        <p:spPr bwMode="auto">
          <a:xfrm>
            <a:off x="-11887200" y="-8915400"/>
            <a:ext cx="2772000" cy="2079000"/>
          </a:xfrm>
          <a:prstGeom prst="rect">
            <a:avLst/>
          </a:prstGeom>
          <a:noFill/>
        </p:spPr>
      </p:pic>
      <p:pic>
        <p:nvPicPr>
          <p:cNvPr id="3081" name="Picture 9"/>
          <p:cNvPicPr>
            <a:picLocks noChangeAspect="1" noChangeArrowheads="1"/>
          </p:cNvPicPr>
          <p:nvPr/>
        </p:nvPicPr>
        <p:blipFill>
          <a:blip r:embed="rId5" cstate="print"/>
          <a:srcRect/>
          <a:stretch>
            <a:fillRect/>
          </a:stretch>
        </p:blipFill>
        <p:spPr bwMode="auto">
          <a:xfrm>
            <a:off x="4286248" y="3643314"/>
            <a:ext cx="4714908" cy="3071814"/>
          </a:xfrm>
          <a:prstGeom prst="rect">
            <a:avLst/>
          </a:prstGeom>
          <a:noFill/>
          <a:ln w="9525">
            <a:noFill/>
            <a:miter lim="800000"/>
            <a:headEnd/>
            <a:tailEnd/>
          </a:ln>
        </p:spPr>
      </p:pic>
      <p:sp>
        <p:nvSpPr>
          <p:cNvPr id="5" name="TextBox 4"/>
          <p:cNvSpPr txBox="1"/>
          <p:nvPr/>
        </p:nvSpPr>
        <p:spPr>
          <a:xfrm>
            <a:off x="285720" y="4286256"/>
            <a:ext cx="3714776" cy="1200329"/>
          </a:xfrm>
          <a:prstGeom prst="rect">
            <a:avLst/>
          </a:prstGeom>
          <a:noFill/>
        </p:spPr>
        <p:txBody>
          <a:bodyPr wrap="square" rtlCol="0">
            <a:spAutoFit/>
          </a:bodyPr>
          <a:lstStyle/>
          <a:p>
            <a:r>
              <a:rPr lang="ru-RU" sz="2400" dirty="0" smtClean="0">
                <a:solidFill>
                  <a:schemeClr val="tx2">
                    <a:lumMod val="10000"/>
                  </a:schemeClr>
                </a:solidFill>
              </a:rPr>
              <a:t>Вот как выглядит вечная мерзлота на глубине 10 метров под землей.</a:t>
            </a:r>
            <a:endParaRPr lang="ru-RU" sz="2400" dirty="0">
              <a:solidFill>
                <a:schemeClr val="tx2">
                  <a:lumMod val="10000"/>
                </a:schemeClr>
              </a:solidFill>
            </a:endParaRPr>
          </a:p>
        </p:txBody>
      </p:sp>
      <p:sp>
        <p:nvSpPr>
          <p:cNvPr id="7" name="TextBox 6"/>
          <p:cNvSpPr txBox="1"/>
          <p:nvPr/>
        </p:nvSpPr>
        <p:spPr>
          <a:xfrm>
            <a:off x="5572132" y="1428736"/>
            <a:ext cx="3071834" cy="1200329"/>
          </a:xfrm>
          <a:prstGeom prst="rect">
            <a:avLst/>
          </a:prstGeom>
          <a:noFill/>
        </p:spPr>
        <p:txBody>
          <a:bodyPr wrap="square" rtlCol="0">
            <a:spAutoFit/>
          </a:bodyPr>
          <a:lstStyle/>
          <a:p>
            <a:r>
              <a:rPr lang="ru-RU" sz="2400" dirty="0" smtClean="0">
                <a:solidFill>
                  <a:schemeClr val="tx2">
                    <a:lumMod val="10000"/>
                  </a:schemeClr>
                </a:solidFill>
              </a:rPr>
              <a:t>Нулевой цикл дома – сваи для будущих домов.</a:t>
            </a:r>
            <a:endParaRPr lang="ru-RU" sz="2400" dirty="0">
              <a:solidFill>
                <a:schemeClr val="tx2">
                  <a:lumMod val="10000"/>
                </a:schemeClr>
              </a:solidFill>
            </a:endParaRPr>
          </a:p>
        </p:txBody>
      </p:sp>
      <p:pic>
        <p:nvPicPr>
          <p:cNvPr id="9" name="- Track05.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1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4429156" cy="2357454"/>
          </a:xfrm>
        </p:spPr>
        <p:txBody>
          <a:bodyPr anchor="t">
            <a:noAutofit/>
          </a:bodyPr>
          <a:lstStyle/>
          <a:p>
            <a:pPr algn="just"/>
            <a:r>
              <a:rPr lang="ru-RU" sz="1400" dirty="0" smtClean="0">
                <a:solidFill>
                  <a:schemeClr val="tx2">
                    <a:lumMod val="10000"/>
                  </a:schemeClr>
                </a:solidFill>
                <a:latin typeface="+mn-lt"/>
                <a:cs typeface="Times New Roman" pitchFamily="18" charset="0"/>
              </a:rPr>
              <a:t>        </a:t>
            </a:r>
            <a:r>
              <a:rPr lang="ru-RU" sz="1800" dirty="0" smtClean="0">
                <a:solidFill>
                  <a:schemeClr val="tx2">
                    <a:lumMod val="10000"/>
                  </a:schemeClr>
                </a:solidFill>
                <a:effectLst/>
                <a:latin typeface="+mn-lt"/>
                <a:cs typeface="Times New Roman" pitchFamily="18" charset="0"/>
              </a:rPr>
              <a:t>Самые необычные дома в мире</a:t>
            </a:r>
            <a:br>
              <a:rPr lang="ru-RU" sz="1800" dirty="0" smtClean="0">
                <a:solidFill>
                  <a:schemeClr val="tx2">
                    <a:lumMod val="10000"/>
                  </a:schemeClr>
                </a:solidFill>
                <a:effectLst/>
                <a:latin typeface="+mn-lt"/>
                <a:cs typeface="Times New Roman" pitchFamily="18" charset="0"/>
              </a:rPr>
            </a:br>
            <a:r>
              <a:rPr lang="ru-RU" sz="1800" dirty="0" smtClean="0">
                <a:solidFill>
                  <a:schemeClr val="tx2">
                    <a:lumMod val="10000"/>
                  </a:schemeClr>
                </a:solidFill>
                <a:effectLst/>
                <a:latin typeface="+mn-lt"/>
                <a:cs typeface="Times New Roman" pitchFamily="18" charset="0"/>
              </a:rPr>
              <a:t/>
            </a:r>
            <a:br>
              <a:rPr lang="ru-RU" sz="1800" dirty="0" smtClean="0">
                <a:solidFill>
                  <a:schemeClr val="tx2">
                    <a:lumMod val="10000"/>
                  </a:schemeClr>
                </a:solidFill>
                <a:effectLst/>
                <a:latin typeface="+mn-lt"/>
                <a:cs typeface="Times New Roman" pitchFamily="18" charset="0"/>
              </a:rPr>
            </a:br>
            <a:r>
              <a:rPr lang="ru-RU" sz="1800" dirty="0" smtClean="0">
                <a:solidFill>
                  <a:schemeClr val="tx2">
                    <a:lumMod val="10000"/>
                  </a:schemeClr>
                </a:solidFill>
                <a:effectLst/>
                <a:latin typeface="+mn-lt"/>
                <a:cs typeface="Times New Roman" pitchFamily="18" charset="0"/>
              </a:rPr>
              <a:t> Этот дом в Польше, полностью имитирует перевернутый дом, вплоть до «травки» и «земли» под  каменным основанием. При этом дом вполне устойчив и полностью приспособлен для жизни. </a:t>
            </a:r>
            <a:br>
              <a:rPr lang="ru-RU" sz="1800" dirty="0" smtClean="0">
                <a:solidFill>
                  <a:schemeClr val="tx2">
                    <a:lumMod val="10000"/>
                  </a:schemeClr>
                </a:solidFill>
                <a:effectLst/>
                <a:latin typeface="+mn-lt"/>
                <a:cs typeface="Times New Roman" pitchFamily="18" charset="0"/>
              </a:rPr>
            </a:br>
            <a:r>
              <a:rPr lang="ru-RU" sz="1400" b="0" dirty="0" smtClean="0">
                <a:solidFill>
                  <a:schemeClr val="bg1"/>
                </a:solidFill>
                <a:effectLst/>
                <a:latin typeface="+mn-lt"/>
                <a:cs typeface="Times New Roman" pitchFamily="18" charset="0"/>
              </a:rPr>
              <a:t/>
            </a:r>
            <a:br>
              <a:rPr lang="ru-RU" sz="1400" b="0" dirty="0" smtClean="0">
                <a:solidFill>
                  <a:schemeClr val="bg1"/>
                </a:solidFill>
                <a:effectLst/>
                <a:latin typeface="+mn-lt"/>
                <a:cs typeface="Times New Roman" pitchFamily="18" charset="0"/>
              </a:rPr>
            </a:br>
            <a:endParaRPr lang="ru-RU" sz="1400" b="0" dirty="0">
              <a:solidFill>
                <a:schemeClr val="bg1"/>
              </a:solidFill>
              <a:effectLst/>
              <a:latin typeface="+mn-lt"/>
              <a:cs typeface="Times New Roman" pitchFamily="18" charset="0"/>
            </a:endParaRPr>
          </a:p>
        </p:txBody>
      </p:sp>
      <p:pic>
        <p:nvPicPr>
          <p:cNvPr id="11266" name="Picture 2"/>
          <p:cNvPicPr>
            <a:picLocks noGrp="1" noChangeAspect="1" noChangeArrowheads="1"/>
          </p:cNvPicPr>
          <p:nvPr>
            <p:ph idx="1"/>
          </p:nvPr>
        </p:nvPicPr>
        <p:blipFill>
          <a:blip r:embed="rId2" cstate="print"/>
          <a:srcRect/>
          <a:stretch>
            <a:fillRect/>
          </a:stretch>
        </p:blipFill>
        <p:spPr bwMode="auto">
          <a:xfrm>
            <a:off x="214282" y="2500306"/>
            <a:ext cx="4429156" cy="4071966"/>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643438" y="214290"/>
            <a:ext cx="4357718" cy="3786214"/>
          </a:xfrm>
          <a:prstGeom prst="rect">
            <a:avLst/>
          </a:prstGeom>
          <a:noFill/>
          <a:ln w="9525">
            <a:noFill/>
            <a:miter lim="800000"/>
            <a:headEnd/>
            <a:tailEnd/>
          </a:ln>
        </p:spPr>
      </p:pic>
      <p:sp>
        <p:nvSpPr>
          <p:cNvPr id="5" name="TextBox 4"/>
          <p:cNvSpPr txBox="1"/>
          <p:nvPr/>
        </p:nvSpPr>
        <p:spPr>
          <a:xfrm>
            <a:off x="4643438" y="4286256"/>
            <a:ext cx="4286280" cy="2308324"/>
          </a:xfrm>
          <a:prstGeom prst="rect">
            <a:avLst/>
          </a:prstGeom>
          <a:noFill/>
        </p:spPr>
        <p:txBody>
          <a:bodyPr wrap="square" rtlCol="0">
            <a:spAutoFit/>
          </a:bodyPr>
          <a:lstStyle/>
          <a:p>
            <a:r>
              <a:rPr lang="ru-RU" b="1" dirty="0" smtClean="0">
                <a:solidFill>
                  <a:schemeClr val="tx2">
                    <a:lumMod val="10000"/>
                  </a:schemeClr>
                </a:solidFill>
                <a:cs typeface="Times New Roman" pitchFamily="18" charset="0"/>
              </a:rPr>
              <a:t>А это наклоненные дома в Роттердаме (страна Нидерланды). Верхушки дома будто согнуты под углом 45 градусов. В каждом из кубов  по три этажа. Все что нужно нормальному человеку в этом доме есть. Ну, а наклоненные стены только придают интерьеру изящество и оригинальность. </a:t>
            </a:r>
            <a:endParaRPr lang="ru-RU" b="1" dirty="0">
              <a:solidFill>
                <a:schemeClr val="tx2">
                  <a:lumMod val="10000"/>
                </a:schemeClr>
              </a:solidFill>
            </a:endParaRPr>
          </a:p>
        </p:txBody>
      </p:sp>
    </p:spTree>
  </p:cSld>
  <p:clrMapOvr>
    <a:masterClrMapping/>
  </p:clrMapOvr>
  <p:transition>
    <p:whee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4357694"/>
            <a:ext cx="4429156" cy="2143140"/>
          </a:xfrm>
        </p:spPr>
        <p:txBody>
          <a:bodyPr anchor="t">
            <a:normAutofit fontScale="90000"/>
          </a:bodyPr>
          <a:lstStyle/>
          <a:p>
            <a:pPr algn="l"/>
            <a:r>
              <a:rPr lang="ru-RU" sz="1800" dirty="0" smtClean="0">
                <a:solidFill>
                  <a:schemeClr val="tx2">
                    <a:lumMod val="10000"/>
                  </a:schemeClr>
                </a:solidFill>
                <a:effectLst/>
                <a:latin typeface="+mn-lt"/>
                <a:cs typeface="Times New Roman" pitchFamily="18" charset="0"/>
              </a:rPr>
              <a:t>Пожалуй, самый грандиозный частный дом в России. Это пока недостроенное здание в Архангельске уже стало самым высоким деревянным сооружением в мире (высотой примерно в половину </a:t>
            </a:r>
            <a:r>
              <a:rPr lang="ru-RU" sz="1800" dirty="0" err="1" smtClean="0">
                <a:solidFill>
                  <a:schemeClr val="tx2">
                    <a:lumMod val="10000"/>
                  </a:schemeClr>
                </a:solidFill>
                <a:effectLst/>
                <a:latin typeface="+mn-lt"/>
                <a:cs typeface="Times New Roman" pitchFamily="18" charset="0"/>
              </a:rPr>
              <a:t>Биг</a:t>
            </a:r>
            <a:r>
              <a:rPr lang="ru-RU" sz="1800" dirty="0" smtClean="0">
                <a:solidFill>
                  <a:schemeClr val="tx2">
                    <a:lumMod val="10000"/>
                  </a:schemeClr>
                </a:solidFill>
                <a:effectLst/>
                <a:latin typeface="+mn-lt"/>
                <a:cs typeface="Times New Roman" pitchFamily="18" charset="0"/>
              </a:rPr>
              <a:t> Бена). Дом сделан по старинной технологии, без единого гвоздя. Из последнего, тринадцатого этажа, видно Белое море. </a:t>
            </a:r>
            <a:br>
              <a:rPr lang="ru-RU" sz="1800" dirty="0" smtClean="0">
                <a:solidFill>
                  <a:schemeClr val="tx2">
                    <a:lumMod val="10000"/>
                  </a:schemeClr>
                </a:solidFill>
                <a:effectLst/>
                <a:latin typeface="+mn-lt"/>
                <a:cs typeface="Times New Roman" pitchFamily="18" charset="0"/>
              </a:rPr>
            </a:br>
            <a:r>
              <a:rPr lang="ru-RU" sz="1400" dirty="0" smtClean="0">
                <a:solidFill>
                  <a:schemeClr val="tx2">
                    <a:lumMod val="10000"/>
                  </a:schemeClr>
                </a:solidFill>
                <a:effectLst/>
                <a:latin typeface="+mn-lt"/>
                <a:cs typeface="Times New Roman" pitchFamily="18" charset="0"/>
              </a:rPr>
              <a:t/>
            </a:r>
            <a:br>
              <a:rPr lang="ru-RU" sz="1400" dirty="0" smtClean="0">
                <a:solidFill>
                  <a:schemeClr val="tx2">
                    <a:lumMod val="10000"/>
                  </a:schemeClr>
                </a:solidFill>
                <a:effectLst/>
                <a:latin typeface="+mn-lt"/>
                <a:cs typeface="Times New Roman" pitchFamily="18" charset="0"/>
              </a:rPr>
            </a:br>
            <a:r>
              <a:rPr lang="ru-RU" sz="1400" dirty="0" smtClean="0">
                <a:solidFill>
                  <a:schemeClr val="tx2">
                    <a:lumMod val="10000"/>
                  </a:schemeClr>
                </a:solidFill>
                <a:effectLst/>
                <a:latin typeface="+mn-lt"/>
                <a:cs typeface="Times New Roman" pitchFamily="18" charset="0"/>
              </a:rPr>
              <a:t/>
            </a:r>
            <a:br>
              <a:rPr lang="ru-RU" sz="1400" dirty="0" smtClean="0">
                <a:solidFill>
                  <a:schemeClr val="tx2">
                    <a:lumMod val="10000"/>
                  </a:schemeClr>
                </a:solidFill>
                <a:effectLst/>
                <a:latin typeface="+mn-lt"/>
                <a:cs typeface="Times New Roman" pitchFamily="18" charset="0"/>
              </a:rPr>
            </a:br>
            <a:endParaRPr lang="ru-RU" sz="1400" dirty="0">
              <a:solidFill>
                <a:schemeClr val="tx2">
                  <a:lumMod val="10000"/>
                </a:schemeClr>
              </a:solidFill>
              <a:effectLst/>
              <a:latin typeface="+mn-lt"/>
              <a:cs typeface="Times New Roman" pitchFamily="18" charset="0"/>
            </a:endParaRPr>
          </a:p>
        </p:txBody>
      </p:sp>
      <p:pic>
        <p:nvPicPr>
          <p:cNvPr id="12290" name="Picture 2"/>
          <p:cNvPicPr>
            <a:picLocks noGrp="1" noChangeAspect="1" noChangeArrowheads="1"/>
          </p:cNvPicPr>
          <p:nvPr>
            <p:ph idx="1"/>
          </p:nvPr>
        </p:nvPicPr>
        <p:blipFill>
          <a:blip r:embed="rId2" cstate="print"/>
          <a:srcRect/>
          <a:stretch>
            <a:fillRect/>
          </a:stretch>
        </p:blipFill>
        <p:spPr bwMode="auto">
          <a:xfrm>
            <a:off x="4572000" y="214290"/>
            <a:ext cx="4286280" cy="4071966"/>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14282" y="1500174"/>
            <a:ext cx="4214842" cy="5143536"/>
          </a:xfrm>
          <a:prstGeom prst="rect">
            <a:avLst/>
          </a:prstGeom>
          <a:noFill/>
          <a:ln w="9525">
            <a:noFill/>
            <a:miter lim="800000"/>
            <a:headEnd/>
            <a:tailEnd/>
          </a:ln>
        </p:spPr>
      </p:pic>
      <p:sp>
        <p:nvSpPr>
          <p:cNvPr id="12" name="TextBox 11"/>
          <p:cNvSpPr txBox="1"/>
          <p:nvPr/>
        </p:nvSpPr>
        <p:spPr>
          <a:xfrm flipH="1">
            <a:off x="857224" y="4000504"/>
            <a:ext cx="4143404" cy="369332"/>
          </a:xfrm>
          <a:prstGeom prst="rect">
            <a:avLst/>
          </a:prstGeom>
          <a:noFill/>
        </p:spPr>
        <p:txBody>
          <a:bodyPr wrap="square" rtlCol="0">
            <a:spAutoFit/>
          </a:bodyPr>
          <a:lstStyle/>
          <a:p>
            <a:endParaRPr lang="ru-RU" dirty="0"/>
          </a:p>
        </p:txBody>
      </p:sp>
      <p:sp>
        <p:nvSpPr>
          <p:cNvPr id="13" name="TextBox 12"/>
          <p:cNvSpPr txBox="1"/>
          <p:nvPr/>
        </p:nvSpPr>
        <p:spPr>
          <a:xfrm>
            <a:off x="285720" y="285728"/>
            <a:ext cx="4071965" cy="1015663"/>
          </a:xfrm>
          <a:prstGeom prst="rect">
            <a:avLst/>
          </a:prstGeom>
          <a:noFill/>
        </p:spPr>
        <p:txBody>
          <a:bodyPr wrap="square" rtlCol="0">
            <a:spAutoFit/>
          </a:bodyPr>
          <a:lstStyle/>
          <a:p>
            <a:r>
              <a:rPr lang="ru-RU" sz="2000" b="1" dirty="0" smtClean="0">
                <a:solidFill>
                  <a:schemeClr val="tx2">
                    <a:lumMod val="10000"/>
                  </a:schemeClr>
                </a:solidFill>
              </a:rPr>
              <a:t>А это </a:t>
            </a:r>
            <a:r>
              <a:rPr lang="ru-RU" sz="2000" b="1" dirty="0" smtClean="0">
                <a:solidFill>
                  <a:schemeClr val="tx2">
                    <a:lumMod val="10000"/>
                  </a:schemeClr>
                </a:solidFill>
                <a:cs typeface="Times New Roman" pitchFamily="18" charset="0"/>
              </a:rPr>
              <a:t>домик в виде шляпки гриба, на тоненькой ножке, нависает над землей. </a:t>
            </a:r>
            <a:endParaRPr lang="ru-RU" sz="2000" b="1" dirty="0">
              <a:solidFill>
                <a:schemeClr val="tx2">
                  <a:lumMod val="10000"/>
                </a:schemeClr>
              </a:solidFill>
            </a:endParaRP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3714752"/>
            <a:ext cx="4143404" cy="2857520"/>
          </a:xfrm>
        </p:spPr>
        <p:txBody>
          <a:bodyPr anchor="t">
            <a:noAutofit/>
          </a:bodyPr>
          <a:lstStyle/>
          <a:p>
            <a:pPr algn="just"/>
            <a:r>
              <a:rPr lang="ru-RU" sz="1800" dirty="0" smtClean="0">
                <a:solidFill>
                  <a:schemeClr val="tx2">
                    <a:lumMod val="10000"/>
                  </a:schemeClr>
                </a:solidFill>
                <a:effectLst/>
                <a:latin typeface="+mn-lt"/>
                <a:cs typeface="Times New Roman" pitchFamily="18" charset="0"/>
              </a:rPr>
              <a:t>Дома австрийского архитектора Фридриха </a:t>
            </a:r>
            <a:r>
              <a:rPr lang="ru-RU" sz="1800" dirty="0" err="1" smtClean="0">
                <a:solidFill>
                  <a:schemeClr val="tx2">
                    <a:lumMod val="10000"/>
                  </a:schemeClr>
                </a:solidFill>
                <a:effectLst/>
                <a:latin typeface="+mn-lt"/>
                <a:cs typeface="Times New Roman" pitchFamily="18" charset="0"/>
              </a:rPr>
              <a:t>Хундертвассера</a:t>
            </a:r>
            <a:r>
              <a:rPr lang="ru-RU" sz="1800" dirty="0" smtClean="0">
                <a:solidFill>
                  <a:schemeClr val="tx2">
                    <a:lumMod val="10000"/>
                  </a:schemeClr>
                </a:solidFill>
                <a:effectLst/>
                <a:latin typeface="+mn-lt"/>
                <a:cs typeface="Times New Roman" pitchFamily="18" charset="0"/>
              </a:rPr>
              <a:t> не похожи на другие. Разноцветный дом в Вене — один из них. Здесь вы не найдете двух окон одинаковых  по форме и размеру. Неровные стены, фасад, расчерченный ассиметричными четырехугольниками, пол как лесные тропинки и огромное количество разнообразной растительности. </a:t>
            </a:r>
            <a:br>
              <a:rPr lang="ru-RU" sz="1800" dirty="0" smtClean="0">
                <a:solidFill>
                  <a:schemeClr val="tx2">
                    <a:lumMod val="10000"/>
                  </a:schemeClr>
                </a:solidFill>
                <a:effectLst/>
                <a:latin typeface="+mn-lt"/>
                <a:cs typeface="Times New Roman" pitchFamily="18" charset="0"/>
              </a:rPr>
            </a:br>
            <a:r>
              <a:rPr lang="ru-RU" sz="1400" dirty="0" smtClean="0">
                <a:solidFill>
                  <a:schemeClr val="tx2">
                    <a:lumMod val="10000"/>
                  </a:schemeClr>
                </a:solidFill>
                <a:effectLst/>
                <a:latin typeface="+mn-lt"/>
                <a:cs typeface="Times New Roman" pitchFamily="18" charset="0"/>
              </a:rPr>
              <a:t/>
            </a:r>
            <a:br>
              <a:rPr lang="ru-RU" sz="1400" dirty="0" smtClean="0">
                <a:solidFill>
                  <a:schemeClr val="tx2">
                    <a:lumMod val="10000"/>
                  </a:schemeClr>
                </a:solidFill>
                <a:effectLst/>
                <a:latin typeface="+mn-lt"/>
                <a:cs typeface="Times New Roman" pitchFamily="18" charset="0"/>
              </a:rPr>
            </a:br>
            <a:endParaRPr lang="ru-RU" sz="1400" dirty="0">
              <a:solidFill>
                <a:schemeClr val="tx2">
                  <a:lumMod val="10000"/>
                </a:schemeClr>
              </a:solidFill>
              <a:effectLst/>
              <a:latin typeface="+mn-lt"/>
              <a:cs typeface="Times New Roman" pitchFamily="18" charset="0"/>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214282" y="142852"/>
            <a:ext cx="4572032" cy="3357586"/>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4572000" y="2714620"/>
            <a:ext cx="4357718" cy="3857652"/>
          </a:xfrm>
          <a:prstGeom prst="rect">
            <a:avLst/>
          </a:prstGeom>
          <a:noFill/>
          <a:ln w="9525">
            <a:noFill/>
            <a:miter lim="800000"/>
            <a:headEnd/>
            <a:tailEnd/>
          </a:ln>
        </p:spPr>
      </p:pic>
      <p:sp>
        <p:nvSpPr>
          <p:cNvPr id="5" name="TextBox 4"/>
          <p:cNvSpPr txBox="1"/>
          <p:nvPr/>
        </p:nvSpPr>
        <p:spPr>
          <a:xfrm>
            <a:off x="4786282" y="142852"/>
            <a:ext cx="4357718" cy="2554545"/>
          </a:xfrm>
          <a:prstGeom prst="rect">
            <a:avLst/>
          </a:prstGeom>
          <a:noFill/>
        </p:spPr>
        <p:txBody>
          <a:bodyPr wrap="square" rtlCol="0">
            <a:spAutoFit/>
          </a:bodyPr>
          <a:lstStyle/>
          <a:p>
            <a:r>
              <a:rPr lang="ru-RU" sz="1600" dirty="0" smtClean="0">
                <a:solidFill>
                  <a:schemeClr val="tx2">
                    <a:lumMod val="10000"/>
                  </a:schemeClr>
                </a:solidFill>
                <a:cs typeface="Times New Roman" pitchFamily="18" charset="0"/>
              </a:rPr>
              <a:t>Это дом «Иллюзия» во Франции имеет очень своеобразную форму. Каждый из этажей как бы отделен от двух других, из-за чего дом выглядит весьма неустойчивым, хотя на самом деле стоит на земле весьма твердо.  Даже пол кажется неровным, но это лишь иллюзия. Также складывается ощущение, что в доме нет стен — вместо них огромные окна, тоже, кстати, кривые. Но, разумеется, стены там есть, просто все они хорошо замаскированы. </a:t>
            </a:r>
            <a:endParaRPr lang="ru-RU" sz="1600" dirty="0">
              <a:solidFill>
                <a:schemeClr val="tx2">
                  <a:lumMod val="10000"/>
                </a:schemeClr>
              </a:solidFill>
            </a:endParaRPr>
          </a:p>
        </p:txBody>
      </p:sp>
    </p:spTree>
  </p:cSld>
  <p:clrMapOvr>
    <a:masterClrMapping/>
  </p:clrMapOvr>
  <p:transition>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42852"/>
            <a:ext cx="8229600" cy="1357321"/>
          </a:xfrm>
        </p:spPr>
        <p:txBody>
          <a:bodyPr>
            <a:normAutofit fontScale="92500" lnSpcReduction="10000"/>
          </a:bodyPr>
          <a:lstStyle/>
          <a:p>
            <a:pPr>
              <a:buNone/>
            </a:pPr>
            <a:r>
              <a:rPr lang="ru-RU" sz="1900" dirty="0" smtClean="0">
                <a:solidFill>
                  <a:schemeClr val="tx2">
                    <a:lumMod val="10000"/>
                  </a:schemeClr>
                </a:solidFill>
                <a:cs typeface="Times New Roman" pitchFamily="18" charset="0"/>
              </a:rPr>
              <a:t>Архитектура будущего</a:t>
            </a:r>
          </a:p>
          <a:p>
            <a:pPr marL="0">
              <a:spcBef>
                <a:spcPts val="0"/>
              </a:spcBef>
              <a:buNone/>
            </a:pPr>
            <a:r>
              <a:rPr lang="ru-RU" sz="1900" dirty="0" smtClean="0">
                <a:solidFill>
                  <a:schemeClr val="tx2">
                    <a:lumMod val="10000"/>
                  </a:schemeClr>
                </a:solidFill>
                <a:cs typeface="Times New Roman" pitchFamily="18" charset="0"/>
              </a:rPr>
              <a:t>Мегаполисы постоянно растут как вширь, так и ввысь. Инженерная мысль и технологии развиваются. Сейчас уже мало кого удивишь даже стоэтажными небоскребами. Но архитекторы и инженеры придумывают все новые впечатляющие проекты. Про некоторые из них мне и хотелось бы рассказать. </a:t>
            </a:r>
          </a:p>
          <a:p>
            <a:pPr>
              <a:buNone/>
            </a:pPr>
            <a:endParaRPr lang="ru-RU" sz="1400" dirty="0" smtClean="0">
              <a:solidFill>
                <a:schemeClr val="tx2">
                  <a:lumMod val="10000"/>
                </a:schemeClr>
              </a:solidFill>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214282" y="1714488"/>
            <a:ext cx="5786478" cy="4786346"/>
          </a:xfrm>
          <a:prstGeom prst="rect">
            <a:avLst/>
          </a:prstGeom>
          <a:noFill/>
          <a:ln w="9525">
            <a:noFill/>
            <a:miter lim="800000"/>
            <a:headEnd/>
            <a:tailEnd/>
          </a:ln>
        </p:spPr>
      </p:pic>
      <p:sp>
        <p:nvSpPr>
          <p:cNvPr id="5" name="TextBox 4"/>
          <p:cNvSpPr txBox="1"/>
          <p:nvPr/>
        </p:nvSpPr>
        <p:spPr>
          <a:xfrm>
            <a:off x="6143636" y="1714488"/>
            <a:ext cx="2786082" cy="4462760"/>
          </a:xfrm>
          <a:prstGeom prst="rect">
            <a:avLst/>
          </a:prstGeom>
          <a:noFill/>
        </p:spPr>
        <p:txBody>
          <a:bodyPr wrap="square" rtlCol="0">
            <a:spAutoFit/>
          </a:bodyPr>
          <a:lstStyle/>
          <a:p>
            <a:pPr algn="ctr"/>
            <a:r>
              <a:rPr lang="ru-RU" dirty="0" smtClean="0">
                <a:solidFill>
                  <a:schemeClr val="tx2">
                    <a:lumMod val="10000"/>
                  </a:schemeClr>
                </a:solidFill>
                <a:cs typeface="Times New Roman" pitchFamily="18" charset="0"/>
              </a:rPr>
              <a:t>Дом-кувшинка</a:t>
            </a:r>
          </a:p>
          <a:p>
            <a:pPr algn="just"/>
            <a:r>
              <a:rPr lang="ru-RU" dirty="0" smtClean="0">
                <a:solidFill>
                  <a:schemeClr val="tx2">
                    <a:lumMod val="10000"/>
                  </a:schemeClr>
                </a:solidFill>
                <a:cs typeface="Times New Roman" pitchFamily="18" charset="0"/>
              </a:rPr>
              <a:t>Глобальное потепление климата, будучи проблемой, само по себе ведет к затоплению прибрежных территорий. Куда деваться людям, живущим там? Этой проблемой озаботился бельгийский архитектор </a:t>
            </a:r>
            <a:r>
              <a:rPr lang="ru-RU" dirty="0" err="1" smtClean="0">
                <a:solidFill>
                  <a:schemeClr val="tx2">
                    <a:lumMod val="10000"/>
                  </a:schemeClr>
                </a:solidFill>
                <a:cs typeface="Times New Roman" pitchFamily="18" charset="0"/>
              </a:rPr>
              <a:t>Винсан</a:t>
            </a:r>
            <a:r>
              <a:rPr lang="ru-RU" dirty="0" smtClean="0">
                <a:solidFill>
                  <a:schemeClr val="tx2">
                    <a:lumMod val="10000"/>
                  </a:schemeClr>
                </a:solidFill>
                <a:cs typeface="Times New Roman" pitchFamily="18" charset="0"/>
              </a:rPr>
              <a:t> </a:t>
            </a:r>
            <a:r>
              <a:rPr lang="ru-RU" dirty="0" err="1" smtClean="0">
                <a:solidFill>
                  <a:schemeClr val="tx2">
                    <a:lumMod val="10000"/>
                  </a:schemeClr>
                </a:solidFill>
                <a:cs typeface="Times New Roman" pitchFamily="18" charset="0"/>
              </a:rPr>
              <a:t>Каллебо</a:t>
            </a:r>
            <a:r>
              <a:rPr lang="ru-RU" dirty="0" smtClean="0">
                <a:solidFill>
                  <a:schemeClr val="tx2">
                    <a:lumMod val="10000"/>
                  </a:schemeClr>
                </a:solidFill>
                <a:cs typeface="Times New Roman" pitchFamily="18" charset="0"/>
              </a:rPr>
              <a:t>. Свой проект он называет «плавучий </a:t>
            </a:r>
            <a:r>
              <a:rPr lang="ru-RU" dirty="0" err="1" smtClean="0">
                <a:solidFill>
                  <a:schemeClr val="tx2">
                    <a:lumMod val="10000"/>
                  </a:schemeClr>
                </a:solidFill>
                <a:cs typeface="Times New Roman" pitchFamily="18" charset="0"/>
              </a:rPr>
              <a:t>экополис</a:t>
            </a:r>
            <a:r>
              <a:rPr lang="ru-RU" dirty="0" smtClean="0">
                <a:solidFill>
                  <a:schemeClr val="tx2">
                    <a:lumMod val="10000"/>
                  </a:schemeClr>
                </a:solidFill>
                <a:cs typeface="Times New Roman" pitchFamily="18" charset="0"/>
              </a:rPr>
              <a:t> для климатических беженцев».</a:t>
            </a:r>
          </a:p>
          <a:p>
            <a:endParaRPr lang="ru-RU" sz="1400" dirty="0"/>
          </a:p>
        </p:txBody>
      </p:sp>
    </p:spTree>
  </p:cSld>
  <p:clrMapOvr>
    <a:masterClrMapping/>
  </p:clrMapOvr>
  <p:transition>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00760" y="357166"/>
            <a:ext cx="3000364" cy="6000792"/>
          </a:xfrm>
        </p:spPr>
        <p:txBody>
          <a:bodyPr>
            <a:noAutofit/>
          </a:bodyPr>
          <a:lstStyle/>
          <a:p>
            <a:pPr marL="0">
              <a:spcBef>
                <a:spcPts val="0"/>
              </a:spcBef>
              <a:buNone/>
            </a:pPr>
            <a:r>
              <a:rPr lang="ru-RU" sz="1800" dirty="0" smtClean="0">
                <a:solidFill>
                  <a:schemeClr val="tx2">
                    <a:lumMod val="10000"/>
                  </a:schemeClr>
                </a:solidFill>
                <a:cs typeface="Times New Roman" pitchFamily="18" charset="0"/>
              </a:rPr>
              <a:t>В скором будущем дома будут выращивать, а не строить - так считают современные архитекторы. </a:t>
            </a:r>
          </a:p>
          <a:p>
            <a:pPr marL="0">
              <a:spcBef>
                <a:spcPts val="0"/>
              </a:spcBef>
              <a:buNone/>
            </a:pPr>
            <a:r>
              <a:rPr lang="ru-RU" sz="1800" dirty="0" smtClean="0">
                <a:solidFill>
                  <a:schemeClr val="tx2">
                    <a:lumMod val="10000"/>
                  </a:schemeClr>
                </a:solidFill>
                <a:cs typeface="Times New Roman" pitchFamily="18" charset="0"/>
              </a:rPr>
              <a:t>Каркас такого дома создается с помощью метода плетения - молодые деревца переплетаются, формируют арку, решетку или экран и закрепляются таким образом, чтобы эта форма сохранялась. </a:t>
            </a:r>
          </a:p>
          <a:p>
            <a:pPr marL="0">
              <a:spcBef>
                <a:spcPts val="0"/>
              </a:spcBef>
              <a:buNone/>
            </a:pPr>
            <a:r>
              <a:rPr lang="ru-RU" sz="1800" dirty="0" smtClean="0">
                <a:solidFill>
                  <a:schemeClr val="tx2">
                    <a:lumMod val="10000"/>
                  </a:schemeClr>
                </a:solidFill>
                <a:cs typeface="Times New Roman" pitchFamily="18" charset="0"/>
              </a:rPr>
              <a:t>А  жизнь в таком доме будет следовать, придерживаясь четырех законов природы:</a:t>
            </a:r>
          </a:p>
          <a:p>
            <a:pPr marL="0">
              <a:spcBef>
                <a:spcPts val="0"/>
              </a:spcBef>
              <a:buFont typeface="Wingdings" pitchFamily="2" charset="2"/>
              <a:buChar char="v"/>
            </a:pPr>
            <a:r>
              <a:rPr lang="ru-RU" sz="1800" dirty="0" smtClean="0">
                <a:solidFill>
                  <a:schemeClr val="tx2">
                    <a:lumMod val="10000"/>
                  </a:schemeClr>
                </a:solidFill>
                <a:cs typeface="Times New Roman" pitchFamily="18" charset="0"/>
              </a:rPr>
              <a:t>Всё связано со всем.</a:t>
            </a:r>
          </a:p>
          <a:p>
            <a:pPr marL="0">
              <a:spcBef>
                <a:spcPts val="0"/>
              </a:spcBef>
              <a:buFont typeface="Wingdings" pitchFamily="2" charset="2"/>
              <a:buChar char="v"/>
            </a:pPr>
            <a:r>
              <a:rPr lang="ru-RU" sz="1800" dirty="0" smtClean="0">
                <a:solidFill>
                  <a:schemeClr val="tx2">
                    <a:lumMod val="10000"/>
                  </a:schemeClr>
                </a:solidFill>
                <a:cs typeface="Times New Roman" pitchFamily="18" charset="0"/>
              </a:rPr>
              <a:t>Всё видоизменяется.</a:t>
            </a:r>
          </a:p>
          <a:p>
            <a:pPr marL="0">
              <a:spcBef>
                <a:spcPts val="0"/>
              </a:spcBef>
              <a:buFont typeface="Wingdings" pitchFamily="2" charset="2"/>
              <a:buChar char="v"/>
            </a:pPr>
            <a:r>
              <a:rPr lang="ru-RU" sz="1800" dirty="0" smtClean="0">
                <a:solidFill>
                  <a:schemeClr val="tx2">
                    <a:lumMod val="10000"/>
                  </a:schemeClr>
                </a:solidFill>
                <a:cs typeface="Times New Roman" pitchFamily="18" charset="0"/>
              </a:rPr>
              <a:t>Природа знает лучше.</a:t>
            </a:r>
          </a:p>
          <a:p>
            <a:pPr marL="0">
              <a:spcBef>
                <a:spcPts val="0"/>
              </a:spcBef>
              <a:buFont typeface="Wingdings" pitchFamily="2" charset="2"/>
              <a:buChar char="v"/>
            </a:pPr>
            <a:r>
              <a:rPr lang="ru-RU" sz="1800" dirty="0" smtClean="0">
                <a:solidFill>
                  <a:schemeClr val="tx2">
                    <a:lumMod val="10000"/>
                  </a:schemeClr>
                </a:solidFill>
                <a:cs typeface="Times New Roman" pitchFamily="18" charset="0"/>
              </a:rPr>
              <a:t>Ничто не дается даром.</a:t>
            </a:r>
          </a:p>
          <a:p>
            <a:pPr marL="0">
              <a:spcBef>
                <a:spcPts val="0"/>
              </a:spcBef>
              <a:buNone/>
            </a:pPr>
            <a:endParaRPr lang="ru-RU" sz="1800" dirty="0" smtClean="0">
              <a:solidFill>
                <a:schemeClr val="tx2">
                  <a:lumMod val="10000"/>
                </a:schemeClr>
              </a:solidFill>
              <a:cs typeface="Times New Roman"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285720" y="214290"/>
            <a:ext cx="5715040" cy="6286544"/>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429256" y="214290"/>
            <a:ext cx="3429024" cy="4143404"/>
          </a:xfrm>
        </p:spPr>
        <p:txBody>
          <a:bodyPr anchor="t">
            <a:noAutofit/>
          </a:bodyPr>
          <a:lstStyle/>
          <a:p>
            <a:pPr algn="l"/>
            <a:r>
              <a:rPr lang="ru-RU" sz="2200" dirty="0" smtClean="0">
                <a:solidFill>
                  <a:schemeClr val="tx2">
                    <a:lumMod val="10000"/>
                  </a:schemeClr>
                </a:solidFill>
                <a:cs typeface="Times New Roman" pitchFamily="18" charset="0"/>
              </a:rPr>
              <a:t>Программное содержание:</a:t>
            </a:r>
          </a:p>
          <a:p>
            <a:pPr marL="342900" indent="-342900" algn="l">
              <a:buFont typeface="+mj-lt"/>
              <a:buAutoNum type="arabicPeriod"/>
            </a:pPr>
            <a:r>
              <a:rPr lang="ru-RU" sz="2200" dirty="0" smtClean="0">
                <a:solidFill>
                  <a:schemeClr val="tx2">
                    <a:lumMod val="10000"/>
                  </a:schemeClr>
                </a:solidFill>
                <a:cs typeface="Times New Roman" pitchFamily="18" charset="0"/>
              </a:rPr>
              <a:t>Познакомить взрослых и детей с постройкой домов в разных странах.</a:t>
            </a:r>
          </a:p>
          <a:p>
            <a:pPr marL="342900" indent="-342900" algn="l">
              <a:buFont typeface="+mj-lt"/>
              <a:buAutoNum type="arabicPeriod"/>
            </a:pPr>
            <a:r>
              <a:rPr lang="ru-RU" sz="2200" dirty="0" smtClean="0">
                <a:solidFill>
                  <a:schemeClr val="tx2">
                    <a:lumMod val="10000"/>
                  </a:schemeClr>
                </a:solidFill>
                <a:cs typeface="Times New Roman" pitchFamily="18" charset="0"/>
              </a:rPr>
              <a:t>Обратить их внимание на то, как оформление квартиры влияет на самочувствие её хозяев.</a:t>
            </a:r>
          </a:p>
          <a:p>
            <a:pPr marL="342900" indent="-342900" algn="l">
              <a:buFont typeface="+mj-lt"/>
              <a:buAutoNum type="arabicPeriod"/>
            </a:pPr>
            <a:r>
              <a:rPr lang="ru-RU" sz="2200" dirty="0" smtClean="0">
                <a:solidFill>
                  <a:schemeClr val="tx2">
                    <a:lumMod val="10000"/>
                  </a:schemeClr>
                </a:solidFill>
                <a:cs typeface="Times New Roman" pitchFamily="18" charset="0"/>
              </a:rPr>
              <a:t>Заботиться о безопасности жилища</a:t>
            </a:r>
            <a:endParaRPr lang="ru-RU" sz="2200" dirty="0">
              <a:solidFill>
                <a:schemeClr val="tx2">
                  <a:lumMod val="10000"/>
                </a:schemeClr>
              </a:solidFill>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214282" y="285728"/>
            <a:ext cx="5072098" cy="4143404"/>
          </a:xfrm>
          <a:prstGeom prst="rect">
            <a:avLst/>
          </a:prstGeom>
          <a:noFill/>
          <a:ln w="9525">
            <a:noFill/>
            <a:miter lim="800000"/>
            <a:headEnd/>
            <a:tailEnd/>
          </a:ln>
        </p:spPr>
      </p:pic>
      <p:sp>
        <p:nvSpPr>
          <p:cNvPr id="6" name="TextBox 5"/>
          <p:cNvSpPr txBox="1"/>
          <p:nvPr/>
        </p:nvSpPr>
        <p:spPr>
          <a:xfrm>
            <a:off x="285720" y="4500570"/>
            <a:ext cx="8643998" cy="1938992"/>
          </a:xfrm>
          <a:prstGeom prst="rect">
            <a:avLst/>
          </a:prstGeom>
          <a:noFill/>
        </p:spPr>
        <p:txBody>
          <a:bodyPr wrap="square" rtlCol="0">
            <a:spAutoFit/>
          </a:bodyPr>
          <a:lstStyle/>
          <a:p>
            <a:r>
              <a:rPr lang="ru-RU" sz="2000" dirty="0" smtClean="0">
                <a:solidFill>
                  <a:schemeClr val="tx2">
                    <a:lumMod val="10000"/>
                  </a:schemeClr>
                </a:solidFill>
                <a:cs typeface="Times New Roman" pitchFamily="18" charset="0"/>
              </a:rPr>
              <a:t>«Дорогие дети и взрослые! Мы рады видеть вас на очередном заседании нашего семейного клуба. Сегодня мы поговорим о том, каким должен быть «здоровый» дом. </a:t>
            </a:r>
            <a:endParaRPr lang="en-US" sz="2000" dirty="0" smtClean="0">
              <a:solidFill>
                <a:schemeClr val="tx2">
                  <a:lumMod val="10000"/>
                </a:schemeClr>
              </a:solidFill>
              <a:cs typeface="Times New Roman" pitchFamily="18" charset="0"/>
            </a:endParaRPr>
          </a:p>
          <a:p>
            <a:r>
              <a:rPr lang="ru-RU" sz="2000" dirty="0" smtClean="0">
                <a:solidFill>
                  <a:schemeClr val="tx2">
                    <a:lumMod val="10000"/>
                  </a:schemeClr>
                </a:solidFill>
                <a:cs typeface="Times New Roman" pitchFamily="18" charset="0"/>
              </a:rPr>
              <a:t>Птицы вьют гнезда, звери устраивают норы, а люди? </a:t>
            </a:r>
            <a:endParaRPr lang="en-US" sz="2000" dirty="0" smtClean="0">
              <a:solidFill>
                <a:schemeClr val="tx2">
                  <a:lumMod val="10000"/>
                </a:schemeClr>
              </a:solidFill>
              <a:cs typeface="Times New Roman" pitchFamily="18" charset="0"/>
            </a:endParaRPr>
          </a:p>
          <a:p>
            <a:r>
              <a:rPr lang="ru-RU" sz="2000" dirty="0" smtClean="0">
                <a:solidFill>
                  <a:schemeClr val="tx2">
                    <a:lumMod val="10000"/>
                  </a:schemeClr>
                </a:solidFill>
                <a:cs typeface="Times New Roman" pitchFamily="18" charset="0"/>
              </a:rPr>
              <a:t>Игра: «У кого какой дом»</a:t>
            </a:r>
          </a:p>
          <a:p>
            <a:endParaRPr lang="ru-RU" sz="2000" dirty="0">
              <a:cs typeface="Times New Roman" pitchFamily="18" charset="0"/>
            </a:endParaRPr>
          </a:p>
        </p:txBody>
      </p:sp>
    </p:spTree>
  </p:cSld>
  <p:clrMapOvr>
    <a:masterClrMapping/>
  </p:clrMapOvr>
  <p:transition>
    <p:wheel spokes="2"/>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buNone/>
            </a:pPr>
            <a:r>
              <a:rPr lang="ru-RU" dirty="0" smtClean="0">
                <a:solidFill>
                  <a:schemeClr val="tx2">
                    <a:lumMod val="10000"/>
                  </a:schemeClr>
                </a:solidFill>
              </a:rPr>
              <a:t>Таким образом, в разных странах строят дома по -  разному, учитывая климатические условия, выбирая экологически чистые материалы и соблюдая традиции своей культуры в оформлении  интерьера дома. </a:t>
            </a:r>
          </a:p>
          <a:p>
            <a:pPr>
              <a:buNone/>
            </a:pPr>
            <a:r>
              <a:rPr lang="ru-RU" dirty="0" smtClean="0">
                <a:solidFill>
                  <a:schemeClr val="tx2">
                    <a:lumMod val="10000"/>
                  </a:schemeClr>
                </a:solidFill>
              </a:rPr>
              <a:t>Вот и наши родители подготовили проекты своих домов и их интерьеров.</a:t>
            </a:r>
          </a:p>
          <a:p>
            <a:pPr>
              <a:buNone/>
            </a:pPr>
            <a:endParaRPr lang="ru-RU" dirty="0"/>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457200" y="500042"/>
          <a:ext cx="8229600" cy="5809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randomBa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Защита проектов детей и родителей.</a:t>
            </a:r>
            <a:endParaRPr lang="ru-RU" dirty="0"/>
          </a:p>
        </p:txBody>
      </p:sp>
      <p:pic>
        <p:nvPicPr>
          <p:cNvPr id="1027" name="Picture 3"/>
          <p:cNvPicPr>
            <a:picLocks noGrp="1" noChangeAspect="1" noChangeArrowheads="1"/>
          </p:cNvPicPr>
          <p:nvPr>
            <p:ph idx="1"/>
          </p:nvPr>
        </p:nvPicPr>
        <p:blipFill>
          <a:blip r:embed="rId2" cstate="print"/>
          <a:stretch>
            <a:fillRect/>
          </a:stretch>
        </p:blipFill>
        <p:spPr bwMode="auto">
          <a:xfrm>
            <a:off x="1714500" y="2049462"/>
            <a:ext cx="5715000" cy="3810000"/>
          </a:xfrm>
          <a:prstGeom prst="rect">
            <a:avLst/>
          </a:prstGeom>
          <a:noFill/>
          <a:ln w="9525">
            <a:noFill/>
            <a:miter lim="800000"/>
            <a:headEnd/>
            <a:tailEnd/>
          </a:ln>
        </p:spPr>
      </p:pic>
      <p:pic>
        <p:nvPicPr>
          <p:cNvPr id="1026" name="Picture 2" descr="K:\мамина\фото2\Изображение 081.jpg"/>
          <p:cNvPicPr>
            <a:picLocks noChangeAspect="1" noChangeArrowheads="1"/>
          </p:cNvPicPr>
          <p:nvPr/>
        </p:nvPicPr>
        <p:blipFill>
          <a:blip r:embed="rId3" cstate="print"/>
          <a:srcRect/>
          <a:stretch>
            <a:fillRect/>
          </a:stretch>
        </p:blipFill>
        <p:spPr bwMode="auto">
          <a:xfrm>
            <a:off x="323528" y="1124744"/>
            <a:ext cx="2808312" cy="2664296"/>
          </a:xfrm>
          <a:prstGeom prst="rect">
            <a:avLst/>
          </a:prstGeom>
          <a:noFill/>
        </p:spPr>
      </p:pic>
    </p:spTree>
  </p:cSld>
  <p:clrMapOvr>
    <a:masterClrMapping/>
  </p:clrMapOvr>
  <p:transition>
    <p:strip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фото2\Изображение 052.jpg"/>
          <p:cNvPicPr>
            <a:picLocks noChangeAspect="1" noChangeArrowheads="1"/>
          </p:cNvPicPr>
          <p:nvPr/>
        </p:nvPicPr>
        <p:blipFill>
          <a:blip r:embed="rId2" cstate="print"/>
          <a:srcRect/>
          <a:stretch>
            <a:fillRect/>
          </a:stretch>
        </p:blipFill>
        <p:spPr bwMode="auto">
          <a:xfrm>
            <a:off x="214282" y="214290"/>
            <a:ext cx="5143537" cy="3786214"/>
          </a:xfrm>
          <a:prstGeom prst="rect">
            <a:avLst/>
          </a:prstGeom>
          <a:noFill/>
        </p:spPr>
      </p:pic>
      <p:pic>
        <p:nvPicPr>
          <p:cNvPr id="1027" name="Picture 3" descr="F:\фото2\Изображение 049.jpg"/>
          <p:cNvPicPr>
            <a:picLocks noChangeAspect="1" noChangeArrowheads="1"/>
          </p:cNvPicPr>
          <p:nvPr/>
        </p:nvPicPr>
        <p:blipFill>
          <a:blip r:embed="rId3" cstate="print"/>
          <a:srcRect/>
          <a:stretch>
            <a:fillRect/>
          </a:stretch>
        </p:blipFill>
        <p:spPr bwMode="auto">
          <a:xfrm>
            <a:off x="4143372" y="3071810"/>
            <a:ext cx="4857784" cy="3571878"/>
          </a:xfrm>
          <a:prstGeom prst="rect">
            <a:avLst/>
          </a:prstGeom>
          <a:noFill/>
        </p:spPr>
      </p:pic>
    </p:spTree>
  </p:cSld>
  <p:clrMapOvr>
    <a:masterClrMapping/>
  </p:clrMapOvr>
  <p:transition>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фото2\Изображение 048.jpg"/>
          <p:cNvPicPr>
            <a:picLocks noChangeAspect="1" noChangeArrowheads="1"/>
          </p:cNvPicPr>
          <p:nvPr/>
        </p:nvPicPr>
        <p:blipFill>
          <a:blip r:embed="rId2" cstate="print"/>
          <a:srcRect/>
          <a:stretch>
            <a:fillRect/>
          </a:stretch>
        </p:blipFill>
        <p:spPr bwMode="auto">
          <a:xfrm>
            <a:off x="214282" y="142852"/>
            <a:ext cx="5357850" cy="3643338"/>
          </a:xfrm>
          <a:prstGeom prst="rect">
            <a:avLst/>
          </a:prstGeom>
          <a:noFill/>
        </p:spPr>
      </p:pic>
      <p:pic>
        <p:nvPicPr>
          <p:cNvPr id="2051" name="Picture 3" descr="F:\фото2\Изображение 050.jpg"/>
          <p:cNvPicPr>
            <a:picLocks noChangeAspect="1" noChangeArrowheads="1"/>
          </p:cNvPicPr>
          <p:nvPr/>
        </p:nvPicPr>
        <p:blipFill>
          <a:blip r:embed="rId3" cstate="print"/>
          <a:srcRect/>
          <a:stretch>
            <a:fillRect/>
          </a:stretch>
        </p:blipFill>
        <p:spPr bwMode="auto">
          <a:xfrm>
            <a:off x="4214810" y="3286124"/>
            <a:ext cx="4751389" cy="3419474"/>
          </a:xfrm>
          <a:prstGeom prst="rect">
            <a:avLst/>
          </a:prstGeom>
          <a:noFill/>
        </p:spPr>
      </p:pic>
    </p:spTree>
  </p:cSld>
  <p:clrMapOvr>
    <a:masterClrMapping/>
  </p:clrMapOvr>
  <p:transition>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фото2\Изображение 051.jpg"/>
          <p:cNvPicPr>
            <a:picLocks noChangeAspect="1" noChangeArrowheads="1"/>
          </p:cNvPicPr>
          <p:nvPr/>
        </p:nvPicPr>
        <p:blipFill>
          <a:blip r:embed="rId2" cstate="print"/>
          <a:srcRect/>
          <a:stretch>
            <a:fillRect/>
          </a:stretch>
        </p:blipFill>
        <p:spPr bwMode="auto">
          <a:xfrm>
            <a:off x="214282" y="142852"/>
            <a:ext cx="4714908" cy="3786214"/>
          </a:xfrm>
          <a:prstGeom prst="rect">
            <a:avLst/>
          </a:prstGeom>
          <a:noFill/>
        </p:spPr>
      </p:pic>
      <p:pic>
        <p:nvPicPr>
          <p:cNvPr id="3075" name="Picture 3" descr="F:\фото2\Изображение 053.jpg"/>
          <p:cNvPicPr>
            <a:picLocks noChangeAspect="1" noChangeArrowheads="1"/>
          </p:cNvPicPr>
          <p:nvPr/>
        </p:nvPicPr>
        <p:blipFill>
          <a:blip r:embed="rId3" cstate="print"/>
          <a:srcRect/>
          <a:stretch>
            <a:fillRect/>
          </a:stretch>
        </p:blipFill>
        <p:spPr bwMode="auto">
          <a:xfrm>
            <a:off x="4143372" y="3143248"/>
            <a:ext cx="4786346" cy="358934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2428892"/>
          </a:xfrm>
        </p:spPr>
        <p:txBody>
          <a:bodyPr anchor="t">
            <a:noAutofit/>
          </a:bodyPr>
          <a:lstStyle/>
          <a:p>
            <a:pPr algn="l">
              <a:lnSpc>
                <a:spcPct val="150000"/>
              </a:lnSpc>
            </a:pPr>
            <a:r>
              <a:rPr lang="ru-RU" sz="2800" dirty="0" smtClean="0">
                <a:solidFill>
                  <a:schemeClr val="bg2">
                    <a:lumMod val="50000"/>
                  </a:schemeClr>
                </a:solidFill>
                <a:effectLst/>
                <a:latin typeface="+mn-lt"/>
                <a:cs typeface="Times New Roman" pitchFamily="18" charset="0"/>
              </a:rPr>
              <a:t>Выводы: Для всех проектов настоящего и будущего времени следует учесть проблемы окружающей среды, здоровья людей и экологически чистый материал. </a:t>
            </a:r>
            <a:endParaRPr lang="ru-RU" sz="2800" dirty="0">
              <a:solidFill>
                <a:schemeClr val="bg2">
                  <a:lumMod val="50000"/>
                </a:schemeClr>
              </a:solidFill>
              <a:effectLst/>
              <a:latin typeface="+mn-lt"/>
              <a:cs typeface="Times New Roman" pitchFamily="18" charset="0"/>
            </a:endParaRPr>
          </a:p>
        </p:txBody>
      </p:sp>
      <p:pic>
        <p:nvPicPr>
          <p:cNvPr id="10242" name="Picture 2"/>
          <p:cNvPicPr>
            <a:picLocks noGrp="1" noChangeAspect="1" noChangeArrowheads="1"/>
          </p:cNvPicPr>
          <p:nvPr>
            <p:ph idx="1"/>
          </p:nvPr>
        </p:nvPicPr>
        <p:blipFill>
          <a:blip r:embed="rId2" cstate="print"/>
          <a:stretch>
            <a:fillRect/>
          </a:stretch>
        </p:blipFill>
        <p:spPr bwMode="auto">
          <a:xfrm>
            <a:off x="3929058" y="3143248"/>
            <a:ext cx="4595822" cy="3214693"/>
          </a:xfrm>
          <a:prstGeom prst="rect">
            <a:avLst/>
          </a:prstGeom>
          <a:noFill/>
          <a:ln w="9525">
            <a:noFill/>
            <a:miter lim="800000"/>
            <a:headEnd/>
            <a:tailEnd/>
          </a:ln>
        </p:spPr>
      </p:pic>
      <p:sp>
        <p:nvSpPr>
          <p:cNvPr id="4" name="TextBox 3"/>
          <p:cNvSpPr txBox="1"/>
          <p:nvPr/>
        </p:nvSpPr>
        <p:spPr>
          <a:xfrm>
            <a:off x="7715272" y="6215082"/>
            <a:ext cx="942374" cy="461665"/>
          </a:xfrm>
          <a:prstGeom prst="rect">
            <a:avLst/>
          </a:prstGeom>
          <a:noFill/>
        </p:spPr>
        <p:txBody>
          <a:bodyPr wrap="none" rtlCol="0">
            <a:spAutoFit/>
          </a:bodyPr>
          <a:lstStyle/>
          <a:p>
            <a:r>
              <a:rPr lang="ru-RU" sz="2400" b="1" dirty="0" smtClean="0">
                <a:solidFill>
                  <a:srgbClr val="C00000"/>
                </a:solidFill>
                <a:hlinkClick r:id="rId3" action="ppaction://hlinkpres?slideindex=1&amp;slidetitle="/>
              </a:rPr>
              <a:t>далее</a:t>
            </a:r>
            <a:endParaRPr lang="ru-RU" sz="2400" b="1" dirty="0">
              <a:solidFill>
                <a:srgbClr val="C00000"/>
              </a:solidFill>
            </a:endParaRPr>
          </a:p>
        </p:txBody>
      </p:sp>
    </p:spTree>
  </p:cSld>
  <p:clrMapOvr>
    <a:masterClrMapping/>
  </p:clrMapOvr>
  <p:transition>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00034" y="500042"/>
            <a:ext cx="4357718" cy="5429288"/>
          </a:xfrm>
          <a:prstGeom prst="rect">
            <a:avLst/>
          </a:prstGeom>
          <a:noFill/>
          <a:ln w="9525">
            <a:noFill/>
            <a:miter lim="800000"/>
            <a:headEnd/>
            <a:tailEnd/>
          </a:ln>
        </p:spPr>
      </p:pic>
      <p:sp>
        <p:nvSpPr>
          <p:cNvPr id="5" name="TextBox 4"/>
          <p:cNvSpPr txBox="1"/>
          <p:nvPr/>
        </p:nvSpPr>
        <p:spPr>
          <a:xfrm>
            <a:off x="5143504" y="428604"/>
            <a:ext cx="3786214" cy="6001643"/>
          </a:xfrm>
          <a:prstGeom prst="rect">
            <a:avLst/>
          </a:prstGeom>
          <a:noFill/>
        </p:spPr>
        <p:txBody>
          <a:bodyPr wrap="square" rtlCol="0">
            <a:spAutoFit/>
          </a:bodyPr>
          <a:lstStyle/>
          <a:p>
            <a:r>
              <a:rPr lang="ru-RU" sz="2200" dirty="0" smtClean="0">
                <a:solidFill>
                  <a:schemeClr val="tx2">
                    <a:lumMod val="10000"/>
                  </a:schemeClr>
                </a:solidFill>
              </a:rPr>
              <a:t>Ведь никто не хочет болеть, но не все знают о связи окружающей среды и состояния здоровья. Слово «дом» (на латыни «доминиум») означает «владение, вотчина», причем имеется в виду не только сама постройка, но и жизнь ее владельцев. </a:t>
            </a:r>
          </a:p>
          <a:p>
            <a:r>
              <a:rPr lang="ru-RU" sz="2200" b="1" dirty="0" smtClean="0">
                <a:solidFill>
                  <a:schemeClr val="tx2">
                    <a:lumMod val="10000"/>
                  </a:schemeClr>
                </a:solidFill>
              </a:rPr>
              <a:t>Вопрос: </a:t>
            </a:r>
            <a:r>
              <a:rPr lang="ru-RU" sz="2200" dirty="0" smtClean="0">
                <a:solidFill>
                  <a:schemeClr val="tx2">
                    <a:lumMod val="10000"/>
                  </a:schemeClr>
                </a:solidFill>
              </a:rPr>
              <a:t>От чего может заболеть человек?</a:t>
            </a:r>
            <a:endParaRPr lang="en-US" sz="2200" dirty="0" smtClean="0">
              <a:solidFill>
                <a:schemeClr val="tx2">
                  <a:lumMod val="10000"/>
                </a:schemeClr>
              </a:solidFill>
            </a:endParaRPr>
          </a:p>
          <a:p>
            <a:r>
              <a:rPr lang="ru-RU" sz="2200" dirty="0" smtClean="0">
                <a:solidFill>
                  <a:schemeClr val="tx2">
                    <a:lumMod val="10000"/>
                  </a:schemeClr>
                </a:solidFill>
                <a:cs typeface="Times New Roman" pitchFamily="18" charset="0"/>
              </a:rPr>
              <a:t>Наш дом и квартира тоже могут влиять на наше здоровье.</a:t>
            </a:r>
          </a:p>
          <a:p>
            <a:endParaRPr lang="ru-RU" sz="2000" dirty="0" smtClean="0"/>
          </a:p>
          <a:p>
            <a:endParaRPr lang="ru-RU" sz="2000" dirty="0"/>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29190" y="357166"/>
            <a:ext cx="3643338" cy="4739759"/>
          </a:xfrm>
          <a:prstGeom prst="rect">
            <a:avLst/>
          </a:prstGeom>
          <a:noFill/>
        </p:spPr>
        <p:txBody>
          <a:bodyPr wrap="square" rtlCol="0">
            <a:spAutoFit/>
          </a:bodyPr>
          <a:lstStyle/>
          <a:p>
            <a:pPr algn="ctr"/>
            <a:r>
              <a:rPr lang="ru-RU" sz="2400" b="1" dirty="0" smtClean="0">
                <a:solidFill>
                  <a:schemeClr val="tx2">
                    <a:lumMod val="10000"/>
                  </a:schemeClr>
                </a:solidFill>
              </a:rPr>
              <a:t>История постройки домов в разных странах.</a:t>
            </a:r>
          </a:p>
          <a:p>
            <a:endParaRPr lang="ru-RU" sz="2400" b="1" dirty="0" smtClean="0">
              <a:solidFill>
                <a:schemeClr val="tx2">
                  <a:lumMod val="10000"/>
                </a:schemeClr>
              </a:solidFill>
            </a:endParaRPr>
          </a:p>
          <a:p>
            <a:endParaRPr lang="ru-RU" sz="2400" b="1" dirty="0">
              <a:solidFill>
                <a:schemeClr val="tx2">
                  <a:lumMod val="10000"/>
                </a:schemeClr>
              </a:solidFill>
            </a:endParaRPr>
          </a:p>
          <a:p>
            <a:r>
              <a:rPr lang="ru-RU" sz="2400" dirty="0">
                <a:solidFill>
                  <a:schemeClr val="tx2">
                    <a:lumMod val="10000"/>
                  </a:schemeClr>
                </a:solidFill>
              </a:rPr>
              <a:t>В разные времена и в разных странах это делали по-своему.</a:t>
            </a:r>
          </a:p>
          <a:p>
            <a:r>
              <a:rPr lang="ru-RU" sz="2400" dirty="0" smtClean="0">
                <a:solidFill>
                  <a:schemeClr val="tx2">
                    <a:lumMod val="10000"/>
                  </a:schemeClr>
                </a:solidFill>
              </a:rPr>
              <a:t>Индейцы </a:t>
            </a:r>
            <a:r>
              <a:rPr lang="ru-RU" sz="2400" dirty="0">
                <a:solidFill>
                  <a:schemeClr val="tx2">
                    <a:lumMod val="10000"/>
                  </a:schemeClr>
                </a:solidFill>
              </a:rPr>
              <a:t>сооружали хижины из гибких веток, тонких стволов, листьев и коры. </a:t>
            </a:r>
            <a:r>
              <a:rPr lang="ru-RU" sz="2400" dirty="0" smtClean="0">
                <a:solidFill>
                  <a:schemeClr val="tx2">
                    <a:lumMod val="10000"/>
                  </a:schemeClr>
                </a:solidFill>
              </a:rPr>
              <a:t>Как вы думаете как называется эта хижина?</a:t>
            </a:r>
            <a:endParaRPr lang="ru-RU" sz="2400" dirty="0">
              <a:solidFill>
                <a:schemeClr val="tx2">
                  <a:lumMod val="10000"/>
                </a:schemeClr>
              </a:solidFill>
            </a:endParaRPr>
          </a:p>
          <a:p>
            <a:endParaRPr lang="ru-RU" sz="1400" dirty="0"/>
          </a:p>
        </p:txBody>
      </p:sp>
      <p:pic>
        <p:nvPicPr>
          <p:cNvPr id="1027" name="Picture 3"/>
          <p:cNvPicPr>
            <a:picLocks noChangeAspect="1" noChangeArrowheads="1"/>
          </p:cNvPicPr>
          <p:nvPr/>
        </p:nvPicPr>
        <p:blipFill>
          <a:blip r:embed="rId2" cstate="print"/>
          <a:srcRect/>
          <a:stretch>
            <a:fillRect/>
          </a:stretch>
        </p:blipFill>
        <p:spPr bwMode="auto">
          <a:xfrm>
            <a:off x="642910" y="928670"/>
            <a:ext cx="3786214" cy="4572032"/>
          </a:xfrm>
          <a:prstGeom prst="rect">
            <a:avLst/>
          </a:prstGeom>
          <a:noFill/>
          <a:ln w="9525">
            <a:noFill/>
            <a:miter lim="800000"/>
            <a:headEnd/>
            <a:tailEnd/>
          </a:ln>
        </p:spPr>
      </p:pic>
    </p:spTree>
  </p:cSld>
  <p:clrMapOvr>
    <a:masterClrMapping/>
  </p:clrMapOvr>
  <p:transition>
    <p:wheel spokes="3"/>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cstate="print"/>
          <a:srcRect/>
          <a:stretch>
            <a:fillRect/>
          </a:stretch>
        </p:blipFill>
        <p:spPr bwMode="auto">
          <a:xfrm>
            <a:off x="357158" y="357166"/>
            <a:ext cx="6858048" cy="4857784"/>
          </a:xfrm>
          <a:prstGeom prst="rect">
            <a:avLst/>
          </a:prstGeom>
          <a:noFill/>
          <a:ln w="9525">
            <a:noFill/>
            <a:miter lim="800000"/>
            <a:headEnd/>
            <a:tailEnd/>
          </a:ln>
        </p:spPr>
      </p:pic>
      <p:sp>
        <p:nvSpPr>
          <p:cNvPr id="8" name="TextBox 7"/>
          <p:cNvSpPr txBox="1"/>
          <p:nvPr/>
        </p:nvSpPr>
        <p:spPr>
          <a:xfrm>
            <a:off x="4500562" y="5500702"/>
            <a:ext cx="4000560" cy="1015663"/>
          </a:xfrm>
          <a:prstGeom prst="rect">
            <a:avLst/>
          </a:prstGeom>
          <a:noFill/>
        </p:spPr>
        <p:txBody>
          <a:bodyPr wrap="square" rtlCol="0">
            <a:spAutoFit/>
          </a:bodyPr>
          <a:lstStyle/>
          <a:p>
            <a:r>
              <a:rPr lang="ru-RU" sz="2000" dirty="0" smtClean="0">
                <a:solidFill>
                  <a:schemeClr val="tx2">
                    <a:lumMod val="10000"/>
                  </a:schemeClr>
                </a:solidFill>
                <a:cs typeface="Times New Roman" pitchFamily="18" charset="0"/>
              </a:rPr>
              <a:t>Затем люди научились обмазывать ветки глиной, и их дома стали крепче и теплее. </a:t>
            </a:r>
            <a:endParaRPr lang="ru-RU" sz="2000" dirty="0">
              <a:solidFill>
                <a:schemeClr val="tx2">
                  <a:lumMod val="10000"/>
                </a:schemeClr>
              </a:solidFill>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noChangeArrowheads="1"/>
          </p:cNvPicPr>
          <p:nvPr>
            <p:ph idx="1"/>
          </p:nvPr>
        </p:nvPicPr>
        <p:blipFill>
          <a:blip r:embed="rId2" cstate="print"/>
          <a:srcRect/>
          <a:stretch>
            <a:fillRect/>
          </a:stretch>
        </p:blipFill>
        <p:spPr bwMode="auto">
          <a:xfrm>
            <a:off x="1571604" y="285728"/>
            <a:ext cx="6096000" cy="4572000"/>
          </a:xfrm>
          <a:prstGeom prst="rect">
            <a:avLst/>
          </a:prstGeom>
          <a:noFill/>
          <a:ln w="9525">
            <a:noFill/>
            <a:miter lim="800000"/>
            <a:headEnd/>
            <a:tailEnd/>
          </a:ln>
        </p:spPr>
      </p:pic>
      <p:sp>
        <p:nvSpPr>
          <p:cNvPr id="9" name="TextBox 8"/>
          <p:cNvSpPr txBox="1"/>
          <p:nvPr/>
        </p:nvSpPr>
        <p:spPr>
          <a:xfrm>
            <a:off x="1500166" y="5072074"/>
            <a:ext cx="6500858" cy="1107996"/>
          </a:xfrm>
          <a:prstGeom prst="rect">
            <a:avLst/>
          </a:prstGeom>
          <a:noFill/>
        </p:spPr>
        <p:txBody>
          <a:bodyPr wrap="square" rtlCol="0">
            <a:spAutoFit/>
          </a:bodyPr>
          <a:lstStyle/>
          <a:p>
            <a:r>
              <a:rPr lang="ru-RU" sz="2200" dirty="0" smtClean="0">
                <a:solidFill>
                  <a:schemeClr val="tx2">
                    <a:lumMod val="10000"/>
                  </a:schemeClr>
                </a:solidFill>
                <a:cs typeface="Times New Roman" pitchFamily="18" charset="0"/>
              </a:rPr>
              <a:t>Позже появились дома из камней. Как вы думаете какие народы начали строить самые первые дома из кирпичей?</a:t>
            </a:r>
            <a:endParaRPr lang="ru-RU" sz="2200" dirty="0">
              <a:solidFill>
                <a:schemeClr val="tx2">
                  <a:lumMod val="10000"/>
                </a:schemeClr>
              </a:solidFill>
            </a:endParaRP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6446" y="500042"/>
            <a:ext cx="3143272" cy="5601533"/>
          </a:xfrm>
          <a:prstGeom prst="rect">
            <a:avLst/>
          </a:prstGeom>
          <a:noFill/>
        </p:spPr>
        <p:txBody>
          <a:bodyPr wrap="square" rtlCol="0">
            <a:spAutoFit/>
          </a:bodyPr>
          <a:lstStyle/>
          <a:p>
            <a:r>
              <a:rPr lang="ru-RU" b="1" dirty="0" smtClean="0">
                <a:solidFill>
                  <a:schemeClr val="tx2">
                    <a:lumMod val="10000"/>
                  </a:schemeClr>
                </a:solidFill>
              </a:rPr>
              <a:t>А в Японии </a:t>
            </a:r>
            <a:r>
              <a:rPr lang="ru-RU" dirty="0" smtClean="0">
                <a:solidFill>
                  <a:schemeClr val="tx2">
                    <a:lumMod val="10000"/>
                  </a:schemeClr>
                </a:solidFill>
              </a:rPr>
              <a:t>часто случаются землетрясения. Поэтому здесь издавна строили легкие дома. Если они от землетрясения и разрушаются  то не страшно, главное чтоб людей не задавило. Ведь дома сделаны из легких деревянных планок. Стены японцы иногда делают из промасленной, почти прозрачной бумаги, перегораживают внутри раздвижные двери. Когда во дворе холодно, вместо печек разжигают металлические жаровни они  раскаляются от угольков, и в комнатах сразу становится тепло. </a:t>
            </a:r>
          </a:p>
          <a:p>
            <a:endParaRPr lang="ru-RU" sz="1600" dirty="0">
              <a:solidFill>
                <a:schemeClr val="tx2">
                  <a:lumMod val="1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285720" y="142852"/>
            <a:ext cx="5286412" cy="6357982"/>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57818" y="785794"/>
            <a:ext cx="3571900" cy="4525963"/>
          </a:xfrm>
        </p:spPr>
        <p:txBody>
          <a:bodyPr>
            <a:normAutofit/>
          </a:bodyPr>
          <a:lstStyle/>
          <a:p>
            <a:pPr marL="0">
              <a:spcBef>
                <a:spcPts val="0"/>
              </a:spcBef>
              <a:buNone/>
            </a:pPr>
            <a:r>
              <a:rPr lang="ru-RU" sz="2200" dirty="0" smtClean="0">
                <a:solidFill>
                  <a:schemeClr val="tx2">
                    <a:lumMod val="10000"/>
                  </a:schemeClr>
                </a:solidFill>
              </a:rPr>
              <a:t>А это </a:t>
            </a:r>
            <a:r>
              <a:rPr lang="ru-RU" sz="2200" b="1" dirty="0" smtClean="0">
                <a:solidFill>
                  <a:schemeClr val="tx2">
                    <a:lumMod val="10000"/>
                  </a:schemeClr>
                </a:solidFill>
              </a:rPr>
              <a:t>бамбуковые дома. </a:t>
            </a:r>
            <a:r>
              <a:rPr lang="ru-RU" sz="2200" dirty="0" smtClean="0">
                <a:solidFill>
                  <a:schemeClr val="tx2">
                    <a:lumMod val="10000"/>
                  </a:schemeClr>
                </a:solidFill>
              </a:rPr>
              <a:t>Такое можно увидеть во Вьетнаме. Лаосе, Кампучии, Малайзии. В этих домах все из бамбука, и стены, столбы, лестницы, перегородки. А крыши сделаны из листьев бамбука. Утварь здесь тоже бамбуковая. Ведь это растение внутри полое, пустое.</a:t>
            </a:r>
          </a:p>
          <a:p>
            <a:endParaRPr lang="ru-RU" sz="2200" dirty="0">
              <a:solidFill>
                <a:schemeClr val="tx2">
                  <a:lumMod val="10000"/>
                </a:scheme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428596" y="428604"/>
            <a:ext cx="4857784" cy="5857916"/>
          </a:xfrm>
          <a:prstGeom prst="rect">
            <a:avLst/>
          </a:prstGeom>
          <a:noFill/>
          <a:ln w="9525">
            <a:noFill/>
            <a:miter lim="800000"/>
            <a:headEnd/>
            <a:tailEnd/>
          </a:ln>
        </p:spPr>
      </p:pic>
    </p:spTree>
  </p:cSld>
  <p:clrMapOvr>
    <a:masterClrMapping/>
  </p:clrMapOvr>
  <p:transition>
    <p:strip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4643446"/>
            <a:ext cx="4357718" cy="2071701"/>
          </a:xfrm>
        </p:spPr>
        <p:txBody>
          <a:bodyPr>
            <a:normAutofit/>
          </a:bodyPr>
          <a:lstStyle/>
          <a:p>
            <a:pPr marL="0" indent="0">
              <a:spcBef>
                <a:spcPts val="0"/>
              </a:spcBef>
              <a:buNone/>
            </a:pPr>
            <a:r>
              <a:rPr lang="ru-RU" sz="2300" dirty="0" smtClean="0">
                <a:solidFill>
                  <a:schemeClr val="tx2">
                    <a:lumMod val="10000"/>
                  </a:schemeClr>
                </a:solidFill>
              </a:rPr>
              <a:t>Монголы- пастухи перегоняют по степи большие стада овец. Все лето ночуют в поисках пастбищ с густой сочной травой, чтобы овцы всегда были сыты. </a:t>
            </a:r>
          </a:p>
          <a:p>
            <a:pPr marL="0" indent="0">
              <a:spcBef>
                <a:spcPts val="0"/>
              </a:spcBef>
            </a:pPr>
            <a:endParaRPr lang="ru-RU" sz="1400" dirty="0"/>
          </a:p>
        </p:txBody>
      </p:sp>
      <p:pic>
        <p:nvPicPr>
          <p:cNvPr id="4098" name="Picture 2"/>
          <p:cNvPicPr>
            <a:picLocks noChangeAspect="1" noChangeArrowheads="1"/>
          </p:cNvPicPr>
          <p:nvPr/>
        </p:nvPicPr>
        <p:blipFill>
          <a:blip r:embed="rId2" cstate="print"/>
          <a:srcRect/>
          <a:stretch>
            <a:fillRect/>
          </a:stretch>
        </p:blipFill>
        <p:spPr bwMode="auto">
          <a:xfrm>
            <a:off x="214282" y="214290"/>
            <a:ext cx="4214842" cy="4429156"/>
          </a:xfrm>
          <a:prstGeom prst="rect">
            <a:avLst/>
          </a:prstGeom>
          <a:noFill/>
          <a:ln w="9525">
            <a:noFill/>
            <a:miter lim="800000"/>
            <a:headEnd/>
            <a:tailEnd/>
          </a:ln>
        </p:spPr>
      </p:pic>
      <p:sp>
        <p:nvSpPr>
          <p:cNvPr id="5" name="TextBox 4"/>
          <p:cNvSpPr txBox="1"/>
          <p:nvPr/>
        </p:nvSpPr>
        <p:spPr>
          <a:xfrm>
            <a:off x="4857752" y="214290"/>
            <a:ext cx="3714776" cy="2246769"/>
          </a:xfrm>
          <a:prstGeom prst="rect">
            <a:avLst/>
          </a:prstGeom>
          <a:noFill/>
        </p:spPr>
        <p:txBody>
          <a:bodyPr wrap="square" rtlCol="0">
            <a:spAutoFit/>
          </a:bodyPr>
          <a:lstStyle/>
          <a:p>
            <a:r>
              <a:rPr lang="ru-RU" sz="2000" dirty="0" smtClean="0">
                <a:solidFill>
                  <a:schemeClr val="tx2">
                    <a:lumMod val="10000"/>
                  </a:schemeClr>
                </a:solidFill>
              </a:rPr>
              <a:t>Сегодня пастухи здесь, завтра- там. Разберут свой складной дом, погрузят на телегу, запрягут лошадей и  поехали!. Собрать и разобрать этот дом дело простое. Как называется этот дом?</a:t>
            </a:r>
            <a:endParaRPr lang="ru-RU" sz="2000" dirty="0">
              <a:solidFill>
                <a:schemeClr val="tx2">
                  <a:lumMod val="10000"/>
                </a:schemeClr>
              </a:solidFill>
            </a:endParaRPr>
          </a:p>
        </p:txBody>
      </p:sp>
      <p:pic>
        <p:nvPicPr>
          <p:cNvPr id="4099" name="Picture 3"/>
          <p:cNvPicPr>
            <a:picLocks noChangeAspect="1" noChangeArrowheads="1"/>
          </p:cNvPicPr>
          <p:nvPr/>
        </p:nvPicPr>
        <p:blipFill>
          <a:blip r:embed="rId3" cstate="print"/>
          <a:srcRect/>
          <a:stretch>
            <a:fillRect/>
          </a:stretch>
        </p:blipFill>
        <p:spPr bwMode="auto">
          <a:xfrm>
            <a:off x="4643438" y="2714620"/>
            <a:ext cx="4190996" cy="3786192"/>
          </a:xfrm>
          <a:prstGeom prst="rect">
            <a:avLst/>
          </a:prstGeom>
          <a:noFill/>
          <a:ln w="9525">
            <a:noFill/>
            <a:miter lim="800000"/>
            <a:headEnd/>
            <a:tailEnd/>
          </a:ln>
        </p:spPr>
      </p:pic>
    </p:spTree>
  </p:cSld>
  <p:clrMapOvr>
    <a:masterClrMapping/>
  </p:clrMapOvr>
  <p:transition>
    <p:whee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857</TotalTime>
  <Words>1201</Words>
  <Application>Microsoft Office PowerPoint</Application>
  <PresentationFormat>Экран (4:3)</PresentationFormat>
  <Paragraphs>76</Paragraphs>
  <Slides>26</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Апекс</vt:lpstr>
      <vt:lpstr>Управление образования окружной администрации г Якутска  Црр Д/С №105 «Умка»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        Самые необычные дома в мире   Этот дом в Польше, полностью имитирует перевернутый дом, вплоть до «травки» и «земли» под  каменным основанием. При этом дом вполне устойчив и полностью приспособлен для жизни.   </vt:lpstr>
      <vt:lpstr>Пожалуй, самый грандиозный частный дом в России. Это пока недостроенное здание в Архангельске уже стало самым высоким деревянным сооружением в мире (высотой примерно в половину Биг Бена). Дом сделан по старинной технологии, без единого гвоздя. Из последнего, тринадцатого этажа, видно Белое море.    </vt:lpstr>
      <vt:lpstr>Дома австрийского архитектора Фридриха Хундертвассера не похожи на другие. Разноцветный дом в Вене — один из них. Здесь вы не найдете двух окон одинаковых  по форме и размеру. Неровные стены, фасад, расчерченный ассиметричными четырехугольниками, пол как лесные тропинки и огромное количество разнообразной растительности.   </vt:lpstr>
      <vt:lpstr>Слайд 18</vt:lpstr>
      <vt:lpstr>Слайд 19</vt:lpstr>
      <vt:lpstr>Слайд 20</vt:lpstr>
      <vt:lpstr>Слайд 21</vt:lpstr>
      <vt:lpstr>Защита проектов детей и родителей.</vt:lpstr>
      <vt:lpstr>Слайд 23</vt:lpstr>
      <vt:lpstr>Слайд 24</vt:lpstr>
      <vt:lpstr>Слайд 25</vt:lpstr>
      <vt:lpstr>Выводы: Для всех проектов настоящего и будущего времени следует учесть проблемы окружающей среды, здоровья людей и экологически чистый материал.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Пользователь</cp:lastModifiedBy>
  <cp:revision>97</cp:revision>
  <dcterms:created xsi:type="dcterms:W3CDTF">2010-03-23T14:41:58Z</dcterms:created>
  <dcterms:modified xsi:type="dcterms:W3CDTF">2010-11-21T18:12:04Z</dcterms:modified>
</cp:coreProperties>
</file>