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56" r:id="rId3"/>
    <p:sldId id="257" r:id="rId4"/>
    <p:sldId id="258" r:id="rId5"/>
    <p:sldId id="259" r:id="rId6"/>
    <p:sldId id="260" r:id="rId7"/>
    <p:sldId id="267" r:id="rId8"/>
    <p:sldId id="261" r:id="rId9"/>
    <p:sldId id="262" r:id="rId10"/>
    <p:sldId id="263" r:id="rId11"/>
    <p:sldId id="264" r:id="rId12"/>
    <p:sldId id="265" r:id="rId13"/>
    <p:sldId id="266" r:id="rId14"/>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varScale="1">
        <p:scale>
          <a:sx n="52" d="100"/>
          <a:sy n="52" d="100"/>
        </p:scale>
        <p:origin x="-2274" y="-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D14A34-19DB-4CE3-A9A1-44D978E6BABB}" type="datetimeFigureOut">
              <a:rPr lang="ru-RU" smtClean="0"/>
              <a:pPr/>
              <a:t>22.11.2010</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7A9DA-87EE-4650-B36D-2E1A09F795A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9F35FC0-FD16-4EFF-98AF-4BC87FE1ED6C}" type="datetime1">
              <a:rPr lang="ru-RU" smtClean="0"/>
              <a:pPr/>
              <a:t>22.11.2010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5F7357-FCD7-406C-864D-07C7525666C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851703-54F3-4295-9876-8EDFE56ACF7A}" type="datetime1">
              <a:rPr lang="ru-RU" smtClean="0"/>
              <a:pPr/>
              <a:t>22.11.2010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5F7357-FCD7-406C-864D-07C7525666C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2B0D35-6706-4A4B-A3BC-D095985A2681}" type="datetime1">
              <a:rPr lang="ru-RU" smtClean="0"/>
              <a:pPr/>
              <a:t>22.11.2010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5F7357-FCD7-406C-864D-07C7525666C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FC8BF5-94E7-47CF-A6B4-C64856737DAC}" type="datetime1">
              <a:rPr lang="ru-RU" smtClean="0"/>
              <a:pPr/>
              <a:t>22.11.2010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5F7357-FCD7-406C-864D-07C7525666C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7C81BA-5B65-428E-BC31-6014B97CABF8}" type="datetime1">
              <a:rPr lang="ru-RU" smtClean="0"/>
              <a:pPr/>
              <a:t>22.11.2010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5F7357-FCD7-406C-864D-07C7525666C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782327-B789-4C72-938B-984F1B6FB8BA}" type="datetime1">
              <a:rPr lang="ru-RU" smtClean="0"/>
              <a:pPr/>
              <a:t>22.11.2010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5F7357-FCD7-406C-864D-07C7525666C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16EDC56-608F-48D6-98A7-17EA53FF72D6}" type="datetime1">
              <a:rPr lang="ru-RU" smtClean="0"/>
              <a:pPr/>
              <a:t>22.11.2010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A5F7357-FCD7-406C-864D-07C7525666C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CA2F8A-ECA5-4700-873B-461B7FB61C45}" type="datetime1">
              <a:rPr lang="ru-RU" smtClean="0"/>
              <a:pPr/>
              <a:t>22.11.2010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A5F7357-FCD7-406C-864D-07C7525666C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6165CD-2D5E-4CF5-81B5-976DD6BB72B1}" type="datetime1">
              <a:rPr lang="ru-RU" smtClean="0"/>
              <a:pPr/>
              <a:t>22.11.2010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A5F7357-FCD7-406C-864D-07C7525666C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911F32-19A9-47BC-8EBC-86B1F5CB48E2}" type="datetime1">
              <a:rPr lang="ru-RU" smtClean="0"/>
              <a:pPr/>
              <a:t>22.11.2010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5F7357-FCD7-406C-864D-07C7525666C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A0ABB9-95A5-4367-8A96-0072D6E1BD0C}" type="datetime1">
              <a:rPr lang="ru-RU" smtClean="0"/>
              <a:pPr/>
              <a:t>22.11.2010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5F7357-FCD7-406C-864D-07C7525666C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4000" r="-4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463C5B0-00F6-4ED2-BDCD-DC4BCE29677F}" type="datetime1">
              <a:rPr lang="ru-RU" smtClean="0"/>
              <a:pPr/>
              <a:t>22.11.2010</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A5F7357-FCD7-406C-864D-07C7525666C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1090;&#1088;&#1077;&#1073;&#1086;&#1074;&#1072;&#1085;&#1080;&#1103;%20&#1082;%20&#1087;&#1072;&#1089;&#1087;&#1086;&#1088;&#1090;&#1091;.pptx"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latin typeface="Times New Roman" pitchFamily="18" charset="0"/>
                <a:cs typeface="Times New Roman" pitchFamily="18" charset="0"/>
              </a:rPr>
              <a:t>Управление образования </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Окружной администрации</a:t>
            </a:r>
            <a:r>
              <a:rPr lang="en-US"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 г Якутска </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ЦРР Д/С №105 «Умка»</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buNone/>
            </a:pPr>
            <a:endParaRPr lang="ru-RU" sz="2800" dirty="0" smtClean="0">
              <a:latin typeface="Times New Roman" pitchFamily="18" charset="0"/>
              <a:cs typeface="Times New Roman" pitchFamily="18" charset="0"/>
            </a:endParaRPr>
          </a:p>
          <a:p>
            <a:pPr algn="ctr">
              <a:buNone/>
            </a:pPr>
            <a:endParaRPr lang="ru-RU" sz="2800" dirty="0" smtClean="0">
              <a:latin typeface="Times New Roman" pitchFamily="18" charset="0"/>
              <a:cs typeface="Times New Roman" pitchFamily="18" charset="0"/>
            </a:endParaRPr>
          </a:p>
          <a:p>
            <a:pPr algn="ctr">
              <a:buNone/>
            </a:pPr>
            <a:r>
              <a:rPr lang="ru-RU" sz="2800" b="1" dirty="0" smtClean="0">
                <a:solidFill>
                  <a:srgbClr val="FF0000"/>
                </a:solidFill>
                <a:latin typeface="Times New Roman" pitchFamily="18" charset="0"/>
                <a:cs typeface="Times New Roman" pitchFamily="18" charset="0"/>
              </a:rPr>
              <a:t>Проект</a:t>
            </a:r>
          </a:p>
          <a:p>
            <a:pPr algn="ctr">
              <a:buNone/>
            </a:pPr>
            <a:r>
              <a:rPr lang="ru-RU" sz="2800" b="1" dirty="0" smtClean="0">
                <a:solidFill>
                  <a:srgbClr val="FF0000"/>
                </a:solidFill>
                <a:latin typeface="Times New Roman" pitchFamily="18" charset="0"/>
                <a:cs typeface="Times New Roman" pitchFamily="18" charset="0"/>
              </a:rPr>
              <a:t>Тема «Мой дом моё здоровье»</a:t>
            </a:r>
          </a:p>
          <a:p>
            <a:pPr algn="ctr">
              <a:buNone/>
            </a:pPr>
            <a:endParaRPr lang="ru-RU" sz="2800" b="1" dirty="0" smtClean="0">
              <a:solidFill>
                <a:srgbClr val="FF0000"/>
              </a:solidFill>
              <a:latin typeface="Times New Roman" pitchFamily="18" charset="0"/>
              <a:cs typeface="Times New Roman" pitchFamily="18" charset="0"/>
            </a:endParaRPr>
          </a:p>
          <a:p>
            <a:pPr algn="ctr">
              <a:buNone/>
            </a:pPr>
            <a:r>
              <a:rPr lang="ru-RU" sz="2800" b="1" dirty="0" smtClean="0">
                <a:latin typeface="Times New Roman" pitchFamily="18" charset="0"/>
                <a:cs typeface="Times New Roman" pitchFamily="18" charset="0"/>
              </a:rPr>
              <a:t>Выполнили: родители и дети</a:t>
            </a:r>
          </a:p>
          <a:p>
            <a:pPr algn="ctr">
              <a:buNone/>
            </a:pPr>
            <a:r>
              <a:rPr lang="ru-RU" sz="2800" b="1" dirty="0" smtClean="0">
                <a:latin typeface="Times New Roman" pitchFamily="18" charset="0"/>
                <a:cs typeface="Times New Roman" pitchFamily="18" charset="0"/>
              </a:rPr>
              <a:t>группы «Буратино»</a:t>
            </a:r>
          </a:p>
          <a:p>
            <a:pPr algn="ctr">
              <a:buNone/>
            </a:pPr>
            <a:endParaRPr lang="ru-RU" sz="2800" b="1" dirty="0" smtClean="0">
              <a:latin typeface="Times New Roman" pitchFamily="18" charset="0"/>
              <a:cs typeface="Times New Roman" pitchFamily="18" charset="0"/>
            </a:endParaRPr>
          </a:p>
          <a:p>
            <a:pPr algn="ctr">
              <a:buNone/>
            </a:pPr>
            <a:endParaRPr lang="ru-RU" sz="2800" b="1" dirty="0" smtClean="0">
              <a:latin typeface="Times New Roman" pitchFamily="18" charset="0"/>
              <a:cs typeface="Times New Roman" pitchFamily="18" charset="0"/>
            </a:endParaRPr>
          </a:p>
          <a:p>
            <a:pPr algn="ctr">
              <a:buNone/>
            </a:pPr>
            <a:endParaRPr lang="ru-RU" sz="2800" b="1" dirty="0" smtClean="0">
              <a:latin typeface="Times New Roman" pitchFamily="18" charset="0"/>
              <a:cs typeface="Times New Roman" pitchFamily="18" charset="0"/>
            </a:endParaRPr>
          </a:p>
          <a:p>
            <a:pPr algn="ctr">
              <a:buNone/>
            </a:pPr>
            <a:r>
              <a:rPr lang="ru-RU" sz="2800" b="1" dirty="0" smtClean="0">
                <a:latin typeface="Times New Roman" pitchFamily="18" charset="0"/>
                <a:cs typeface="Times New Roman" pitchFamily="18" charset="0"/>
              </a:rPr>
              <a:t>г Якутск.  2010г</a:t>
            </a:r>
          </a:p>
          <a:p>
            <a:pPr>
              <a:buNone/>
            </a:pPr>
            <a:endParaRPr lang="ru-RU" dirty="0" smtClean="0">
              <a:latin typeface="Times New Roman" pitchFamily="18" charset="0"/>
              <a:cs typeface="Times New Roman" pitchFamily="18" charset="0"/>
            </a:endParaRPr>
          </a:p>
          <a:p>
            <a:pPr algn="r"/>
            <a:endParaRPr lang="ru-RU" sz="24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1A5F7357-FCD7-406C-864D-07C7525666CE}" type="slidenum">
              <a:rPr lang="ru-RU" smtClean="0"/>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фото 09.10год\28092010092.jpg"/>
          <p:cNvPicPr>
            <a:picLocks noChangeAspect="1" noChangeArrowheads="1"/>
          </p:cNvPicPr>
          <p:nvPr/>
        </p:nvPicPr>
        <p:blipFill>
          <a:blip r:embed="rId2" cstate="print"/>
          <a:srcRect/>
          <a:stretch>
            <a:fillRect/>
          </a:stretch>
        </p:blipFill>
        <p:spPr bwMode="auto">
          <a:xfrm>
            <a:off x="620688" y="323529"/>
            <a:ext cx="5832648" cy="3888432"/>
          </a:xfrm>
          <a:prstGeom prst="rect">
            <a:avLst/>
          </a:prstGeom>
          <a:noFill/>
        </p:spPr>
      </p:pic>
      <p:sp>
        <p:nvSpPr>
          <p:cNvPr id="7" name="TextBox 6"/>
          <p:cNvSpPr txBox="1"/>
          <p:nvPr/>
        </p:nvSpPr>
        <p:spPr>
          <a:xfrm>
            <a:off x="620688" y="4355976"/>
            <a:ext cx="5976664" cy="4616648"/>
          </a:xfrm>
          <a:prstGeom prst="rect">
            <a:avLst/>
          </a:prstGeom>
          <a:noFill/>
        </p:spPr>
        <p:txBody>
          <a:bodyPr wrap="square" rtlCol="0">
            <a:spAutoFit/>
          </a:bodyPr>
          <a:lstStyle/>
          <a:p>
            <a:r>
              <a:rPr lang="ru-RU" sz="1400" dirty="0" smtClean="0">
                <a:latin typeface="Times New Roman" pitchFamily="18" charset="0"/>
                <a:cs typeface="Times New Roman" pitchFamily="18" charset="0"/>
              </a:rPr>
              <a:t>Проект «Эко дом»</a:t>
            </a:r>
          </a:p>
          <a:p>
            <a:r>
              <a:rPr lang="ru-RU" sz="1400" dirty="0" smtClean="0">
                <a:latin typeface="Times New Roman" pitchFamily="18" charset="0"/>
                <a:cs typeface="Times New Roman" pitchFamily="18" charset="0"/>
              </a:rPr>
              <a:t>Семья </a:t>
            </a:r>
            <a:r>
              <a:rPr lang="ru-RU" sz="1400" dirty="0" err="1" smtClean="0">
                <a:latin typeface="Times New Roman" pitchFamily="18" charset="0"/>
                <a:cs typeface="Times New Roman" pitchFamily="18" charset="0"/>
              </a:rPr>
              <a:t>Сагир</a:t>
            </a:r>
            <a:r>
              <a:rPr lang="ru-RU" sz="1400" dirty="0" smtClean="0">
                <a:latin typeface="Times New Roman" pitchFamily="18" charset="0"/>
                <a:cs typeface="Times New Roman" pitchFamily="18" charset="0"/>
              </a:rPr>
              <a:t> Эмили</a:t>
            </a:r>
          </a:p>
          <a:p>
            <a:r>
              <a:rPr lang="ru-RU" sz="1400" dirty="0" smtClean="0">
                <a:latin typeface="Times New Roman" pitchFamily="18" charset="0"/>
                <a:cs typeface="Times New Roman" pitchFamily="18" charset="0"/>
              </a:rPr>
              <a:t>Многие современные новации в области строительства направлены на то, чтобы человеческие поселения приносили как можно меньше ущерба окружающей среде. Примером домов, которые в будущем позволят нам жить в гармонии с природой, в то же время не лишая себя привычного комфорта, являются так называемые жилища "нулевой энергии" (</a:t>
            </a:r>
            <a:r>
              <a:rPr lang="ru-RU" sz="1400" dirty="0" err="1" smtClean="0">
                <a:latin typeface="Times New Roman" pitchFamily="18" charset="0"/>
                <a:cs typeface="Times New Roman" pitchFamily="18" charset="0"/>
              </a:rPr>
              <a:t>zero</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energy</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house</a:t>
            </a:r>
            <a:r>
              <a:rPr lang="ru-RU" sz="1400" dirty="0" smtClean="0">
                <a:latin typeface="Times New Roman" pitchFamily="18" charset="0"/>
                <a:cs typeface="Times New Roman" pitchFamily="18" charset="0"/>
              </a:rPr>
              <a:t>) или "пассивные" дома (</a:t>
            </a:r>
            <a:r>
              <a:rPr lang="ru-RU" sz="1400" dirty="0" err="1" smtClean="0">
                <a:latin typeface="Times New Roman" pitchFamily="18" charset="0"/>
                <a:cs typeface="Times New Roman" pitchFamily="18" charset="0"/>
              </a:rPr>
              <a:t>passive</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house</a:t>
            </a:r>
            <a:r>
              <a:rPr lang="ru-RU" sz="1400" dirty="0" smtClean="0">
                <a:latin typeface="Times New Roman" pitchFamily="18" charset="0"/>
                <a:cs typeface="Times New Roman" pitchFamily="18" charset="0"/>
              </a:rPr>
              <a:t>), объединяемые общим термином "</a:t>
            </a:r>
            <a:r>
              <a:rPr lang="ru-RU" sz="1400" dirty="0" err="1" smtClean="0">
                <a:latin typeface="Times New Roman" pitchFamily="18" charset="0"/>
                <a:cs typeface="Times New Roman" pitchFamily="18" charset="0"/>
              </a:rPr>
              <a:t>энергоэффективные</a:t>
            </a:r>
            <a:r>
              <a:rPr lang="ru-RU" sz="1400" dirty="0" smtClean="0">
                <a:latin typeface="Times New Roman" pitchFamily="18" charset="0"/>
                <a:cs typeface="Times New Roman" pitchFamily="18" charset="0"/>
              </a:rPr>
              <a:t> дома".</a:t>
            </a:r>
          </a:p>
          <a:p>
            <a:r>
              <a:rPr lang="ru-RU" sz="1400" dirty="0" smtClean="0">
                <a:latin typeface="Times New Roman" pitchFamily="18" charset="0"/>
                <a:cs typeface="Times New Roman" pitchFamily="18" charset="0"/>
              </a:rPr>
              <a:t>Концепция "пассивного" дома - один из самых значительных прорывов в строительстве. Такой дом не зависит от внешних источников энергии. Это становится возможным благодаря рациональному использованию источников тепла и энергии самого дома и окружающей его территории. Аварийное отопление (на случай длительных морозов), система горячего водоснабжения, электропитание пассивного дома осуществляются за счет энергии природных источников. Кроме того, максимально используется тепло от бытовых приборов, стоков, естественное тепло обитателей дома. Наиболее совершенные проекты учитывают даже ориентацию по сторонам света и розе ветров. При этом </a:t>
            </a:r>
            <a:r>
              <a:rPr lang="ru-RU" sz="1400" dirty="0" err="1" smtClean="0">
                <a:latin typeface="Times New Roman" pitchFamily="18" charset="0"/>
                <a:cs typeface="Times New Roman" pitchFamily="18" charset="0"/>
              </a:rPr>
              <a:t>теплопотери</a:t>
            </a:r>
            <a:r>
              <a:rPr lang="ru-RU" sz="1400" dirty="0" smtClean="0">
                <a:latin typeface="Times New Roman" pitchFamily="18" charset="0"/>
                <a:cs typeface="Times New Roman" pitchFamily="18" charset="0"/>
              </a:rPr>
              <a:t> предотвращаются благодаря конструктивным особенностям здания, использованию энергосберегающих технологий и высокоэффективных теплоизоляционных материалов.</a:t>
            </a:r>
            <a:endParaRPr lang="ru-RU" sz="1400"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1A5F7357-FCD7-406C-864D-07C7525666CE}"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фото 09.10год\28092010087.jpg"/>
          <p:cNvPicPr>
            <a:picLocks noChangeAspect="1" noChangeArrowheads="1"/>
          </p:cNvPicPr>
          <p:nvPr/>
        </p:nvPicPr>
        <p:blipFill>
          <a:blip r:embed="rId2" cstate="print"/>
          <a:srcRect/>
          <a:stretch>
            <a:fillRect/>
          </a:stretch>
        </p:blipFill>
        <p:spPr bwMode="auto">
          <a:xfrm>
            <a:off x="620688" y="184153"/>
            <a:ext cx="5904656" cy="4027807"/>
          </a:xfrm>
          <a:prstGeom prst="rect">
            <a:avLst/>
          </a:prstGeom>
          <a:noFill/>
        </p:spPr>
      </p:pic>
      <p:sp>
        <p:nvSpPr>
          <p:cNvPr id="6" name="TextBox 5"/>
          <p:cNvSpPr txBox="1"/>
          <p:nvPr/>
        </p:nvSpPr>
        <p:spPr>
          <a:xfrm>
            <a:off x="476672" y="4355976"/>
            <a:ext cx="6192688" cy="3754874"/>
          </a:xfrm>
          <a:prstGeom prst="rect">
            <a:avLst/>
          </a:prstGeom>
          <a:noFill/>
        </p:spPr>
        <p:txBody>
          <a:bodyPr wrap="square" rtlCol="0">
            <a:spAutoFit/>
          </a:bodyPr>
          <a:lstStyle/>
          <a:p>
            <a:r>
              <a:rPr lang="ru-RU" sz="1400" dirty="0" smtClean="0">
                <a:latin typeface="Times New Roman" pitchFamily="18" charset="0"/>
                <a:cs typeface="Times New Roman" pitchFamily="18" charset="0"/>
              </a:rPr>
              <a:t>Проект «Дом здоровья»</a:t>
            </a:r>
          </a:p>
          <a:p>
            <a:r>
              <a:rPr lang="ru-RU" sz="1400" dirty="0" smtClean="0">
                <a:latin typeface="Times New Roman" pitchFamily="18" charset="0"/>
                <a:cs typeface="Times New Roman" pitchFamily="18" charset="0"/>
              </a:rPr>
              <a:t>Семья Юли Поповой</a:t>
            </a:r>
          </a:p>
          <a:p>
            <a:r>
              <a:rPr lang="ru-RU" sz="1400" dirty="0" smtClean="0">
                <a:latin typeface="Times New Roman" pitchFamily="18" charset="0"/>
                <a:cs typeface="Times New Roman" pitchFamily="18" charset="0"/>
              </a:rPr>
              <a:t>При строительстве этого здания будет применен ряд инженерных решений, полностью исключивших возможность появления "мостиков холода". </a:t>
            </a:r>
            <a:r>
              <a:rPr lang="ru-RU" sz="1400" dirty="0" err="1" smtClean="0">
                <a:latin typeface="Times New Roman" pitchFamily="18" charset="0"/>
                <a:cs typeface="Times New Roman" pitchFamily="18" charset="0"/>
              </a:rPr>
              <a:t>Теплопотери</a:t>
            </a:r>
            <a:r>
              <a:rPr lang="ru-RU" sz="1400" dirty="0" smtClean="0">
                <a:latin typeface="Times New Roman" pitchFamily="18" charset="0"/>
                <a:cs typeface="Times New Roman" pitchFamily="18" charset="0"/>
              </a:rPr>
              <a:t> в ограждающих конструкциях радикально сокращаются с помощью теплоизоляции из каменной ваты. Также в Центре применены трехслойные окна с низкой теплопроводностью и организована естественная вентиляция, оптимизируемая с помощью компьютерной системы. Эти решения позволили создать одно из наиболее </a:t>
            </a:r>
            <a:r>
              <a:rPr lang="ru-RU" sz="1400" dirty="0" err="1" smtClean="0">
                <a:latin typeface="Times New Roman" pitchFamily="18" charset="0"/>
                <a:cs typeface="Times New Roman" pitchFamily="18" charset="0"/>
              </a:rPr>
              <a:t>энергоэффективных</a:t>
            </a:r>
            <a:r>
              <a:rPr lang="ru-RU" sz="1400" dirty="0" smtClean="0">
                <a:latin typeface="Times New Roman" pitchFamily="18" charset="0"/>
                <a:cs typeface="Times New Roman" pitchFamily="18" charset="0"/>
              </a:rPr>
              <a:t> зданий в мире.</a:t>
            </a:r>
          </a:p>
          <a:p>
            <a:r>
              <a:rPr lang="ru-RU" sz="1400" dirty="0" smtClean="0">
                <a:latin typeface="Times New Roman" pitchFamily="18" charset="0"/>
                <a:cs typeface="Times New Roman" pitchFamily="18" charset="0"/>
              </a:rPr>
              <a:t>При строительстве микрорайона будут применены современные системы утилизации и рекуперации тепла, а также солнечные коллекторы на системах горячего водоснабжения, автоматизированные системы жизнеобеспечения и эффективная теплоизоляция в ограждающих конструкциях. Энергопотребление в домах не превышает 15 кВт*ч/м3 в год. Результаты эксперимента доказывают, что даже в суровых климатических условиях такие </a:t>
            </a:r>
            <a:r>
              <a:rPr lang="ru-RU" sz="1400" dirty="0" err="1" smtClean="0">
                <a:latin typeface="Times New Roman" pitchFamily="18" charset="0"/>
                <a:cs typeface="Times New Roman" pitchFamily="18" charset="0"/>
              </a:rPr>
              <a:t>энергоэффективные</a:t>
            </a:r>
            <a:r>
              <a:rPr lang="ru-RU" sz="1400" dirty="0" smtClean="0">
                <a:latin typeface="Times New Roman" pitchFamily="18" charset="0"/>
                <a:cs typeface="Times New Roman" pitchFamily="18" charset="0"/>
              </a:rPr>
              <a:t> дома обеспечивают комфорт для живущих в них людей.</a:t>
            </a:r>
            <a:endParaRPr lang="ru-RU" sz="1400"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1A5F7357-FCD7-406C-864D-07C7525666CE}" type="slidenum">
              <a:rPr lang="ru-RU" smtClean="0"/>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фото 09.10год\28092010088.jpg"/>
          <p:cNvPicPr>
            <a:picLocks noChangeAspect="1" noChangeArrowheads="1"/>
          </p:cNvPicPr>
          <p:nvPr/>
        </p:nvPicPr>
        <p:blipFill>
          <a:blip r:embed="rId2" cstate="print"/>
          <a:srcRect/>
          <a:stretch>
            <a:fillRect/>
          </a:stretch>
        </p:blipFill>
        <p:spPr bwMode="auto">
          <a:xfrm>
            <a:off x="836712" y="395536"/>
            <a:ext cx="5616624" cy="4176464"/>
          </a:xfrm>
          <a:prstGeom prst="rect">
            <a:avLst/>
          </a:prstGeom>
          <a:noFill/>
        </p:spPr>
      </p:pic>
      <p:sp>
        <p:nvSpPr>
          <p:cNvPr id="5" name="Прямоугольник 4"/>
          <p:cNvSpPr/>
          <p:nvPr/>
        </p:nvSpPr>
        <p:spPr>
          <a:xfrm>
            <a:off x="764704" y="4644008"/>
            <a:ext cx="5616624" cy="3970318"/>
          </a:xfrm>
          <a:prstGeom prst="rect">
            <a:avLst/>
          </a:prstGeom>
        </p:spPr>
        <p:txBody>
          <a:bodyPr wrap="square">
            <a:spAutoFit/>
          </a:bodyPr>
          <a:lstStyle/>
          <a:p>
            <a:r>
              <a:rPr lang="ru-RU" sz="1400" dirty="0" smtClean="0">
                <a:latin typeface="Times New Roman" pitchFamily="18" charset="0"/>
                <a:cs typeface="Times New Roman" pitchFamily="18" charset="0"/>
              </a:rPr>
              <a:t>Проект «</a:t>
            </a:r>
            <a:r>
              <a:rPr lang="ru-RU" sz="1400" dirty="0" err="1" smtClean="0">
                <a:latin typeface="Times New Roman" pitchFamily="18" charset="0"/>
                <a:cs typeface="Times New Roman" pitchFamily="18" charset="0"/>
              </a:rPr>
              <a:t>Чудодом</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Семья Юры Алексеева.</a:t>
            </a:r>
          </a:p>
          <a:p>
            <a:r>
              <a:rPr lang="ru-RU" sz="1400" dirty="0" err="1" smtClean="0">
                <a:latin typeface="Times New Roman" pitchFamily="18" charset="0"/>
                <a:cs typeface="Times New Roman" pitchFamily="18" charset="0"/>
              </a:rPr>
              <a:t>Ноосферный</a:t>
            </a:r>
            <a:r>
              <a:rPr lang="ru-RU" sz="1400" dirty="0" smtClean="0">
                <a:latin typeface="Times New Roman" pitchFamily="18" charset="0"/>
                <a:cs typeface="Times New Roman" pitchFamily="18" charset="0"/>
              </a:rPr>
              <a:t> дом является автономным, безопасным, малоотходным, ресурсосберегающим и </a:t>
            </a:r>
            <a:r>
              <a:rPr lang="ru-RU" sz="1400" dirty="0" err="1" smtClean="0">
                <a:latin typeface="Times New Roman" pitchFamily="18" charset="0"/>
                <a:cs typeface="Times New Roman" pitchFamily="18" charset="0"/>
              </a:rPr>
              <a:t>экологичным</a:t>
            </a:r>
            <a:r>
              <a:rPr lang="ru-RU" sz="1400" dirty="0" smtClean="0">
                <a:latin typeface="Times New Roman" pitchFamily="18" charset="0"/>
                <a:cs typeface="Times New Roman" pitchFamily="18" charset="0"/>
              </a:rPr>
              <a:t>. Он практически не горит, поскольку его основной компонент — </a:t>
            </a:r>
            <a:r>
              <a:rPr lang="ru-RU" sz="1400" dirty="0" err="1" smtClean="0">
                <a:latin typeface="Times New Roman" pitchFamily="18" charset="0"/>
                <a:cs typeface="Times New Roman" pitchFamily="18" charset="0"/>
              </a:rPr>
              <a:t>цекавит</a:t>
            </a:r>
            <a:r>
              <a:rPr lang="ru-RU" sz="1400" dirty="0" smtClean="0">
                <a:latin typeface="Times New Roman" pitchFamily="18" charset="0"/>
                <a:cs typeface="Times New Roman" pitchFamily="18" charset="0"/>
              </a:rPr>
              <a:t> (клееная древесина хвойных пород), обрабатывается борной кислотой и </a:t>
            </a:r>
            <a:r>
              <a:rPr lang="ru-RU" sz="1400" dirty="0" err="1" smtClean="0">
                <a:latin typeface="Times New Roman" pitchFamily="18" charset="0"/>
                <a:cs typeface="Times New Roman" pitchFamily="18" charset="0"/>
              </a:rPr>
              <a:t>бишофитом</a:t>
            </a:r>
            <a:r>
              <a:rPr lang="ru-RU" sz="1400" dirty="0" smtClean="0">
                <a:latin typeface="Times New Roman" pitchFamily="18" charset="0"/>
                <a:cs typeface="Times New Roman" pitchFamily="18" charset="0"/>
              </a:rPr>
              <a:t>. После такой обработки древесина приобретает противопожарные, антисептические и водоотталкивающие свойства и должна служить не менее 50 лет, а в идеале — несколько веков. </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 случай наводнения конструкторы предусмотрели возможность сделать сооружение плавучим. Этому помогает вес здания — он в 3,5 раза меньше, чем вес аналогичного дома из «классических» материалов. Полые стеновые панели и перекрытия заполняются утеплителем, например, гофрированным картоном. Пол на первом этаже герметичен, а подвал не предусмотрен конструкцией. Таким образом, под давлением прибывающей воды дом медленно поднимается вверх и превращается в своего рода плавучий буй.</a:t>
            </a: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1A5F7357-FCD7-406C-864D-07C7525666CE}"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фото 09.10год\28092010089.jpg"/>
          <p:cNvPicPr>
            <a:picLocks noChangeAspect="1" noChangeArrowheads="1"/>
          </p:cNvPicPr>
          <p:nvPr/>
        </p:nvPicPr>
        <p:blipFill>
          <a:blip r:embed="rId2" cstate="print"/>
          <a:srcRect/>
          <a:stretch>
            <a:fillRect/>
          </a:stretch>
        </p:blipFill>
        <p:spPr bwMode="auto">
          <a:xfrm>
            <a:off x="692696" y="347531"/>
            <a:ext cx="5904656" cy="3288365"/>
          </a:xfrm>
          <a:prstGeom prst="rect">
            <a:avLst/>
          </a:prstGeom>
          <a:noFill/>
        </p:spPr>
      </p:pic>
      <p:sp>
        <p:nvSpPr>
          <p:cNvPr id="5" name="TextBox 4"/>
          <p:cNvSpPr txBox="1"/>
          <p:nvPr/>
        </p:nvSpPr>
        <p:spPr>
          <a:xfrm>
            <a:off x="692696" y="3635896"/>
            <a:ext cx="5904656" cy="5262979"/>
          </a:xfrm>
          <a:prstGeom prst="rect">
            <a:avLst/>
          </a:prstGeom>
          <a:noFill/>
        </p:spPr>
        <p:txBody>
          <a:bodyPr wrap="square" rtlCol="0">
            <a:spAutoFit/>
          </a:bodyPr>
          <a:lstStyle/>
          <a:p>
            <a:r>
              <a:rPr lang="ru-RU" sz="1400" dirty="0" smtClean="0">
                <a:latin typeface="Times New Roman" pitchFamily="18" charset="0"/>
                <a:cs typeface="Times New Roman" pitchFamily="18" charset="0"/>
              </a:rPr>
              <a:t>Проект «Дачный домик»</a:t>
            </a:r>
          </a:p>
          <a:p>
            <a:r>
              <a:rPr lang="ru-RU" sz="1400" dirty="0" smtClean="0">
                <a:latin typeface="Times New Roman" pitchFamily="18" charset="0"/>
                <a:cs typeface="Times New Roman" pitchFamily="18" charset="0"/>
              </a:rPr>
              <a:t>Семья Данила </a:t>
            </a:r>
            <a:r>
              <a:rPr lang="ru-RU" sz="1400" dirty="0" err="1" smtClean="0">
                <a:latin typeface="Times New Roman" pitchFamily="18" charset="0"/>
                <a:cs typeface="Times New Roman" pitchFamily="18" charset="0"/>
              </a:rPr>
              <a:t>Серёдкина</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Дом будущего может стать вашим!</a:t>
            </a:r>
          </a:p>
          <a:p>
            <a:r>
              <a:rPr lang="ru-RU" sz="1400" dirty="0" smtClean="0">
                <a:latin typeface="Times New Roman" pitchFamily="18" charset="0"/>
                <a:cs typeface="Times New Roman" pitchFamily="18" charset="0"/>
              </a:rPr>
              <a:t>Каким будет жилье в XXI веке? Именно таким: красивым, удобным, практичным, экономичным, а главное </a:t>
            </a:r>
            <a:r>
              <a:rPr lang="ru-RU" sz="1400" dirty="0" err="1" smtClean="0">
                <a:latin typeface="Times New Roman" pitchFamily="18" charset="0"/>
                <a:cs typeface="Times New Roman" pitchFamily="18" charset="0"/>
              </a:rPr>
              <a:t>экологичным</a:t>
            </a:r>
            <a:r>
              <a:rPr lang="ru-RU" sz="1400" dirty="0" smtClean="0">
                <a:latin typeface="Times New Roman" pitchFamily="18" charset="0"/>
                <a:cs typeface="Times New Roman" pitchFamily="18" charset="0"/>
              </a:rPr>
              <a:t>. Концепцию такого дома представляет семья Данила </a:t>
            </a:r>
            <a:r>
              <a:rPr lang="ru-RU" sz="1400" dirty="0" err="1" smtClean="0">
                <a:latin typeface="Times New Roman" pitchFamily="18" charset="0"/>
                <a:cs typeface="Times New Roman" pitchFamily="18" charset="0"/>
              </a:rPr>
              <a:t>Серёдкина</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Дом - это не просто стены и окна. В отличие от типовой квартиры, индивидуальный дом показывает характер своего хозяина, отражает его стиль и взгляды на жизнь. </a:t>
            </a:r>
          </a:p>
          <a:p>
            <a:r>
              <a:rPr lang="ru-RU" sz="1400" dirty="0" smtClean="0">
                <a:latin typeface="Times New Roman" pitchFamily="18" charset="0"/>
                <a:cs typeface="Times New Roman" pitchFamily="18" charset="0"/>
              </a:rPr>
              <a:t>И вот, мы представляем настоящий дом будущего, который можно построить уже сейчас! Здесь объединены главные принципы XXI века: удобство, экономичность и </a:t>
            </a:r>
            <a:r>
              <a:rPr lang="ru-RU" sz="1400" dirty="0" err="1" smtClean="0">
                <a:latin typeface="Times New Roman" pitchFamily="18" charset="0"/>
                <a:cs typeface="Times New Roman" pitchFamily="18" charset="0"/>
              </a:rPr>
              <a:t>экологичность</a:t>
            </a:r>
            <a:r>
              <a:rPr lang="ru-RU" sz="1400" dirty="0" smtClean="0">
                <a:latin typeface="Times New Roman" pitchFamily="18" charset="0"/>
                <a:cs typeface="Times New Roman" pitchFamily="18" charset="0"/>
              </a:rPr>
              <a:t>. Все продумано до мельчайших подробностей и с учетом новейших достижений в области строительных материалов и современного дизайна. Такой дом станет вершиной рациональности и комфорта даже для самой взыскательной семьи. </a:t>
            </a:r>
          </a:p>
          <a:p>
            <a:r>
              <a:rPr lang="ru-RU" sz="1400" dirty="0" smtClean="0">
                <a:latin typeface="Times New Roman" pitchFamily="18" charset="0"/>
                <a:cs typeface="Times New Roman" pitchFamily="18" charset="0"/>
              </a:rPr>
              <a:t>Стиль может быть различным, но обязательно в этом доме будут присутствовать основные элементы концепции. Такой дом будет сам вырабатывать электричество, нагревать воду, очищать свои отходы и обладать прекрасной освещенностью и теплоизоляцией. Хозяева не будут страдать от капризов централизованного водоснабжения и отключений света. Постройка по срокам и цене обойдется ненамного дороже обычного дома, и все это окупится сторицей. Ведь жильцам не придется платить за услуги ЖКХ. Содержание такого дворца будет обходиться намного дешевле «скворечника» в </a:t>
            </a:r>
            <a:r>
              <a:rPr lang="ru-RU" sz="1400" dirty="0" err="1" smtClean="0">
                <a:latin typeface="Times New Roman" pitchFamily="18" charset="0"/>
                <a:cs typeface="Times New Roman" pitchFamily="18" charset="0"/>
              </a:rPr>
              <a:t>многоэтажке</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1A5F7357-FCD7-406C-864D-07C7525666CE}" type="slidenum">
              <a:rPr lang="ru-RU" smtClean="0"/>
              <a:pPr/>
              <a:t>13</a:t>
            </a:fld>
            <a:endParaRPr lang="ru-RU"/>
          </a:p>
        </p:txBody>
      </p:sp>
      <p:sp>
        <p:nvSpPr>
          <p:cNvPr id="7" name="TextBox 6"/>
          <p:cNvSpPr txBox="1"/>
          <p:nvPr/>
        </p:nvSpPr>
        <p:spPr>
          <a:xfrm>
            <a:off x="5286388" y="8643966"/>
            <a:ext cx="1143008" cy="461665"/>
          </a:xfrm>
          <a:prstGeom prst="rect">
            <a:avLst/>
          </a:prstGeom>
          <a:noFill/>
        </p:spPr>
        <p:txBody>
          <a:bodyPr wrap="square" rtlCol="0">
            <a:spAutoFit/>
          </a:bodyPr>
          <a:lstStyle/>
          <a:p>
            <a:r>
              <a:rPr lang="ru-RU" sz="2400" b="1" dirty="0" smtClean="0">
                <a:solidFill>
                  <a:srgbClr val="C00000"/>
                </a:solidFill>
                <a:hlinkClick r:id="rId3" action="ppaction://hlinkpres?slideindex=1&amp;slidetitle="/>
              </a:rPr>
              <a:t>далее</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фото 09.10год\28092010070.jpg"/>
          <p:cNvPicPr>
            <a:picLocks noChangeAspect="1" noChangeArrowheads="1"/>
          </p:cNvPicPr>
          <p:nvPr/>
        </p:nvPicPr>
        <p:blipFill>
          <a:blip r:embed="rId2" cstate="print"/>
          <a:srcRect/>
          <a:stretch>
            <a:fillRect/>
          </a:stretch>
        </p:blipFill>
        <p:spPr bwMode="auto">
          <a:xfrm>
            <a:off x="692696" y="395536"/>
            <a:ext cx="5472608" cy="4440800"/>
          </a:xfrm>
          <a:prstGeom prst="rect">
            <a:avLst/>
          </a:prstGeom>
          <a:noFill/>
        </p:spPr>
      </p:pic>
      <p:sp>
        <p:nvSpPr>
          <p:cNvPr id="6" name="TextBox 5"/>
          <p:cNvSpPr txBox="1"/>
          <p:nvPr/>
        </p:nvSpPr>
        <p:spPr>
          <a:xfrm>
            <a:off x="620688" y="4860032"/>
            <a:ext cx="5976664" cy="4185761"/>
          </a:xfrm>
          <a:prstGeom prst="rect">
            <a:avLst/>
          </a:prstGeom>
          <a:noFill/>
        </p:spPr>
        <p:txBody>
          <a:bodyPr wrap="square" rtlCol="0">
            <a:spAutoFit/>
          </a:bodyPr>
          <a:lstStyle/>
          <a:p>
            <a:r>
              <a:rPr lang="ru-RU" sz="1400" dirty="0" smtClean="0">
                <a:latin typeface="Times New Roman" pitchFamily="18" charset="0"/>
                <a:cs typeface="Times New Roman" pitchFamily="18" charset="0"/>
              </a:rPr>
              <a:t>Проект  «Дом </a:t>
            </a:r>
            <a:r>
              <a:rPr lang="ru-RU" sz="1400" dirty="0" err="1" smtClean="0">
                <a:latin typeface="Times New Roman" pitchFamily="18" charset="0"/>
                <a:cs typeface="Times New Roman" pitchFamily="18" charset="0"/>
              </a:rPr>
              <a:t>будующего</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Семья </a:t>
            </a:r>
            <a:r>
              <a:rPr lang="ru-RU" sz="1400" dirty="0" err="1" smtClean="0">
                <a:latin typeface="Times New Roman" pitchFamily="18" charset="0"/>
                <a:cs typeface="Times New Roman" pitchFamily="18" charset="0"/>
              </a:rPr>
              <a:t>Абдрахмановой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Алии</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Как будут выглядеть наши дома через полвека? Любому нашему современнику, следящему за стремительным развитием технологий, несложно вообразить себе жилище будущего. Живо представляется диковинная архитектура, необычные материалы и дизайнерские решения, электронная начинка, следящая за микроклиматом, освещенностью и чистотой в помещениях...</a:t>
            </a:r>
          </a:p>
          <a:p>
            <a:r>
              <a:rPr lang="ru-RU" sz="1400" dirty="0" smtClean="0">
                <a:latin typeface="Times New Roman" pitchFamily="18" charset="0"/>
                <a:cs typeface="Times New Roman" pitchFamily="18" charset="0"/>
              </a:rPr>
              <a:t>Но прагматичные эксперты напоминают нам еще об одном факторе, который, без сомнения, будет в ближайшие десятилетия влиять на облик и содержание наших жилищ. Как известно, запасы всех видов ископаемого топлива неуклонно сокращаются, и в ближайшие десятилетия энергоресурсы будут постоянно дорожать, увеличивая расходы на отопление домов. Поэтому очевидно, что основной тенденцией строительства станет вопрос разработки зданий, в которых функциональность и комфортность сочетались бы с </a:t>
            </a:r>
            <a:r>
              <a:rPr lang="ru-RU" sz="1400" dirty="0" err="1" smtClean="0">
                <a:latin typeface="Times New Roman" pitchFamily="18" charset="0"/>
                <a:cs typeface="Times New Roman" pitchFamily="18" charset="0"/>
              </a:rPr>
              <a:t>энергоэффективностью</a:t>
            </a:r>
            <a:r>
              <a:rPr lang="ru-RU" sz="1400" dirty="0" smtClean="0">
                <a:latin typeface="Times New Roman" pitchFamily="18" charset="0"/>
                <a:cs typeface="Times New Roman" pitchFamily="18" charset="0"/>
              </a:rPr>
              <a:t> и </a:t>
            </a:r>
            <a:r>
              <a:rPr lang="ru-RU" sz="1400" dirty="0" err="1" smtClean="0">
                <a:latin typeface="Times New Roman" pitchFamily="18" charset="0"/>
                <a:cs typeface="Times New Roman" pitchFamily="18" charset="0"/>
              </a:rPr>
              <a:t>экологичностью</a:t>
            </a:r>
            <a:r>
              <a:rPr lang="ru-RU" sz="1400" dirty="0" smtClean="0">
                <a:latin typeface="Times New Roman" pitchFamily="18" charset="0"/>
                <a:cs typeface="Times New Roman" pitchFamily="18" charset="0"/>
              </a:rPr>
              <a:t>. Так что, проводя анализ последних инновационных проектов в области строительства, можно с достаточной точностью предсказать, какими они будут - дома будущего</a:t>
            </a:r>
            <a:r>
              <a:rPr lang="ru-RU" sz="1400" dirty="0" smtClean="0"/>
              <a:t>.</a:t>
            </a:r>
            <a:endParaRPr lang="ru-RU" sz="1400" dirty="0"/>
          </a:p>
        </p:txBody>
      </p:sp>
      <p:sp>
        <p:nvSpPr>
          <p:cNvPr id="7" name="Номер слайда 6"/>
          <p:cNvSpPr>
            <a:spLocks noGrp="1"/>
          </p:cNvSpPr>
          <p:nvPr>
            <p:ph type="sldNum" sz="quarter" idx="12"/>
          </p:nvPr>
        </p:nvSpPr>
        <p:spPr/>
        <p:txBody>
          <a:bodyPr/>
          <a:lstStyle/>
          <a:p>
            <a:fld id="{1A5F7357-FCD7-406C-864D-07C7525666CE}" type="slidenum">
              <a:rPr lang="ru-RU" smtClean="0"/>
              <a:pPr/>
              <a:t>2</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фото 09.10год\28092010075.jpg"/>
          <p:cNvPicPr>
            <a:picLocks noChangeAspect="1" noChangeArrowheads="1"/>
          </p:cNvPicPr>
          <p:nvPr/>
        </p:nvPicPr>
        <p:blipFill>
          <a:blip r:embed="rId2" cstate="print"/>
          <a:srcRect/>
          <a:stretch>
            <a:fillRect/>
          </a:stretch>
        </p:blipFill>
        <p:spPr bwMode="auto">
          <a:xfrm>
            <a:off x="836712" y="443541"/>
            <a:ext cx="5688632" cy="3624403"/>
          </a:xfrm>
          <a:prstGeom prst="rect">
            <a:avLst/>
          </a:prstGeom>
          <a:noFill/>
        </p:spPr>
      </p:pic>
      <p:sp>
        <p:nvSpPr>
          <p:cNvPr id="6" name="TextBox 5"/>
          <p:cNvSpPr txBox="1"/>
          <p:nvPr/>
        </p:nvSpPr>
        <p:spPr>
          <a:xfrm>
            <a:off x="764705" y="4427984"/>
            <a:ext cx="5904656" cy="2246769"/>
          </a:xfrm>
          <a:prstGeom prst="rect">
            <a:avLst/>
          </a:prstGeom>
          <a:noFill/>
        </p:spPr>
        <p:txBody>
          <a:bodyPr wrap="square" rtlCol="0">
            <a:spAutoFit/>
          </a:bodyPr>
          <a:lstStyle/>
          <a:p>
            <a:r>
              <a:rPr lang="ru-RU" sz="1400" dirty="0" err="1" smtClean="0">
                <a:latin typeface="Times New Roman" pitchFamily="18" charset="0"/>
                <a:cs typeface="Times New Roman" pitchFamily="18" charset="0"/>
              </a:rPr>
              <a:t>Прект</a:t>
            </a:r>
            <a:r>
              <a:rPr lang="ru-RU" sz="1400" dirty="0" smtClean="0">
                <a:latin typeface="Times New Roman" pitchFamily="18" charset="0"/>
                <a:cs typeface="Times New Roman" pitchFamily="18" charset="0"/>
              </a:rPr>
              <a:t> «Замок счастья»</a:t>
            </a:r>
          </a:p>
          <a:p>
            <a:r>
              <a:rPr lang="ru-RU" sz="1400" dirty="0" smtClean="0">
                <a:latin typeface="Times New Roman" pitchFamily="18" charset="0"/>
                <a:cs typeface="Times New Roman" pitchFamily="18" charset="0"/>
              </a:rPr>
              <a:t>Семья Чушковой Олеси.</a:t>
            </a:r>
          </a:p>
          <a:p>
            <a:r>
              <a:rPr lang="ru-RU" sz="1400" dirty="0" smtClean="0">
                <a:latin typeface="Times New Roman" pitchFamily="18" charset="0"/>
                <a:cs typeface="Times New Roman" pitchFamily="18" charset="0"/>
              </a:rPr>
              <a:t>О чём мечтает современная девочка, заходя в свою комнату? Пожалуй, в первую очередь о самом красивом замке «</a:t>
            </a:r>
            <a:r>
              <a:rPr lang="ru-RU" sz="1400" dirty="0" err="1" smtClean="0">
                <a:latin typeface="Times New Roman" pitchFamily="18" charset="0"/>
                <a:cs typeface="Times New Roman" pitchFamily="18" charset="0"/>
              </a:rPr>
              <a:t>Винс</a:t>
            </a:r>
            <a:r>
              <a:rPr lang="ru-RU" sz="1400" dirty="0" smtClean="0">
                <a:latin typeface="Times New Roman" pitchFamily="18" charset="0"/>
                <a:cs typeface="Times New Roman" pitchFamily="18" charset="0"/>
              </a:rPr>
              <a:t>» , красивых нарядах, о </a:t>
            </a:r>
            <a:r>
              <a:rPr lang="ru-RU" sz="1400" dirty="0" err="1" smtClean="0">
                <a:latin typeface="Times New Roman" pitchFamily="18" charset="0"/>
                <a:cs typeface="Times New Roman" pitchFamily="18" charset="0"/>
              </a:rPr>
              <a:t>волшебстве,навороченном</a:t>
            </a:r>
            <a:r>
              <a:rPr lang="ru-RU" sz="1400" dirty="0" smtClean="0">
                <a:latin typeface="Times New Roman" pitchFamily="18" charset="0"/>
                <a:cs typeface="Times New Roman" pitchFamily="18" charset="0"/>
              </a:rPr>
              <a:t> компьютере и игровой приставке. </a:t>
            </a:r>
          </a:p>
          <a:p>
            <a:r>
              <a:rPr lang="ru-RU" sz="1400" dirty="0" smtClean="0">
                <a:latin typeface="Times New Roman" pitchFamily="18" charset="0"/>
                <a:cs typeface="Times New Roman" pitchFamily="18" charset="0"/>
              </a:rPr>
              <a:t>О чём мечтает современный взрослый? </a:t>
            </a:r>
          </a:p>
          <a:p>
            <a:r>
              <a:rPr lang="ru-RU" sz="1400" dirty="0" smtClean="0">
                <a:latin typeface="Times New Roman" pitchFamily="18" charset="0"/>
                <a:cs typeface="Times New Roman" pitchFamily="18" charset="0"/>
              </a:rPr>
              <a:t>О полностью автоматизированном доме, служащем лишь "развлечением", которым можно было бы насладиться после тяжёлого трудового дня. Вот такую иллюзию для взрослых и возрождает  семья Олеси Чушковой.</a:t>
            </a:r>
          </a:p>
          <a:p>
            <a:endParaRPr lang="ru-RU" sz="1400"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1A5F7357-FCD7-406C-864D-07C7525666CE}" type="slidenum">
              <a:rPr lang="ru-RU" smtClean="0"/>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фото 09.10год\28092010077.jpg"/>
          <p:cNvPicPr>
            <a:picLocks noChangeAspect="1" noChangeArrowheads="1"/>
          </p:cNvPicPr>
          <p:nvPr/>
        </p:nvPicPr>
        <p:blipFill>
          <a:blip r:embed="rId2" cstate="print"/>
          <a:srcRect/>
          <a:stretch>
            <a:fillRect/>
          </a:stretch>
        </p:blipFill>
        <p:spPr bwMode="auto">
          <a:xfrm>
            <a:off x="692696" y="467545"/>
            <a:ext cx="5760640" cy="4248471"/>
          </a:xfrm>
          <a:prstGeom prst="rect">
            <a:avLst/>
          </a:prstGeom>
          <a:noFill/>
        </p:spPr>
      </p:pic>
      <p:sp>
        <p:nvSpPr>
          <p:cNvPr id="5" name="TextBox 4"/>
          <p:cNvSpPr txBox="1"/>
          <p:nvPr/>
        </p:nvSpPr>
        <p:spPr>
          <a:xfrm>
            <a:off x="620688" y="4932040"/>
            <a:ext cx="5976663" cy="3970318"/>
          </a:xfrm>
          <a:prstGeom prst="rect">
            <a:avLst/>
          </a:prstGeom>
          <a:noFill/>
        </p:spPr>
        <p:txBody>
          <a:bodyPr wrap="square" rtlCol="0">
            <a:spAutoFit/>
          </a:bodyPr>
          <a:lstStyle/>
          <a:p>
            <a:r>
              <a:rPr lang="ru-RU" sz="1400" dirty="0" smtClean="0">
                <a:latin typeface="Times New Roman" pitchFamily="18" charset="0"/>
                <a:cs typeface="Times New Roman" pitchFamily="18" charset="0"/>
              </a:rPr>
              <a:t>Проект «Ранчо»</a:t>
            </a:r>
          </a:p>
          <a:p>
            <a:r>
              <a:rPr lang="ru-RU" sz="1400" dirty="0" smtClean="0">
                <a:latin typeface="Times New Roman" pitchFamily="18" charset="0"/>
                <a:cs typeface="Times New Roman" pitchFamily="18" charset="0"/>
              </a:rPr>
              <a:t>Семья Корнилова  Гоши.</a:t>
            </a:r>
          </a:p>
          <a:p>
            <a:r>
              <a:rPr lang="ru-RU" sz="1400" dirty="0" smtClean="0">
                <a:latin typeface="Times New Roman" pitchFamily="18" charset="0"/>
                <a:cs typeface="Times New Roman" pitchFamily="18" charset="0"/>
              </a:rPr>
              <a:t>Без сомнения, современные высокие технологии будут все основательнее проникать в строительство, как они уже завоевали авиа- и автомобилестроение и даже бытовую технику. Логичным развитием такой интеграции здания и микроэлектроники станет так называемое "интеллектуальное" жилище. Его главная особенность - в возможности управлять практически всеми процессами в доме с помощью единой компьютерной сети. </a:t>
            </a:r>
          </a:p>
          <a:p>
            <a:r>
              <a:rPr lang="ru-RU" sz="1400" dirty="0" smtClean="0">
                <a:latin typeface="Times New Roman" pitchFamily="18" charset="0"/>
                <a:cs typeface="Times New Roman" pitchFamily="18" charset="0"/>
              </a:rPr>
              <a:t>Примером практически законченной концепции электронного жилища является "Дом будущего" (ранчо), построенный семьёй Гоши Корнилова. Решение включает в себя домашнюю сеть, имеющую выход в Интернет, связь с системами спутникового вещания и подключенные по беспроводным каналам бытовые устройства.</a:t>
            </a:r>
          </a:p>
          <a:p>
            <a:r>
              <a:rPr lang="ru-RU" sz="1400" dirty="0" smtClean="0">
                <a:latin typeface="Times New Roman" pitchFamily="18" charset="0"/>
                <a:cs typeface="Times New Roman" pitchFamily="18" charset="0"/>
              </a:rPr>
              <a:t>Интеллектуальная кухня этого дома отслеживает энергопотребление бытовых приборов, позволяя свести расходы электроэнергии к минимуму. Этому способствуют и солнечные батареи, расположенные на крыше и на газонах.</a:t>
            </a:r>
          </a:p>
        </p:txBody>
      </p:sp>
      <p:sp>
        <p:nvSpPr>
          <p:cNvPr id="6" name="Номер слайда 5"/>
          <p:cNvSpPr>
            <a:spLocks noGrp="1"/>
          </p:cNvSpPr>
          <p:nvPr>
            <p:ph type="sldNum" sz="quarter" idx="12"/>
          </p:nvPr>
        </p:nvSpPr>
        <p:spPr/>
        <p:txBody>
          <a:bodyPr/>
          <a:lstStyle/>
          <a:p>
            <a:fld id="{1A5F7357-FCD7-406C-864D-07C7525666CE}" type="slidenum">
              <a:rPr lang="ru-RU" smtClean="0"/>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фото 09.10год\28092010078.jpg"/>
          <p:cNvPicPr>
            <a:picLocks noChangeAspect="1" noChangeArrowheads="1"/>
          </p:cNvPicPr>
          <p:nvPr/>
        </p:nvPicPr>
        <p:blipFill>
          <a:blip r:embed="rId2" cstate="print"/>
          <a:srcRect/>
          <a:stretch>
            <a:fillRect/>
          </a:stretch>
        </p:blipFill>
        <p:spPr bwMode="auto">
          <a:xfrm>
            <a:off x="836712" y="395536"/>
            <a:ext cx="5616624" cy="4512501"/>
          </a:xfrm>
          <a:prstGeom prst="rect">
            <a:avLst/>
          </a:prstGeom>
          <a:noFill/>
        </p:spPr>
      </p:pic>
      <p:sp>
        <p:nvSpPr>
          <p:cNvPr id="5" name="TextBox 4"/>
          <p:cNvSpPr txBox="1"/>
          <p:nvPr/>
        </p:nvSpPr>
        <p:spPr>
          <a:xfrm>
            <a:off x="836712" y="5148064"/>
            <a:ext cx="5832647" cy="2893100"/>
          </a:xfrm>
          <a:prstGeom prst="rect">
            <a:avLst/>
          </a:prstGeom>
          <a:noFill/>
        </p:spPr>
        <p:txBody>
          <a:bodyPr wrap="square" rtlCol="0">
            <a:spAutoFit/>
          </a:bodyPr>
          <a:lstStyle/>
          <a:p>
            <a:r>
              <a:rPr lang="ru-RU" sz="1400" dirty="0" smtClean="0">
                <a:latin typeface="Times New Roman" pitchFamily="18" charset="0"/>
                <a:cs typeface="Times New Roman" pitchFamily="18" charset="0"/>
              </a:rPr>
              <a:t>Проект «Духовный дом»</a:t>
            </a:r>
          </a:p>
          <a:p>
            <a:r>
              <a:rPr lang="ru-RU" sz="1400" dirty="0" smtClean="0">
                <a:latin typeface="Times New Roman" pitchFamily="18" charset="0"/>
                <a:cs typeface="Times New Roman" pitchFamily="18" charset="0"/>
              </a:rPr>
              <a:t>Семья Алексеева </a:t>
            </a:r>
            <a:r>
              <a:rPr lang="ru-RU" sz="1400" dirty="0" err="1" smtClean="0">
                <a:latin typeface="Times New Roman" pitchFamily="18" charset="0"/>
                <a:cs typeface="Times New Roman" pitchFamily="18" charset="0"/>
              </a:rPr>
              <a:t>Арсентия</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Даже в отсутствие хозяев такое жилище позаботится о максимально возможной экономии электроэнергии. В этом случае необходимая температура внутри помещения будет поддерживаться на минимальном безопасном уровне. А непосредственно перед приездом хозяев с помощью таймера или по звонку с мобильного телефона, температура поднимется до комфортного уровня.</a:t>
            </a:r>
          </a:p>
          <a:p>
            <a:r>
              <a:rPr lang="ru-RU" sz="1400" dirty="0" smtClean="0">
                <a:latin typeface="Times New Roman" pitchFamily="18" charset="0"/>
                <a:cs typeface="Times New Roman" pitchFamily="18" charset="0"/>
              </a:rPr>
              <a:t>Также концепция "электронного" дома предусматривает регулировку климата помещений в соответствии с уличной температурой и оптимизацию освещения - в зависимости от времени суток индивидуально для каждой комнаты. </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1A5F7357-FCD7-406C-864D-07C7525666CE}"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фото 09.10год\28092010081.jpg"/>
          <p:cNvPicPr>
            <a:picLocks noChangeAspect="1" noChangeArrowheads="1"/>
          </p:cNvPicPr>
          <p:nvPr/>
        </p:nvPicPr>
        <p:blipFill>
          <a:blip r:embed="rId2" cstate="print"/>
          <a:srcRect/>
          <a:stretch>
            <a:fillRect/>
          </a:stretch>
        </p:blipFill>
        <p:spPr bwMode="auto">
          <a:xfrm>
            <a:off x="2834934" y="3707905"/>
            <a:ext cx="3895539" cy="5069615"/>
          </a:xfrm>
          <a:prstGeom prst="rect">
            <a:avLst/>
          </a:prstGeom>
          <a:noFill/>
        </p:spPr>
      </p:pic>
      <p:sp>
        <p:nvSpPr>
          <p:cNvPr id="5" name="TextBox 4"/>
          <p:cNvSpPr txBox="1"/>
          <p:nvPr/>
        </p:nvSpPr>
        <p:spPr>
          <a:xfrm>
            <a:off x="242646" y="3515883"/>
            <a:ext cx="2592288" cy="4801314"/>
          </a:xfrm>
          <a:prstGeom prst="rect">
            <a:avLst/>
          </a:prstGeom>
          <a:noFill/>
          <a:ln>
            <a:noFill/>
          </a:ln>
        </p:spPr>
        <p:txBody>
          <a:bodyPr wrap="square" rtlCol="0">
            <a:spAutoFit/>
          </a:bodyPr>
          <a:lstStyle/>
          <a:p>
            <a:endParaRPr lang="en-US" sz="12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Фантастические </a:t>
            </a:r>
            <a:r>
              <a:rPr lang="ru-RU" sz="1400" dirty="0">
                <a:latin typeface="Times New Roman" pitchFamily="18" charset="0"/>
                <a:cs typeface="Times New Roman" pitchFamily="18" charset="0"/>
              </a:rPr>
              <a:t>идеи фантастических городов все чаще и чаще посещают людей. Разнообразие формы, цветовой гаммы, техническая оснащенность и функциональность. Плавные обтекаемые формы и индивидуальность во всем.  Дом как продолжение личности, симбиоз живого и материального мира. </a:t>
            </a:r>
          </a:p>
          <a:p>
            <a:r>
              <a:rPr lang="ru-RU" sz="1400" dirty="0">
                <a:latin typeface="Times New Roman" pitchFamily="18" charset="0"/>
                <a:cs typeface="Times New Roman" pitchFamily="18" charset="0"/>
              </a:rPr>
              <a:t>Струящийся свет и прохлада, запахи моря и весенней листвы, живой огонь в камине, раздвигающиеся потолки и сквозь тонкий, прозрачный пластик видны звезды ночного неба...</a:t>
            </a:r>
          </a:p>
          <a:p>
            <a:endParaRPr lang="ru-RU" sz="1400" dirty="0">
              <a:latin typeface="Times New Roman" pitchFamily="18" charset="0"/>
              <a:cs typeface="Times New Roman" pitchFamily="18" charset="0"/>
            </a:endParaRPr>
          </a:p>
        </p:txBody>
      </p:sp>
      <p:sp>
        <p:nvSpPr>
          <p:cNvPr id="6" name="TextBox 5"/>
          <p:cNvSpPr txBox="1"/>
          <p:nvPr/>
        </p:nvSpPr>
        <p:spPr>
          <a:xfrm>
            <a:off x="134634" y="347531"/>
            <a:ext cx="6642738" cy="4185761"/>
          </a:xfrm>
          <a:prstGeom prst="rect">
            <a:avLst/>
          </a:prstGeom>
          <a:noFill/>
        </p:spPr>
        <p:txBody>
          <a:bodyPr wrap="square" rtlCol="0">
            <a:spAutoFit/>
          </a:bodyPr>
          <a:lstStyle/>
          <a:p>
            <a:r>
              <a:rPr lang="ru-RU" sz="1400" dirty="0" smtClean="0">
                <a:latin typeface="Times New Roman" pitchFamily="18" charset="0"/>
                <a:cs typeface="Times New Roman" pitchFamily="18" charset="0"/>
              </a:rPr>
              <a:t>Проект «Круглый дом»</a:t>
            </a:r>
          </a:p>
          <a:p>
            <a:r>
              <a:rPr lang="ru-RU" sz="1400" dirty="0" smtClean="0">
                <a:latin typeface="Times New Roman" pitchFamily="18" charset="0"/>
                <a:cs typeface="Times New Roman" pitchFamily="18" charset="0"/>
              </a:rPr>
              <a:t>Семья Семёнова Коли</a:t>
            </a:r>
          </a:p>
          <a:p>
            <a:r>
              <a:rPr lang="ru-RU" sz="1400" dirty="0" smtClean="0">
                <a:latin typeface="Times New Roman" pitchFamily="18" charset="0"/>
                <a:cs typeface="Times New Roman" pitchFamily="18" charset="0"/>
              </a:rPr>
              <a:t>Нет, это не летающая тарелка, прилетевшая к нам из космоса и приземлившаяся у моря.</a:t>
            </a:r>
          </a:p>
          <a:p>
            <a:r>
              <a:rPr lang="ru-RU" sz="1400" dirty="0" smtClean="0">
                <a:latin typeface="Times New Roman" pitchFamily="18" charset="0"/>
                <a:cs typeface="Times New Roman" pitchFamily="18" charset="0"/>
              </a:rPr>
              <a:t>На самом деле это просто проект, будущего  архитектора Коли Семёнова. Похоже, именно так Коля  представляет себе дом свой мечты. </a:t>
            </a:r>
          </a:p>
          <a:p>
            <a:r>
              <a:rPr lang="ru-RU" sz="1400" dirty="0" smtClean="0">
                <a:latin typeface="Times New Roman" pitchFamily="18" charset="0"/>
                <a:cs typeface="Times New Roman" pitchFamily="18" charset="0"/>
              </a:rPr>
              <a:t>Его форма, мягкие округлые и в то же время, стремительные линии должны создавать впечатление легкости и движения, как будто это вовсе не дом, а действительно стремительно несущийся космический летательный аппарат. Один дом в виде летающей тарелки у нас как-то уже был, а это как будто его современный вариант. В нем чувствуется энергия и мягкость, скорость и парение.</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Внутри здания — два этажа, соединенные лифтом; большие окна обеспечивают много света, тонированное стекло обеспечивает мягкий рассеянный свет, предусмотрена  большая терраса для приема солнечных ванн, зеркальные кабинеты и зимний сад.</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Эксклюзивный дизайн интерьера действительно напоминает салон космического корабля, бассейн сверкает прозрачной </a:t>
            </a:r>
            <a:r>
              <a:rPr lang="ru-RU" sz="1400" dirty="0" err="1" smtClean="0">
                <a:latin typeface="Times New Roman" pitchFamily="18" charset="0"/>
                <a:cs typeface="Times New Roman" pitchFamily="18" charset="0"/>
              </a:rPr>
              <a:t>голубой</a:t>
            </a:r>
            <a:r>
              <a:rPr lang="ru-RU" sz="1400" dirty="0" smtClean="0">
                <a:latin typeface="Times New Roman" pitchFamily="18" charset="0"/>
                <a:cs typeface="Times New Roman" pitchFamily="18" charset="0"/>
              </a:rPr>
              <a:t> водой в обрамлении натурального камня, кораллов и «морских звезд».</a:t>
            </a: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1A5F7357-FCD7-406C-864D-07C7525666CE}"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фото 09.10год\28092010072.jpg"/>
          <p:cNvPicPr>
            <a:picLocks noChangeAspect="1" noChangeArrowheads="1"/>
          </p:cNvPicPr>
          <p:nvPr/>
        </p:nvPicPr>
        <p:blipFill>
          <a:blip r:embed="rId2" cstate="print"/>
          <a:srcRect/>
          <a:stretch>
            <a:fillRect/>
          </a:stretch>
        </p:blipFill>
        <p:spPr bwMode="auto">
          <a:xfrm>
            <a:off x="188640" y="443542"/>
            <a:ext cx="6336704" cy="4128457"/>
          </a:xfrm>
          <a:prstGeom prst="rect">
            <a:avLst/>
          </a:prstGeom>
          <a:noFill/>
        </p:spPr>
      </p:pic>
      <p:sp>
        <p:nvSpPr>
          <p:cNvPr id="5" name="TextBox 4"/>
          <p:cNvSpPr txBox="1"/>
          <p:nvPr/>
        </p:nvSpPr>
        <p:spPr>
          <a:xfrm>
            <a:off x="260648" y="4860032"/>
            <a:ext cx="6354706" cy="3323987"/>
          </a:xfrm>
          <a:prstGeom prst="rect">
            <a:avLst/>
          </a:prstGeom>
          <a:noFill/>
        </p:spPr>
        <p:txBody>
          <a:bodyPr wrap="square" rtlCol="0">
            <a:spAutoFit/>
          </a:bodyPr>
          <a:lstStyle/>
          <a:p>
            <a:r>
              <a:rPr lang="ru-RU" sz="1400" dirty="0" smtClean="0">
                <a:latin typeface="Times New Roman" pitchFamily="18" charset="0"/>
                <a:cs typeface="Times New Roman" pitchFamily="18" charset="0"/>
              </a:rPr>
              <a:t>Проект «Ходячие дома»</a:t>
            </a:r>
          </a:p>
          <a:p>
            <a:r>
              <a:rPr lang="ru-RU" sz="1400" dirty="0" smtClean="0">
                <a:latin typeface="Times New Roman" pitchFamily="18" charset="0"/>
                <a:cs typeface="Times New Roman" pitchFamily="18" charset="0"/>
              </a:rPr>
              <a:t>Семья Насти  Назаровой</a:t>
            </a:r>
          </a:p>
          <a:p>
            <a:r>
              <a:rPr lang="ru-RU" sz="1400" dirty="0" smtClean="0">
                <a:latin typeface="Times New Roman" pitchFamily="18" charset="0"/>
                <a:cs typeface="Times New Roman" pitchFamily="18" charset="0"/>
              </a:rPr>
              <a:t>На </a:t>
            </a:r>
            <a:r>
              <a:rPr lang="ru-RU" sz="1400" dirty="0">
                <a:latin typeface="Times New Roman" pitchFamily="18" charset="0"/>
                <a:cs typeface="Times New Roman" pitchFamily="18" charset="0"/>
              </a:rPr>
              <a:t>выставке семья Назаровых  представили проект движущегося здания </a:t>
            </a:r>
          </a:p>
          <a:p>
            <a:r>
              <a:rPr lang="ru-RU" sz="1400" dirty="0">
                <a:latin typeface="Times New Roman" pitchFamily="18" charset="0"/>
                <a:cs typeface="Times New Roman" pitchFamily="18" charset="0"/>
              </a:rPr>
              <a:t>названием "Дом-офис будущего". </a:t>
            </a:r>
          </a:p>
          <a:p>
            <a:r>
              <a:rPr lang="ru-RU" sz="1400" dirty="0">
                <a:latin typeface="Times New Roman" pitchFamily="18" charset="0"/>
                <a:cs typeface="Times New Roman" pitchFamily="18" charset="0"/>
              </a:rPr>
              <a:t> </a:t>
            </a:r>
          </a:p>
          <a:p>
            <a:r>
              <a:rPr lang="ru-RU" sz="1400" dirty="0">
                <a:latin typeface="Times New Roman" pitchFamily="18" charset="0"/>
                <a:cs typeface="Times New Roman" pitchFamily="18" charset="0"/>
              </a:rPr>
              <a:t>"Идея этого проекта такова: в будущем люди будут работать на дому. Выполняя свои обязанности, они будут перемещаться по миру в движущихся зданиях. </a:t>
            </a:r>
          </a:p>
          <a:p>
            <a:r>
              <a:rPr lang="ru-RU" sz="1400" dirty="0">
                <a:latin typeface="Times New Roman" pitchFamily="18" charset="0"/>
                <a:cs typeface="Times New Roman" pitchFamily="18" charset="0"/>
              </a:rPr>
              <a:t>Проект движущегося здания выполнен в стиле </a:t>
            </a:r>
            <a:r>
              <a:rPr lang="ru-RU" sz="1400" dirty="0" err="1">
                <a:latin typeface="Times New Roman" pitchFamily="18" charset="0"/>
                <a:cs typeface="Times New Roman" pitchFamily="18" charset="0"/>
              </a:rPr>
              <a:t>деконструктивизма</a:t>
            </a:r>
            <a:r>
              <a:rPr lang="ru-RU" sz="1400" dirty="0">
                <a:latin typeface="Times New Roman" pitchFamily="18" charset="0"/>
                <a:cs typeface="Times New Roman" pitchFamily="18" charset="0"/>
              </a:rPr>
              <a:t>. Материал исполнения - системы перегородок - алюминий и стекло. Детали конструкции располагаются под разными углами. Стекла используются всех возможных видов: тонированные, покрытые пленками, зеркальные и т.д. "Одну из главных ролей играет искусственное освещение, - пояснила Галина </a:t>
            </a:r>
            <a:r>
              <a:rPr lang="ru-RU" sz="1400" dirty="0" err="1">
                <a:latin typeface="Times New Roman" pitchFamily="18" charset="0"/>
                <a:cs typeface="Times New Roman" pitchFamily="18" charset="0"/>
              </a:rPr>
              <a:t>Бандуркина</a:t>
            </a:r>
            <a:r>
              <a:rPr lang="ru-RU" sz="1400" dirty="0">
                <a:latin typeface="Times New Roman" pitchFamily="18" charset="0"/>
                <a:cs typeface="Times New Roman" pitchFamily="18" charset="0"/>
              </a:rPr>
              <a:t>. - Его задача - отражаться, преломляться в стеклянных стенах здания, подчеркивая необычность, оригинальность проекта". </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1A5F7357-FCD7-406C-864D-07C7525666CE}" type="slidenum">
              <a:rPr lang="ru-RU" smtClean="0"/>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фото 09.10год\28092010085.jpg"/>
          <p:cNvPicPr>
            <a:picLocks noChangeAspect="1" noChangeArrowheads="1"/>
          </p:cNvPicPr>
          <p:nvPr/>
        </p:nvPicPr>
        <p:blipFill>
          <a:blip r:embed="rId2" cstate="print"/>
          <a:srcRect/>
          <a:stretch>
            <a:fillRect/>
          </a:stretch>
        </p:blipFill>
        <p:spPr bwMode="auto">
          <a:xfrm>
            <a:off x="692696" y="395536"/>
            <a:ext cx="5832648" cy="3672408"/>
          </a:xfrm>
          <a:prstGeom prst="rect">
            <a:avLst/>
          </a:prstGeom>
          <a:noFill/>
        </p:spPr>
      </p:pic>
      <p:sp>
        <p:nvSpPr>
          <p:cNvPr id="5" name="TextBox 4"/>
          <p:cNvSpPr txBox="1"/>
          <p:nvPr/>
        </p:nvSpPr>
        <p:spPr>
          <a:xfrm>
            <a:off x="836713" y="4355976"/>
            <a:ext cx="5760640" cy="4901150"/>
          </a:xfrm>
          <a:prstGeom prst="rect">
            <a:avLst/>
          </a:prstGeom>
          <a:noFill/>
        </p:spPr>
        <p:txBody>
          <a:bodyPr wrap="square" rtlCol="0">
            <a:spAutoFit/>
          </a:bodyPr>
          <a:lstStyle/>
          <a:p>
            <a:pPr>
              <a:lnSpc>
                <a:spcPct val="150000"/>
              </a:lnSpc>
            </a:pPr>
            <a:r>
              <a:rPr lang="ru-RU" sz="1400" dirty="0" smtClean="0">
                <a:latin typeface="Times New Roman" pitchFamily="18" charset="0"/>
                <a:cs typeface="Times New Roman" pitchFamily="18" charset="0"/>
              </a:rPr>
              <a:t>Проект «Полярный дом»</a:t>
            </a:r>
          </a:p>
          <a:p>
            <a:pPr>
              <a:lnSpc>
                <a:spcPct val="150000"/>
              </a:lnSpc>
            </a:pPr>
            <a:r>
              <a:rPr lang="ru-RU" sz="1400" dirty="0" smtClean="0">
                <a:latin typeface="Times New Roman" pitchFamily="18" charset="0"/>
                <a:cs typeface="Times New Roman" pitchFamily="18" charset="0"/>
              </a:rPr>
              <a:t>Семья Алексеева </a:t>
            </a:r>
            <a:r>
              <a:rPr lang="ru-RU" sz="1400" dirty="0" err="1" smtClean="0">
                <a:latin typeface="Times New Roman" pitchFamily="18" charset="0"/>
                <a:cs typeface="Times New Roman" pitchFamily="18" charset="0"/>
              </a:rPr>
              <a:t>Арсентия</a:t>
            </a:r>
            <a:endParaRPr lang="ru-RU" sz="1400" dirty="0" smtClean="0">
              <a:latin typeface="Times New Roman" pitchFamily="18" charset="0"/>
              <a:cs typeface="Times New Roman" pitchFamily="18" charset="0"/>
            </a:endParaRPr>
          </a:p>
          <a:p>
            <a:pPr>
              <a:lnSpc>
                <a:spcPct val="150000"/>
              </a:lnSpc>
            </a:pPr>
            <a:r>
              <a:rPr lang="ru-RU" sz="1400" dirty="0" smtClean="0">
                <a:latin typeface="Times New Roman" pitchFamily="18" charset="0"/>
                <a:cs typeface="Times New Roman" pitchFamily="18" charset="0"/>
              </a:rPr>
              <a:t>Зданию будущего требуются: минимизированный местный источник энергии, взаимодействующий с максимально эффективным возобновляемым источником тепловой энергии; продуманная конструкция здания, построенного с использованием изоляционных материалов и современного оборудования; и восстановление утраченной тепловой энергии. </a:t>
            </a:r>
          </a:p>
          <a:p>
            <a:pPr>
              <a:lnSpc>
                <a:spcPct val="150000"/>
              </a:lnSpc>
            </a:pPr>
            <a:r>
              <a:rPr lang="ru-RU" sz="1400" dirty="0" smtClean="0">
                <a:latin typeface="Times New Roman" pitchFamily="18" charset="0"/>
                <a:cs typeface="Times New Roman" pitchFamily="18" charset="0"/>
              </a:rPr>
              <a:t>Солнечная энергия - наиболее эффективная, из альтернативных источников энергии. На сегодняшний день солнечные тепловые коллекторы работают очень хорошо. Но следовало бы сделать их более эффективными. Для этого необходимо использовать их в комбинации с продуманной системой  хранения тепловой энергии, которая будет устойчиво снабжать теплом или прохладой ваш дом круглый год, ночью, в пасмурную погоду и в зимнее время (сезонное использование).</a:t>
            </a: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1A5F7357-FCD7-406C-864D-07C7525666CE}" type="slidenum">
              <a:rPr lang="ru-RU" smtClean="0"/>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фото 09.10год\28092010086.jpg"/>
          <p:cNvPicPr>
            <a:picLocks noChangeAspect="1" noChangeArrowheads="1"/>
          </p:cNvPicPr>
          <p:nvPr/>
        </p:nvPicPr>
        <p:blipFill>
          <a:blip r:embed="rId2" cstate="print"/>
          <a:srcRect/>
          <a:stretch>
            <a:fillRect/>
          </a:stretch>
        </p:blipFill>
        <p:spPr bwMode="auto">
          <a:xfrm>
            <a:off x="620688" y="414867"/>
            <a:ext cx="5976663" cy="4157133"/>
          </a:xfrm>
          <a:prstGeom prst="rect">
            <a:avLst/>
          </a:prstGeom>
          <a:noFill/>
        </p:spPr>
      </p:pic>
      <p:sp>
        <p:nvSpPr>
          <p:cNvPr id="5" name="TextBox 4"/>
          <p:cNvSpPr txBox="1"/>
          <p:nvPr/>
        </p:nvSpPr>
        <p:spPr>
          <a:xfrm>
            <a:off x="548680" y="4860032"/>
            <a:ext cx="5922658" cy="4832092"/>
          </a:xfrm>
          <a:prstGeom prst="rect">
            <a:avLst/>
          </a:prstGeom>
          <a:noFill/>
        </p:spPr>
        <p:txBody>
          <a:bodyPr wrap="square" rtlCol="0">
            <a:spAutoFit/>
          </a:bodyPr>
          <a:lstStyle/>
          <a:p>
            <a:pPr>
              <a:lnSpc>
                <a:spcPct val="150000"/>
              </a:lnSpc>
            </a:pPr>
            <a:r>
              <a:rPr lang="ru-RU" sz="1400" dirty="0" smtClean="0">
                <a:latin typeface="Times New Roman" pitchFamily="18" charset="0"/>
                <a:cs typeface="Times New Roman" pitchFamily="18" charset="0"/>
              </a:rPr>
              <a:t>Проект «Терем , теремок»</a:t>
            </a:r>
          </a:p>
          <a:p>
            <a:pPr>
              <a:lnSpc>
                <a:spcPct val="150000"/>
              </a:lnSpc>
            </a:pPr>
            <a:r>
              <a:rPr lang="ru-RU" sz="1400" dirty="0" smtClean="0">
                <a:latin typeface="Times New Roman" pitchFamily="18" charset="0"/>
                <a:cs typeface="Times New Roman" pitchFamily="18" charset="0"/>
              </a:rPr>
              <a:t>Семья </a:t>
            </a:r>
            <a:r>
              <a:rPr lang="ru-RU" sz="1400" dirty="0" err="1" smtClean="0">
                <a:latin typeface="Times New Roman" pitchFamily="18" charset="0"/>
                <a:cs typeface="Times New Roman" pitchFamily="18" charset="0"/>
              </a:rPr>
              <a:t>Юлиты</a:t>
            </a:r>
            <a:r>
              <a:rPr lang="ru-RU" sz="1400" dirty="0" smtClean="0">
                <a:latin typeface="Times New Roman" pitchFamily="18" charset="0"/>
                <a:cs typeface="Times New Roman" pitchFamily="18" charset="0"/>
              </a:rPr>
              <a:t> Кривошапкиной</a:t>
            </a:r>
          </a:p>
          <a:p>
            <a:pPr>
              <a:lnSpc>
                <a:spcPct val="150000"/>
              </a:lnSpc>
            </a:pPr>
            <a:r>
              <a:rPr lang="ru-RU" sz="1400" dirty="0" smtClean="0">
                <a:latin typeface="Times New Roman" pitchFamily="18" charset="0"/>
                <a:cs typeface="Times New Roman" pitchFamily="18" charset="0"/>
              </a:rPr>
              <a:t>Самый умный дом семьи Кривошапкиных.</a:t>
            </a:r>
          </a:p>
          <a:p>
            <a:pPr>
              <a:lnSpc>
                <a:spcPct val="150000"/>
              </a:lnSpc>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Сегодня </a:t>
            </a:r>
            <a:r>
              <a:rPr lang="ru-RU" sz="1400" dirty="0">
                <a:latin typeface="Times New Roman" pitchFamily="18" charset="0"/>
                <a:cs typeface="Times New Roman" pitchFamily="18" charset="0"/>
              </a:rPr>
              <a:t>невозможно себе представить современную квартиру или дом без массы сложных электронных устройств. Телевизор, охранная система, кондиционер: все это необходимо в современном жилище. Но управление приборами зачастую становится проблемой. Разобраться в десятке пультов, лежащих на журнальном столике, и найти среди них нужный — с такой задачей ежедневно сталкивается городской житель. В системе «умный дом» управление всеми приборами сосредоточено в одном-единственном пульте или сенсорной панели. При этом дом понимает вас буквально с полуслова — одного нажатия пальца или словесной команды достаточно для того, чтобы зажегся свет, открылись жалюзи или включился телевизор.</a:t>
            </a:r>
          </a:p>
          <a:p>
            <a:endParaRPr lang="ru-RU" sz="1400"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1A5F7357-FCD7-406C-864D-07C7525666CE}"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1583</Words>
  <Application>Microsoft Office PowerPoint</Application>
  <PresentationFormat>Экран (4:3)</PresentationFormat>
  <Paragraphs>89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Управление образования  Окружной администрации  г Якутска  ЦРР Д/С №105 «Умка»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Дима</dc:creator>
  <cp:lastModifiedBy>Пользователь</cp:lastModifiedBy>
  <cp:revision>21</cp:revision>
  <dcterms:created xsi:type="dcterms:W3CDTF">2010-09-28T11:33:45Z</dcterms:created>
  <dcterms:modified xsi:type="dcterms:W3CDTF">2010-11-21T18:11:53Z</dcterms:modified>
</cp:coreProperties>
</file>