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5"/>
  </p:notesMasterIdLst>
  <p:sldIdLst>
    <p:sldId id="257" r:id="rId2"/>
    <p:sldId id="300" r:id="rId3"/>
    <p:sldId id="263" r:id="rId4"/>
    <p:sldId id="273" r:id="rId5"/>
    <p:sldId id="271" r:id="rId6"/>
    <p:sldId id="258" r:id="rId7"/>
    <p:sldId id="259" r:id="rId8"/>
    <p:sldId id="260" r:id="rId9"/>
    <p:sldId id="261" r:id="rId10"/>
    <p:sldId id="274" r:id="rId11"/>
    <p:sldId id="275" r:id="rId12"/>
    <p:sldId id="303" r:id="rId13"/>
    <p:sldId id="304" r:id="rId14"/>
    <p:sldId id="305" r:id="rId15"/>
    <p:sldId id="306" r:id="rId16"/>
    <p:sldId id="310" r:id="rId17"/>
    <p:sldId id="308" r:id="rId18"/>
    <p:sldId id="309"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293" r:id="rId35"/>
    <p:sldId id="292" r:id="rId36"/>
    <p:sldId id="294" r:id="rId37"/>
    <p:sldId id="295" r:id="rId38"/>
    <p:sldId id="296" r:id="rId39"/>
    <p:sldId id="297" r:id="rId40"/>
    <p:sldId id="326" r:id="rId41"/>
    <p:sldId id="327" r:id="rId42"/>
    <p:sldId id="328" r:id="rId43"/>
    <p:sldId id="329" r:id="rId44"/>
    <p:sldId id="330" r:id="rId45"/>
    <p:sldId id="331" r:id="rId46"/>
    <p:sldId id="333" r:id="rId47"/>
    <p:sldId id="335"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6EE8"/>
    <a:srgbClr val="FFFF00"/>
    <a:srgbClr val="CC3300"/>
    <a:srgbClr val="F7996F"/>
    <a:srgbClr val="00FF00"/>
    <a:srgbClr val="006600"/>
    <a:srgbClr val="00CC00"/>
    <a:srgbClr val="F76F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0" autoAdjust="0"/>
    <p:restoredTop sz="94660"/>
  </p:normalViewPr>
  <p:slideViewPr>
    <p:cSldViewPr>
      <p:cViewPr varScale="1">
        <p:scale>
          <a:sx n="67" d="100"/>
          <a:sy n="67" d="100"/>
        </p:scale>
        <p:origin x="-4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E8723-67A0-4A39-AEBD-0810AF269D0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CD8659A6-5305-4A09-8C5C-55253B0D2789}">
      <dgm:prSet phldrT="[Текст]" custT="1"/>
      <dgm:spPr/>
      <dgm:t>
        <a:bodyPr/>
        <a:lstStyle/>
        <a:p>
          <a:r>
            <a:rPr lang="en-US" sz="1600" b="1" dirty="0" smtClean="0"/>
            <a:t>What is the purpose of this piece of writing?</a:t>
          </a:r>
          <a:endParaRPr lang="ru-RU" sz="1600" b="1" dirty="0"/>
        </a:p>
      </dgm:t>
    </dgm:pt>
    <dgm:pt modelId="{A3AEF767-B8C1-4EB8-B575-BA8CBE9C4189}" type="parTrans" cxnId="{C7C428F0-7DFF-45A9-8FE9-A5EB8B177CE2}">
      <dgm:prSet/>
      <dgm:spPr/>
      <dgm:t>
        <a:bodyPr/>
        <a:lstStyle/>
        <a:p>
          <a:endParaRPr lang="ru-RU"/>
        </a:p>
      </dgm:t>
    </dgm:pt>
    <dgm:pt modelId="{389AF9AF-4911-4F1B-B88F-39D6C1262413}" type="sibTrans" cxnId="{C7C428F0-7DFF-45A9-8FE9-A5EB8B177CE2}">
      <dgm:prSet/>
      <dgm:spPr/>
      <dgm:t>
        <a:bodyPr/>
        <a:lstStyle/>
        <a:p>
          <a:endParaRPr lang="ru-RU"/>
        </a:p>
      </dgm:t>
    </dgm:pt>
    <dgm:pt modelId="{E4D055EA-95BD-4D41-894C-08766F9E59C3}">
      <dgm:prSet phldrT="[Текст]" custT="1"/>
      <dgm:spPr/>
      <dgm:t>
        <a:bodyPr/>
        <a:lstStyle/>
        <a:p>
          <a:r>
            <a:rPr lang="en-US" sz="2000" b="1" u="sng" dirty="0" smtClean="0">
              <a:solidFill>
                <a:schemeClr val="tx2">
                  <a:lumMod val="25000"/>
                </a:schemeClr>
              </a:solidFill>
            </a:rPr>
            <a:t>Function</a:t>
          </a:r>
          <a:endParaRPr lang="ru-RU" sz="2000" b="1" u="sng" dirty="0">
            <a:solidFill>
              <a:schemeClr val="tx2">
                <a:lumMod val="25000"/>
              </a:schemeClr>
            </a:solidFill>
          </a:endParaRPr>
        </a:p>
      </dgm:t>
    </dgm:pt>
    <dgm:pt modelId="{4E925C37-AA53-4ACB-8347-B30B19A0E023}" type="parTrans" cxnId="{AFDDC85A-0D0F-411D-82AC-471E44ADFDBB}">
      <dgm:prSet/>
      <dgm:spPr/>
      <dgm:t>
        <a:bodyPr/>
        <a:lstStyle/>
        <a:p>
          <a:endParaRPr lang="ru-RU"/>
        </a:p>
      </dgm:t>
    </dgm:pt>
    <dgm:pt modelId="{9EA4F448-C7A1-48E7-82F5-588FCBAB8F7C}" type="sibTrans" cxnId="{AFDDC85A-0D0F-411D-82AC-471E44ADFDBB}">
      <dgm:prSet/>
      <dgm:spPr/>
      <dgm:t>
        <a:bodyPr/>
        <a:lstStyle/>
        <a:p>
          <a:endParaRPr lang="ru-RU"/>
        </a:p>
      </dgm:t>
    </dgm:pt>
    <dgm:pt modelId="{8147AA19-ACC7-4F7D-B68B-9726331A1BA6}">
      <dgm:prSet phldrT="[Текст]" custT="1"/>
      <dgm:spPr/>
      <dgm:t>
        <a:bodyPr/>
        <a:lstStyle/>
        <a:p>
          <a:r>
            <a:rPr lang="en-US" sz="1600" b="1" dirty="0" smtClean="0"/>
            <a:t>Who is it written for?</a:t>
          </a:r>
          <a:endParaRPr lang="ru-RU" sz="1600" b="1" dirty="0"/>
        </a:p>
      </dgm:t>
    </dgm:pt>
    <dgm:pt modelId="{F8DF664E-7D07-47FB-A252-DFBD8796604A}" type="parTrans" cxnId="{E4B3DE21-9CDE-4703-8FDD-C85F36605A8D}">
      <dgm:prSet/>
      <dgm:spPr/>
      <dgm:t>
        <a:bodyPr/>
        <a:lstStyle/>
        <a:p>
          <a:endParaRPr lang="ru-RU"/>
        </a:p>
      </dgm:t>
    </dgm:pt>
    <dgm:pt modelId="{D43F242C-4BD1-452E-A569-0E50FCEC34F8}" type="sibTrans" cxnId="{E4B3DE21-9CDE-4703-8FDD-C85F36605A8D}">
      <dgm:prSet/>
      <dgm:spPr/>
      <dgm:t>
        <a:bodyPr/>
        <a:lstStyle/>
        <a:p>
          <a:endParaRPr lang="ru-RU"/>
        </a:p>
      </dgm:t>
    </dgm:pt>
    <dgm:pt modelId="{FDF768D2-7755-407A-B180-F0DF01B2245A}">
      <dgm:prSet phldrT="[Текст]" custT="1"/>
      <dgm:spPr/>
      <dgm:t>
        <a:bodyPr/>
        <a:lstStyle/>
        <a:p>
          <a:r>
            <a:rPr lang="en-US" sz="2000" b="1" u="sng" dirty="0" smtClean="0">
              <a:solidFill>
                <a:schemeClr val="tx2">
                  <a:lumMod val="25000"/>
                </a:schemeClr>
              </a:solidFill>
            </a:rPr>
            <a:t>Context</a:t>
          </a:r>
          <a:endParaRPr lang="ru-RU" sz="2000" b="1" u="sng" dirty="0">
            <a:solidFill>
              <a:schemeClr val="tx2">
                <a:lumMod val="25000"/>
              </a:schemeClr>
            </a:solidFill>
          </a:endParaRPr>
        </a:p>
      </dgm:t>
    </dgm:pt>
    <dgm:pt modelId="{FD974EE3-D84D-45EA-B637-BCB8D59F51E2}" type="parTrans" cxnId="{76FBAE1C-2015-4EB6-8FD1-7A5BD38CF1ED}">
      <dgm:prSet/>
      <dgm:spPr/>
      <dgm:t>
        <a:bodyPr/>
        <a:lstStyle/>
        <a:p>
          <a:endParaRPr lang="ru-RU"/>
        </a:p>
      </dgm:t>
    </dgm:pt>
    <dgm:pt modelId="{25D53E18-E0D5-4D6C-A6C6-4ECB66833EB7}" type="sibTrans" cxnId="{76FBAE1C-2015-4EB6-8FD1-7A5BD38CF1ED}">
      <dgm:prSet/>
      <dgm:spPr/>
      <dgm:t>
        <a:bodyPr/>
        <a:lstStyle/>
        <a:p>
          <a:endParaRPr lang="ru-RU"/>
        </a:p>
      </dgm:t>
    </dgm:pt>
    <dgm:pt modelId="{7105BC77-C3C4-46BC-BBFD-E391586BC6AC}">
      <dgm:prSet phldrT="[Текст]" custT="1"/>
      <dgm:spPr/>
      <dgm:t>
        <a:bodyPr/>
        <a:lstStyle/>
        <a:p>
          <a:r>
            <a:rPr lang="en-US" sz="1600" b="1" dirty="0" smtClean="0"/>
            <a:t>How should I sound?</a:t>
          </a:r>
          <a:endParaRPr lang="ru-RU" sz="1600" b="1" dirty="0"/>
        </a:p>
      </dgm:t>
    </dgm:pt>
    <dgm:pt modelId="{D579D5FB-281C-42EF-A621-F067663DC415}" type="parTrans" cxnId="{0A4E27D7-AA5D-4484-947E-F9EA68617E20}">
      <dgm:prSet/>
      <dgm:spPr/>
      <dgm:t>
        <a:bodyPr/>
        <a:lstStyle/>
        <a:p>
          <a:endParaRPr lang="ru-RU"/>
        </a:p>
      </dgm:t>
    </dgm:pt>
    <dgm:pt modelId="{207C4B78-E186-467E-AE31-6D982A73824F}" type="sibTrans" cxnId="{0A4E27D7-AA5D-4484-947E-F9EA68617E20}">
      <dgm:prSet/>
      <dgm:spPr/>
      <dgm:t>
        <a:bodyPr/>
        <a:lstStyle/>
        <a:p>
          <a:endParaRPr lang="ru-RU"/>
        </a:p>
      </dgm:t>
    </dgm:pt>
    <dgm:pt modelId="{B2363EAE-6117-4E93-9036-C8C2C7A72215}">
      <dgm:prSet phldrT="[Текст]" custT="1"/>
      <dgm:spPr/>
      <dgm:t>
        <a:bodyPr/>
        <a:lstStyle/>
        <a:p>
          <a:pPr algn="l"/>
          <a:r>
            <a:rPr lang="en-US" sz="2000" b="1" u="none" dirty="0" smtClean="0">
              <a:solidFill>
                <a:schemeClr val="tx2">
                  <a:lumMod val="25000"/>
                </a:schemeClr>
              </a:solidFill>
            </a:rPr>
            <a:t>    </a:t>
          </a:r>
          <a:r>
            <a:rPr lang="en-US" sz="2000" b="1" u="sng" dirty="0" smtClean="0">
              <a:solidFill>
                <a:schemeClr val="tx2">
                  <a:lumMod val="25000"/>
                </a:schemeClr>
              </a:solidFill>
            </a:rPr>
            <a:t>Attitude</a:t>
          </a:r>
          <a:endParaRPr lang="ru-RU" sz="2000" b="1" u="sng" dirty="0">
            <a:solidFill>
              <a:schemeClr val="tx2">
                <a:lumMod val="25000"/>
              </a:schemeClr>
            </a:solidFill>
          </a:endParaRPr>
        </a:p>
      </dgm:t>
    </dgm:pt>
    <dgm:pt modelId="{7CAD60CC-06BA-4BE0-9CC9-36EAC5CBB4F0}" type="parTrans" cxnId="{96ECE956-3FCA-4AB1-854A-7D1D801E6107}">
      <dgm:prSet/>
      <dgm:spPr/>
      <dgm:t>
        <a:bodyPr/>
        <a:lstStyle/>
        <a:p>
          <a:endParaRPr lang="ru-RU"/>
        </a:p>
      </dgm:t>
    </dgm:pt>
    <dgm:pt modelId="{04809E30-5220-4AF7-A85E-E03D33CA2F5A}" type="sibTrans" cxnId="{96ECE956-3FCA-4AB1-854A-7D1D801E6107}">
      <dgm:prSet/>
      <dgm:spPr/>
      <dgm:t>
        <a:bodyPr/>
        <a:lstStyle/>
        <a:p>
          <a:endParaRPr lang="ru-RU"/>
        </a:p>
      </dgm:t>
    </dgm:pt>
    <dgm:pt modelId="{8B67B9E4-4138-497C-A266-D9E368E23607}">
      <dgm:prSet phldrT="[Текст]" custT="1"/>
      <dgm:spPr/>
      <dgm:t>
        <a:bodyPr/>
        <a:lstStyle/>
        <a:p>
          <a:r>
            <a:rPr lang="en-US" sz="1600" b="1" dirty="0" smtClean="0"/>
            <a:t>What should this piece of writing look like?</a:t>
          </a:r>
          <a:endParaRPr lang="ru-RU" sz="1600" b="1" dirty="0"/>
        </a:p>
      </dgm:t>
    </dgm:pt>
    <dgm:pt modelId="{71386DF5-BCC9-4BCD-BBE7-018D0C0230C4}" type="parTrans" cxnId="{13B18BF3-C82E-4854-9AB7-B78EFCC58F0E}">
      <dgm:prSet/>
      <dgm:spPr/>
      <dgm:t>
        <a:bodyPr/>
        <a:lstStyle/>
        <a:p>
          <a:endParaRPr lang="ru-RU"/>
        </a:p>
      </dgm:t>
    </dgm:pt>
    <dgm:pt modelId="{0B604E66-803F-4BF1-85B8-8226F315B24E}" type="sibTrans" cxnId="{13B18BF3-C82E-4854-9AB7-B78EFCC58F0E}">
      <dgm:prSet/>
      <dgm:spPr/>
      <dgm:t>
        <a:bodyPr/>
        <a:lstStyle/>
        <a:p>
          <a:endParaRPr lang="ru-RU"/>
        </a:p>
      </dgm:t>
    </dgm:pt>
    <dgm:pt modelId="{CEF13BFA-E038-4FF0-9FD1-1715586355EA}">
      <dgm:prSet phldrT="[Текст]" custT="1"/>
      <dgm:spPr/>
      <dgm:t>
        <a:bodyPr/>
        <a:lstStyle/>
        <a:p>
          <a:r>
            <a:rPr lang="en-US" sz="2000" b="1" u="sng" dirty="0" smtClean="0">
              <a:solidFill>
                <a:schemeClr val="tx2">
                  <a:lumMod val="25000"/>
                </a:schemeClr>
              </a:solidFill>
            </a:rPr>
            <a:t>Purpose</a:t>
          </a:r>
          <a:endParaRPr lang="ru-RU" sz="2000" b="1" u="sng" dirty="0">
            <a:solidFill>
              <a:schemeClr val="tx2">
                <a:lumMod val="25000"/>
              </a:schemeClr>
            </a:solidFill>
          </a:endParaRPr>
        </a:p>
      </dgm:t>
    </dgm:pt>
    <dgm:pt modelId="{4C6A8AC8-8205-4C06-AEF0-7E94673A293E}" type="parTrans" cxnId="{A8FA5777-9095-47F1-BA43-DB970D447BEE}">
      <dgm:prSet/>
      <dgm:spPr/>
      <dgm:t>
        <a:bodyPr/>
        <a:lstStyle/>
        <a:p>
          <a:endParaRPr lang="ru-RU"/>
        </a:p>
      </dgm:t>
    </dgm:pt>
    <dgm:pt modelId="{727EDDF0-A1B1-4831-BF6F-B89ACC8216B8}" type="sibTrans" cxnId="{A8FA5777-9095-47F1-BA43-DB970D447BEE}">
      <dgm:prSet/>
      <dgm:spPr/>
      <dgm:t>
        <a:bodyPr/>
        <a:lstStyle/>
        <a:p>
          <a:endParaRPr lang="ru-RU"/>
        </a:p>
      </dgm:t>
    </dgm:pt>
    <dgm:pt modelId="{9CA71747-434F-4C56-AE4F-6AF703B48DC6}" type="pres">
      <dgm:prSet presAssocID="{DFFE8723-67A0-4A39-AEBD-0810AF269D07}" presName="cycleMatrixDiagram" presStyleCnt="0">
        <dgm:presLayoutVars>
          <dgm:chMax val="1"/>
          <dgm:dir/>
          <dgm:animLvl val="lvl"/>
          <dgm:resizeHandles val="exact"/>
        </dgm:presLayoutVars>
      </dgm:prSet>
      <dgm:spPr/>
      <dgm:t>
        <a:bodyPr/>
        <a:lstStyle/>
        <a:p>
          <a:endParaRPr lang="ru-RU"/>
        </a:p>
      </dgm:t>
    </dgm:pt>
    <dgm:pt modelId="{794A7AA6-F763-450B-AFF6-BB7D22FCC0C6}" type="pres">
      <dgm:prSet presAssocID="{DFFE8723-67A0-4A39-AEBD-0810AF269D07}" presName="children" presStyleCnt="0"/>
      <dgm:spPr/>
    </dgm:pt>
    <dgm:pt modelId="{61B2D749-DAFD-4E89-99AE-42DC925A2D84}" type="pres">
      <dgm:prSet presAssocID="{DFFE8723-67A0-4A39-AEBD-0810AF269D07}" presName="child1group" presStyleCnt="0"/>
      <dgm:spPr/>
    </dgm:pt>
    <dgm:pt modelId="{F0935706-8FDD-43DC-A181-07F22C524FF4}" type="pres">
      <dgm:prSet presAssocID="{DFFE8723-67A0-4A39-AEBD-0810AF269D07}" presName="child1" presStyleLbl="bgAcc1" presStyleIdx="0" presStyleCnt="4" custScaleX="132477" custLinFactNeighborX="-46339" custLinFactNeighborY="2440"/>
      <dgm:spPr/>
      <dgm:t>
        <a:bodyPr/>
        <a:lstStyle/>
        <a:p>
          <a:endParaRPr lang="ru-RU"/>
        </a:p>
      </dgm:t>
    </dgm:pt>
    <dgm:pt modelId="{8FB94672-9DD7-4F3F-953A-4DB961695DE7}" type="pres">
      <dgm:prSet presAssocID="{DFFE8723-67A0-4A39-AEBD-0810AF269D07}" presName="child1Text" presStyleLbl="bgAcc1" presStyleIdx="0" presStyleCnt="4">
        <dgm:presLayoutVars>
          <dgm:bulletEnabled val="1"/>
        </dgm:presLayoutVars>
      </dgm:prSet>
      <dgm:spPr/>
      <dgm:t>
        <a:bodyPr/>
        <a:lstStyle/>
        <a:p>
          <a:endParaRPr lang="ru-RU"/>
        </a:p>
      </dgm:t>
    </dgm:pt>
    <dgm:pt modelId="{4BCFF806-EF7D-400B-9C72-59BFB44F3D7E}" type="pres">
      <dgm:prSet presAssocID="{DFFE8723-67A0-4A39-AEBD-0810AF269D07}" presName="child2group" presStyleCnt="0"/>
      <dgm:spPr/>
    </dgm:pt>
    <dgm:pt modelId="{43471F97-32BD-43D8-A376-BCDFECFC978A}" type="pres">
      <dgm:prSet presAssocID="{DFFE8723-67A0-4A39-AEBD-0810AF269D07}" presName="child2" presStyleLbl="bgAcc1" presStyleIdx="1" presStyleCnt="4" custScaleX="125360" custLinFactNeighborX="18238" custLinFactNeighborY="2440"/>
      <dgm:spPr/>
      <dgm:t>
        <a:bodyPr/>
        <a:lstStyle/>
        <a:p>
          <a:endParaRPr lang="ru-RU"/>
        </a:p>
      </dgm:t>
    </dgm:pt>
    <dgm:pt modelId="{A5BD8F76-5EBA-4701-A357-58028F8FF640}" type="pres">
      <dgm:prSet presAssocID="{DFFE8723-67A0-4A39-AEBD-0810AF269D07}" presName="child2Text" presStyleLbl="bgAcc1" presStyleIdx="1" presStyleCnt="4">
        <dgm:presLayoutVars>
          <dgm:bulletEnabled val="1"/>
        </dgm:presLayoutVars>
      </dgm:prSet>
      <dgm:spPr/>
      <dgm:t>
        <a:bodyPr/>
        <a:lstStyle/>
        <a:p>
          <a:endParaRPr lang="ru-RU"/>
        </a:p>
      </dgm:t>
    </dgm:pt>
    <dgm:pt modelId="{818BB5C5-8593-4FF7-AA96-77F27EF10865}" type="pres">
      <dgm:prSet presAssocID="{DFFE8723-67A0-4A39-AEBD-0810AF269D07}" presName="child3group" presStyleCnt="0"/>
      <dgm:spPr/>
    </dgm:pt>
    <dgm:pt modelId="{BFF34473-D4B3-4A23-AFC7-A2BCED105D60}" type="pres">
      <dgm:prSet presAssocID="{DFFE8723-67A0-4A39-AEBD-0810AF269D07}" presName="child3" presStyleLbl="bgAcc1" presStyleIdx="2" presStyleCnt="4" custScaleX="132477" custLinFactNeighborX="18238" custLinFactNeighborY="-1318"/>
      <dgm:spPr/>
      <dgm:t>
        <a:bodyPr/>
        <a:lstStyle/>
        <a:p>
          <a:endParaRPr lang="ru-RU"/>
        </a:p>
      </dgm:t>
    </dgm:pt>
    <dgm:pt modelId="{17FE2334-CC2D-4E26-964E-29552CC81599}" type="pres">
      <dgm:prSet presAssocID="{DFFE8723-67A0-4A39-AEBD-0810AF269D07}" presName="child3Text" presStyleLbl="bgAcc1" presStyleIdx="2" presStyleCnt="4">
        <dgm:presLayoutVars>
          <dgm:bulletEnabled val="1"/>
        </dgm:presLayoutVars>
      </dgm:prSet>
      <dgm:spPr/>
      <dgm:t>
        <a:bodyPr/>
        <a:lstStyle/>
        <a:p>
          <a:endParaRPr lang="ru-RU"/>
        </a:p>
      </dgm:t>
    </dgm:pt>
    <dgm:pt modelId="{C8CA3896-2D7B-436C-822C-64C8CCADA180}" type="pres">
      <dgm:prSet presAssocID="{DFFE8723-67A0-4A39-AEBD-0810AF269D07}" presName="child4group" presStyleCnt="0"/>
      <dgm:spPr/>
    </dgm:pt>
    <dgm:pt modelId="{9419FA9B-2E2C-489F-B359-0FF0AEAEE03F}" type="pres">
      <dgm:prSet presAssocID="{DFFE8723-67A0-4A39-AEBD-0810AF269D07}" presName="child4" presStyleLbl="bgAcc1" presStyleIdx="3" presStyleCnt="4" custScaleX="138409" custLinFactNeighborX="-21430" custLinFactNeighborY="-1318"/>
      <dgm:spPr/>
      <dgm:t>
        <a:bodyPr/>
        <a:lstStyle/>
        <a:p>
          <a:endParaRPr lang="ru-RU"/>
        </a:p>
      </dgm:t>
    </dgm:pt>
    <dgm:pt modelId="{BF1C49C8-C4FA-40EC-8827-BB839F780411}" type="pres">
      <dgm:prSet presAssocID="{DFFE8723-67A0-4A39-AEBD-0810AF269D07}" presName="child4Text" presStyleLbl="bgAcc1" presStyleIdx="3" presStyleCnt="4">
        <dgm:presLayoutVars>
          <dgm:bulletEnabled val="1"/>
        </dgm:presLayoutVars>
      </dgm:prSet>
      <dgm:spPr/>
      <dgm:t>
        <a:bodyPr/>
        <a:lstStyle/>
        <a:p>
          <a:endParaRPr lang="ru-RU"/>
        </a:p>
      </dgm:t>
    </dgm:pt>
    <dgm:pt modelId="{0A350149-E6F8-4BC0-B397-25A4E2D63449}" type="pres">
      <dgm:prSet presAssocID="{DFFE8723-67A0-4A39-AEBD-0810AF269D07}" presName="childPlaceholder" presStyleCnt="0"/>
      <dgm:spPr/>
    </dgm:pt>
    <dgm:pt modelId="{32F33BB5-CC51-4F8C-BF4B-9C5685F28055}" type="pres">
      <dgm:prSet presAssocID="{DFFE8723-67A0-4A39-AEBD-0810AF269D07}" presName="circle" presStyleCnt="0"/>
      <dgm:spPr/>
    </dgm:pt>
    <dgm:pt modelId="{10B1DC43-9186-4AB6-BA49-0C0B5D152B5E}" type="pres">
      <dgm:prSet presAssocID="{DFFE8723-67A0-4A39-AEBD-0810AF269D07}" presName="quadrant1" presStyleLbl="node1" presStyleIdx="0" presStyleCnt="4" custLinFactNeighborX="-11360" custLinFactNeighborY="-7301">
        <dgm:presLayoutVars>
          <dgm:chMax val="1"/>
          <dgm:bulletEnabled val="1"/>
        </dgm:presLayoutVars>
      </dgm:prSet>
      <dgm:spPr/>
      <dgm:t>
        <a:bodyPr/>
        <a:lstStyle/>
        <a:p>
          <a:endParaRPr lang="ru-RU"/>
        </a:p>
      </dgm:t>
    </dgm:pt>
    <dgm:pt modelId="{5315F175-E160-4C85-9203-DA109EC8B399}" type="pres">
      <dgm:prSet presAssocID="{DFFE8723-67A0-4A39-AEBD-0810AF269D07}" presName="quadrant2" presStyleLbl="node1" presStyleIdx="1" presStyleCnt="4" custLinFactNeighborX="9869" custLinFactNeighborY="-7301">
        <dgm:presLayoutVars>
          <dgm:chMax val="1"/>
          <dgm:bulletEnabled val="1"/>
        </dgm:presLayoutVars>
      </dgm:prSet>
      <dgm:spPr/>
      <dgm:t>
        <a:bodyPr/>
        <a:lstStyle/>
        <a:p>
          <a:endParaRPr lang="ru-RU"/>
        </a:p>
      </dgm:t>
    </dgm:pt>
    <dgm:pt modelId="{AA813637-5258-41AC-A448-829B65065390}" type="pres">
      <dgm:prSet presAssocID="{DFFE8723-67A0-4A39-AEBD-0810AF269D07}" presName="quadrant3" presStyleLbl="node1" presStyleIdx="2" presStyleCnt="4" custLinFactNeighborX="9869" custLinFactNeighborY="1750">
        <dgm:presLayoutVars>
          <dgm:chMax val="1"/>
          <dgm:bulletEnabled val="1"/>
        </dgm:presLayoutVars>
      </dgm:prSet>
      <dgm:spPr/>
      <dgm:t>
        <a:bodyPr/>
        <a:lstStyle/>
        <a:p>
          <a:endParaRPr lang="ru-RU"/>
        </a:p>
      </dgm:t>
    </dgm:pt>
    <dgm:pt modelId="{087F447A-DABC-4465-BD0B-ADB40C2D31D2}" type="pres">
      <dgm:prSet presAssocID="{DFFE8723-67A0-4A39-AEBD-0810AF269D07}" presName="quadrant4" presStyleLbl="node1" presStyleIdx="3" presStyleCnt="4" custLinFactNeighborX="-11360" custLinFactNeighborY="1750">
        <dgm:presLayoutVars>
          <dgm:chMax val="1"/>
          <dgm:bulletEnabled val="1"/>
        </dgm:presLayoutVars>
      </dgm:prSet>
      <dgm:spPr/>
      <dgm:t>
        <a:bodyPr/>
        <a:lstStyle/>
        <a:p>
          <a:endParaRPr lang="ru-RU"/>
        </a:p>
      </dgm:t>
    </dgm:pt>
    <dgm:pt modelId="{189B065E-A4B9-4BAE-8997-2F0C42D9F174}" type="pres">
      <dgm:prSet presAssocID="{DFFE8723-67A0-4A39-AEBD-0810AF269D07}" presName="quadrantPlaceholder" presStyleCnt="0"/>
      <dgm:spPr/>
    </dgm:pt>
    <dgm:pt modelId="{E83A2F28-13BD-4A62-AB2B-058DB886FB34}" type="pres">
      <dgm:prSet presAssocID="{DFFE8723-67A0-4A39-AEBD-0810AF269D07}" presName="center1" presStyleLbl="fgShp" presStyleIdx="0" presStyleCnt="2" custScaleY="96756"/>
      <dgm:spPr/>
    </dgm:pt>
    <dgm:pt modelId="{A3137572-62BB-4518-9179-1B0951CE1AD8}" type="pres">
      <dgm:prSet presAssocID="{DFFE8723-67A0-4A39-AEBD-0810AF269D07}" presName="center2" presStyleLbl="fgShp" presStyleIdx="1" presStyleCnt="2"/>
      <dgm:spPr/>
    </dgm:pt>
  </dgm:ptLst>
  <dgm:cxnLst>
    <dgm:cxn modelId="{28E2A127-9C8B-4AA7-87AD-C267138387D1}" type="presOf" srcId="{DFFE8723-67A0-4A39-AEBD-0810AF269D07}" destId="{9CA71747-434F-4C56-AE4F-6AF703B48DC6}" srcOrd="0" destOrd="0" presId="urn:microsoft.com/office/officeart/2005/8/layout/cycle4"/>
    <dgm:cxn modelId="{420196B0-828C-4099-B8F0-0606F53DDFD4}" type="presOf" srcId="{B2363EAE-6117-4E93-9036-C8C2C7A72215}" destId="{BFF34473-D4B3-4A23-AFC7-A2BCED105D60}" srcOrd="0" destOrd="0" presId="urn:microsoft.com/office/officeart/2005/8/layout/cycle4"/>
    <dgm:cxn modelId="{96ECE956-3FCA-4AB1-854A-7D1D801E6107}" srcId="{7105BC77-C3C4-46BC-BBFD-E391586BC6AC}" destId="{B2363EAE-6117-4E93-9036-C8C2C7A72215}" srcOrd="0" destOrd="0" parTransId="{7CAD60CC-06BA-4BE0-9CC9-36EAC5CBB4F0}" sibTransId="{04809E30-5220-4AF7-A85E-E03D33CA2F5A}"/>
    <dgm:cxn modelId="{AFDDC85A-0D0F-411D-82AC-471E44ADFDBB}" srcId="{CD8659A6-5305-4A09-8C5C-55253B0D2789}" destId="{E4D055EA-95BD-4D41-894C-08766F9E59C3}" srcOrd="0" destOrd="0" parTransId="{4E925C37-AA53-4ACB-8347-B30B19A0E023}" sibTransId="{9EA4F448-C7A1-48E7-82F5-588FCBAB8F7C}"/>
    <dgm:cxn modelId="{C7C428F0-7DFF-45A9-8FE9-A5EB8B177CE2}" srcId="{DFFE8723-67A0-4A39-AEBD-0810AF269D07}" destId="{CD8659A6-5305-4A09-8C5C-55253B0D2789}" srcOrd="0" destOrd="0" parTransId="{A3AEF767-B8C1-4EB8-B575-BA8CBE9C4189}" sibTransId="{389AF9AF-4911-4F1B-B88F-39D6C1262413}"/>
    <dgm:cxn modelId="{76FBAE1C-2015-4EB6-8FD1-7A5BD38CF1ED}" srcId="{8147AA19-ACC7-4F7D-B68B-9726331A1BA6}" destId="{FDF768D2-7755-407A-B180-F0DF01B2245A}" srcOrd="0" destOrd="0" parTransId="{FD974EE3-D84D-45EA-B637-BCB8D59F51E2}" sibTransId="{25D53E18-E0D5-4D6C-A6C6-4ECB66833EB7}"/>
    <dgm:cxn modelId="{E89F4FC5-D7F2-47DB-9E74-4ABCC154941C}" type="presOf" srcId="{CEF13BFA-E038-4FF0-9FD1-1715586355EA}" destId="{9419FA9B-2E2C-489F-B359-0FF0AEAEE03F}" srcOrd="0" destOrd="0" presId="urn:microsoft.com/office/officeart/2005/8/layout/cycle4"/>
    <dgm:cxn modelId="{A8FA5777-9095-47F1-BA43-DB970D447BEE}" srcId="{8B67B9E4-4138-497C-A266-D9E368E23607}" destId="{CEF13BFA-E038-4FF0-9FD1-1715586355EA}" srcOrd="0" destOrd="0" parTransId="{4C6A8AC8-8205-4C06-AEF0-7E94673A293E}" sibTransId="{727EDDF0-A1B1-4831-BF6F-B89ACC8216B8}"/>
    <dgm:cxn modelId="{E4B3DE21-9CDE-4703-8FDD-C85F36605A8D}" srcId="{DFFE8723-67A0-4A39-AEBD-0810AF269D07}" destId="{8147AA19-ACC7-4F7D-B68B-9726331A1BA6}" srcOrd="1" destOrd="0" parTransId="{F8DF664E-7D07-47FB-A252-DFBD8796604A}" sibTransId="{D43F242C-4BD1-452E-A569-0E50FCEC34F8}"/>
    <dgm:cxn modelId="{693BF8D3-A1B0-43B8-840A-A5B732857587}" type="presOf" srcId="{7105BC77-C3C4-46BC-BBFD-E391586BC6AC}" destId="{AA813637-5258-41AC-A448-829B65065390}" srcOrd="0" destOrd="0" presId="urn:microsoft.com/office/officeart/2005/8/layout/cycle4"/>
    <dgm:cxn modelId="{779C8278-75F9-42C3-98F1-3B123F629A88}" type="presOf" srcId="{FDF768D2-7755-407A-B180-F0DF01B2245A}" destId="{43471F97-32BD-43D8-A376-BCDFECFC978A}" srcOrd="0" destOrd="0" presId="urn:microsoft.com/office/officeart/2005/8/layout/cycle4"/>
    <dgm:cxn modelId="{6C99826A-7238-49F6-BC8E-FDBBB3239E68}" type="presOf" srcId="{E4D055EA-95BD-4D41-894C-08766F9E59C3}" destId="{F0935706-8FDD-43DC-A181-07F22C524FF4}" srcOrd="0" destOrd="0" presId="urn:microsoft.com/office/officeart/2005/8/layout/cycle4"/>
    <dgm:cxn modelId="{615D1A19-FFD4-4D27-8BBB-42D1955A77BE}" type="presOf" srcId="{E4D055EA-95BD-4D41-894C-08766F9E59C3}" destId="{8FB94672-9DD7-4F3F-953A-4DB961695DE7}" srcOrd="1" destOrd="0" presId="urn:microsoft.com/office/officeart/2005/8/layout/cycle4"/>
    <dgm:cxn modelId="{7F3E4902-26A7-45E2-AA24-2FBACE848EB5}" type="presOf" srcId="{FDF768D2-7755-407A-B180-F0DF01B2245A}" destId="{A5BD8F76-5EBA-4701-A357-58028F8FF640}" srcOrd="1" destOrd="0" presId="urn:microsoft.com/office/officeart/2005/8/layout/cycle4"/>
    <dgm:cxn modelId="{3B4F74C3-E234-41A2-9BDA-E462EAA909F8}" type="presOf" srcId="{CEF13BFA-E038-4FF0-9FD1-1715586355EA}" destId="{BF1C49C8-C4FA-40EC-8827-BB839F780411}" srcOrd="1" destOrd="0" presId="urn:microsoft.com/office/officeart/2005/8/layout/cycle4"/>
    <dgm:cxn modelId="{4C394AF7-88D5-4AEA-80C4-773AB4950814}" type="presOf" srcId="{CD8659A6-5305-4A09-8C5C-55253B0D2789}" destId="{10B1DC43-9186-4AB6-BA49-0C0B5D152B5E}" srcOrd="0" destOrd="0" presId="urn:microsoft.com/office/officeart/2005/8/layout/cycle4"/>
    <dgm:cxn modelId="{97465844-7BBE-4B9B-A69A-B61F5C8C0449}" type="presOf" srcId="{B2363EAE-6117-4E93-9036-C8C2C7A72215}" destId="{17FE2334-CC2D-4E26-964E-29552CC81599}" srcOrd="1" destOrd="0" presId="urn:microsoft.com/office/officeart/2005/8/layout/cycle4"/>
    <dgm:cxn modelId="{400FB5AB-6DD9-4D5A-A84B-45BE4D8D81E9}" type="presOf" srcId="{8147AA19-ACC7-4F7D-B68B-9726331A1BA6}" destId="{5315F175-E160-4C85-9203-DA109EC8B399}" srcOrd="0" destOrd="0" presId="urn:microsoft.com/office/officeart/2005/8/layout/cycle4"/>
    <dgm:cxn modelId="{0A4E27D7-AA5D-4484-947E-F9EA68617E20}" srcId="{DFFE8723-67A0-4A39-AEBD-0810AF269D07}" destId="{7105BC77-C3C4-46BC-BBFD-E391586BC6AC}" srcOrd="2" destOrd="0" parTransId="{D579D5FB-281C-42EF-A621-F067663DC415}" sibTransId="{207C4B78-E186-467E-AE31-6D982A73824F}"/>
    <dgm:cxn modelId="{14F4E5FB-DCE2-4800-9637-B32562B7DB63}" type="presOf" srcId="{8B67B9E4-4138-497C-A266-D9E368E23607}" destId="{087F447A-DABC-4465-BD0B-ADB40C2D31D2}" srcOrd="0" destOrd="0" presId="urn:microsoft.com/office/officeart/2005/8/layout/cycle4"/>
    <dgm:cxn modelId="{13B18BF3-C82E-4854-9AB7-B78EFCC58F0E}" srcId="{DFFE8723-67A0-4A39-AEBD-0810AF269D07}" destId="{8B67B9E4-4138-497C-A266-D9E368E23607}" srcOrd="3" destOrd="0" parTransId="{71386DF5-BCC9-4BCD-BBE7-018D0C0230C4}" sibTransId="{0B604E66-803F-4BF1-85B8-8226F315B24E}"/>
    <dgm:cxn modelId="{00D0E37B-D4FD-43F5-9657-10236E62178D}" type="presParOf" srcId="{9CA71747-434F-4C56-AE4F-6AF703B48DC6}" destId="{794A7AA6-F763-450B-AFF6-BB7D22FCC0C6}" srcOrd="0" destOrd="0" presId="urn:microsoft.com/office/officeart/2005/8/layout/cycle4"/>
    <dgm:cxn modelId="{89A8AEFE-8003-4E58-9340-72CB47014A3B}" type="presParOf" srcId="{794A7AA6-F763-450B-AFF6-BB7D22FCC0C6}" destId="{61B2D749-DAFD-4E89-99AE-42DC925A2D84}" srcOrd="0" destOrd="0" presId="urn:microsoft.com/office/officeart/2005/8/layout/cycle4"/>
    <dgm:cxn modelId="{2890218B-ECC0-42F5-B1C0-43F0D2F5FC04}" type="presParOf" srcId="{61B2D749-DAFD-4E89-99AE-42DC925A2D84}" destId="{F0935706-8FDD-43DC-A181-07F22C524FF4}" srcOrd="0" destOrd="0" presId="urn:microsoft.com/office/officeart/2005/8/layout/cycle4"/>
    <dgm:cxn modelId="{874CA23C-95F4-4017-B2D8-35AC8AC31F74}" type="presParOf" srcId="{61B2D749-DAFD-4E89-99AE-42DC925A2D84}" destId="{8FB94672-9DD7-4F3F-953A-4DB961695DE7}" srcOrd="1" destOrd="0" presId="urn:microsoft.com/office/officeart/2005/8/layout/cycle4"/>
    <dgm:cxn modelId="{CEDAE2D5-1866-4766-8B44-A578F8DE6852}" type="presParOf" srcId="{794A7AA6-F763-450B-AFF6-BB7D22FCC0C6}" destId="{4BCFF806-EF7D-400B-9C72-59BFB44F3D7E}" srcOrd="1" destOrd="0" presId="urn:microsoft.com/office/officeart/2005/8/layout/cycle4"/>
    <dgm:cxn modelId="{13DA2890-85AA-4DEE-A029-24E0630C9DF0}" type="presParOf" srcId="{4BCFF806-EF7D-400B-9C72-59BFB44F3D7E}" destId="{43471F97-32BD-43D8-A376-BCDFECFC978A}" srcOrd="0" destOrd="0" presId="urn:microsoft.com/office/officeart/2005/8/layout/cycle4"/>
    <dgm:cxn modelId="{224886E1-A8D3-4F3C-8898-07D08F6081D2}" type="presParOf" srcId="{4BCFF806-EF7D-400B-9C72-59BFB44F3D7E}" destId="{A5BD8F76-5EBA-4701-A357-58028F8FF640}" srcOrd="1" destOrd="0" presId="urn:microsoft.com/office/officeart/2005/8/layout/cycle4"/>
    <dgm:cxn modelId="{D19B76AA-C086-48AB-8A1B-784363F9E018}" type="presParOf" srcId="{794A7AA6-F763-450B-AFF6-BB7D22FCC0C6}" destId="{818BB5C5-8593-4FF7-AA96-77F27EF10865}" srcOrd="2" destOrd="0" presId="urn:microsoft.com/office/officeart/2005/8/layout/cycle4"/>
    <dgm:cxn modelId="{B89607B1-CDFF-4E38-A569-F14DD7E6DABD}" type="presParOf" srcId="{818BB5C5-8593-4FF7-AA96-77F27EF10865}" destId="{BFF34473-D4B3-4A23-AFC7-A2BCED105D60}" srcOrd="0" destOrd="0" presId="urn:microsoft.com/office/officeart/2005/8/layout/cycle4"/>
    <dgm:cxn modelId="{A944EB25-8263-4330-86A3-00BEAA32345D}" type="presParOf" srcId="{818BB5C5-8593-4FF7-AA96-77F27EF10865}" destId="{17FE2334-CC2D-4E26-964E-29552CC81599}" srcOrd="1" destOrd="0" presId="urn:microsoft.com/office/officeart/2005/8/layout/cycle4"/>
    <dgm:cxn modelId="{81A36B6B-3FA7-4B8C-B594-5C6F68E4A4E2}" type="presParOf" srcId="{794A7AA6-F763-450B-AFF6-BB7D22FCC0C6}" destId="{C8CA3896-2D7B-436C-822C-64C8CCADA180}" srcOrd="3" destOrd="0" presId="urn:microsoft.com/office/officeart/2005/8/layout/cycle4"/>
    <dgm:cxn modelId="{C0D3D91F-B06F-49FD-BDCC-F9C1DD3C9FEB}" type="presParOf" srcId="{C8CA3896-2D7B-436C-822C-64C8CCADA180}" destId="{9419FA9B-2E2C-489F-B359-0FF0AEAEE03F}" srcOrd="0" destOrd="0" presId="urn:microsoft.com/office/officeart/2005/8/layout/cycle4"/>
    <dgm:cxn modelId="{5485AD83-0A8B-456E-A4E8-BD69DFA67609}" type="presParOf" srcId="{C8CA3896-2D7B-436C-822C-64C8CCADA180}" destId="{BF1C49C8-C4FA-40EC-8827-BB839F780411}" srcOrd="1" destOrd="0" presId="urn:microsoft.com/office/officeart/2005/8/layout/cycle4"/>
    <dgm:cxn modelId="{C86A29DD-A354-4747-AB1E-E780A573B623}" type="presParOf" srcId="{794A7AA6-F763-450B-AFF6-BB7D22FCC0C6}" destId="{0A350149-E6F8-4BC0-B397-25A4E2D63449}" srcOrd="4" destOrd="0" presId="urn:microsoft.com/office/officeart/2005/8/layout/cycle4"/>
    <dgm:cxn modelId="{ABAD00CC-E6AF-45B7-B480-3F07059BE108}" type="presParOf" srcId="{9CA71747-434F-4C56-AE4F-6AF703B48DC6}" destId="{32F33BB5-CC51-4F8C-BF4B-9C5685F28055}" srcOrd="1" destOrd="0" presId="urn:microsoft.com/office/officeart/2005/8/layout/cycle4"/>
    <dgm:cxn modelId="{50AC2136-541C-4248-9606-463A14A59D92}" type="presParOf" srcId="{32F33BB5-CC51-4F8C-BF4B-9C5685F28055}" destId="{10B1DC43-9186-4AB6-BA49-0C0B5D152B5E}" srcOrd="0" destOrd="0" presId="urn:microsoft.com/office/officeart/2005/8/layout/cycle4"/>
    <dgm:cxn modelId="{D46F0004-DD70-46BD-8432-FCBA5C33C0C2}" type="presParOf" srcId="{32F33BB5-CC51-4F8C-BF4B-9C5685F28055}" destId="{5315F175-E160-4C85-9203-DA109EC8B399}" srcOrd="1" destOrd="0" presId="urn:microsoft.com/office/officeart/2005/8/layout/cycle4"/>
    <dgm:cxn modelId="{8A047AE6-6E89-4DA6-A945-5F54D83A61BB}" type="presParOf" srcId="{32F33BB5-CC51-4F8C-BF4B-9C5685F28055}" destId="{AA813637-5258-41AC-A448-829B65065390}" srcOrd="2" destOrd="0" presId="urn:microsoft.com/office/officeart/2005/8/layout/cycle4"/>
    <dgm:cxn modelId="{7BCDE0AB-7677-418C-8E6A-442A2005AA5E}" type="presParOf" srcId="{32F33BB5-CC51-4F8C-BF4B-9C5685F28055}" destId="{087F447A-DABC-4465-BD0B-ADB40C2D31D2}" srcOrd="3" destOrd="0" presId="urn:microsoft.com/office/officeart/2005/8/layout/cycle4"/>
    <dgm:cxn modelId="{1D001C8F-C571-48B1-83BD-E597D6A8C824}" type="presParOf" srcId="{32F33BB5-CC51-4F8C-BF4B-9C5685F28055}" destId="{189B065E-A4B9-4BAE-8997-2F0C42D9F174}" srcOrd="4" destOrd="0" presId="urn:microsoft.com/office/officeart/2005/8/layout/cycle4"/>
    <dgm:cxn modelId="{4E9E622E-E25B-41A3-B7C3-7F3A11E490D5}" type="presParOf" srcId="{9CA71747-434F-4C56-AE4F-6AF703B48DC6}" destId="{E83A2F28-13BD-4A62-AB2B-058DB886FB34}" srcOrd="2" destOrd="0" presId="urn:microsoft.com/office/officeart/2005/8/layout/cycle4"/>
    <dgm:cxn modelId="{EAECD9A2-AAC3-4850-AFDE-399D0D60F3A8}" type="presParOf" srcId="{9CA71747-434F-4C56-AE4F-6AF703B48DC6}" destId="{A3137572-62BB-4518-9179-1B0951CE1AD8}"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F34473-D4B3-4A23-AFC7-A2BCED105D60}">
      <dsp:nvSpPr>
        <dsp:cNvPr id="0" name=""/>
        <dsp:cNvSpPr/>
      </dsp:nvSpPr>
      <dsp:spPr>
        <a:xfrm>
          <a:off x="3436370" y="2746379"/>
          <a:ext cx="2659629"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u="none" kern="1200" dirty="0" smtClean="0">
              <a:solidFill>
                <a:schemeClr val="tx2">
                  <a:lumMod val="25000"/>
                </a:schemeClr>
              </a:solidFill>
            </a:rPr>
            <a:t>    </a:t>
          </a:r>
          <a:r>
            <a:rPr lang="en-US" sz="2000" b="1" u="sng" kern="1200" dirty="0" smtClean="0">
              <a:solidFill>
                <a:schemeClr val="tx2">
                  <a:lumMod val="25000"/>
                </a:schemeClr>
              </a:solidFill>
            </a:rPr>
            <a:t>Attitude</a:t>
          </a:r>
          <a:endParaRPr lang="ru-RU" sz="2000" b="1" u="sng" kern="1200" dirty="0">
            <a:solidFill>
              <a:schemeClr val="tx2">
                <a:lumMod val="25000"/>
              </a:schemeClr>
            </a:solidFill>
          </a:endParaRPr>
        </a:p>
      </dsp:txBody>
      <dsp:txXfrm>
        <a:off x="4234259" y="3071499"/>
        <a:ext cx="1861740" cy="975360"/>
      </dsp:txXfrm>
    </dsp:sp>
    <dsp:sp modelId="{9419FA9B-2E2C-489F-B359-0FF0AEAEE03F}">
      <dsp:nvSpPr>
        <dsp:cNvPr id="0" name=""/>
        <dsp:cNvSpPr/>
      </dsp:nvSpPr>
      <dsp:spPr>
        <a:xfrm>
          <a:off x="0" y="2746379"/>
          <a:ext cx="2778721"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u="sng" kern="1200" dirty="0" smtClean="0">
              <a:solidFill>
                <a:schemeClr val="tx2">
                  <a:lumMod val="25000"/>
                </a:schemeClr>
              </a:solidFill>
            </a:rPr>
            <a:t>Purpose</a:t>
          </a:r>
          <a:endParaRPr lang="ru-RU" sz="2000" b="1" u="sng" kern="1200" dirty="0">
            <a:solidFill>
              <a:schemeClr val="tx2">
                <a:lumMod val="25000"/>
              </a:schemeClr>
            </a:solidFill>
          </a:endParaRPr>
        </a:p>
      </dsp:txBody>
      <dsp:txXfrm>
        <a:off x="0" y="3071499"/>
        <a:ext cx="1945104" cy="975360"/>
      </dsp:txXfrm>
    </dsp:sp>
    <dsp:sp modelId="{43471F97-32BD-43D8-A376-BCDFECFC978A}">
      <dsp:nvSpPr>
        <dsp:cNvPr id="0" name=""/>
        <dsp:cNvSpPr/>
      </dsp:nvSpPr>
      <dsp:spPr>
        <a:xfrm>
          <a:off x="3579252" y="31731"/>
          <a:ext cx="2516747"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u="sng" kern="1200" dirty="0" smtClean="0">
              <a:solidFill>
                <a:schemeClr val="tx2">
                  <a:lumMod val="25000"/>
                </a:schemeClr>
              </a:solidFill>
            </a:rPr>
            <a:t>Context</a:t>
          </a:r>
          <a:endParaRPr lang="ru-RU" sz="2000" b="1" u="sng" kern="1200" dirty="0">
            <a:solidFill>
              <a:schemeClr val="tx2">
                <a:lumMod val="25000"/>
              </a:schemeClr>
            </a:solidFill>
          </a:endParaRPr>
        </a:p>
      </dsp:txBody>
      <dsp:txXfrm>
        <a:off x="4334276" y="31731"/>
        <a:ext cx="1761723" cy="975360"/>
      </dsp:txXfrm>
    </dsp:sp>
    <dsp:sp modelId="{F0935706-8FDD-43DC-A181-07F22C524FF4}">
      <dsp:nvSpPr>
        <dsp:cNvPr id="0" name=""/>
        <dsp:cNvSpPr/>
      </dsp:nvSpPr>
      <dsp:spPr>
        <a:xfrm>
          <a:off x="0" y="31731"/>
          <a:ext cx="2659629"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b="1" u="sng" kern="1200" dirty="0" smtClean="0">
              <a:solidFill>
                <a:schemeClr val="tx2">
                  <a:lumMod val="25000"/>
                </a:schemeClr>
              </a:solidFill>
            </a:rPr>
            <a:t>Function</a:t>
          </a:r>
          <a:endParaRPr lang="ru-RU" sz="2000" b="1" u="sng" kern="1200" dirty="0">
            <a:solidFill>
              <a:schemeClr val="tx2">
                <a:lumMod val="25000"/>
              </a:schemeClr>
            </a:solidFill>
          </a:endParaRPr>
        </a:p>
      </dsp:txBody>
      <dsp:txXfrm>
        <a:off x="0" y="31731"/>
        <a:ext cx="1861740" cy="975360"/>
      </dsp:txXfrm>
    </dsp:sp>
    <dsp:sp modelId="{10B1DC43-9186-4AB6-BA49-0C0B5D152B5E}">
      <dsp:nvSpPr>
        <dsp:cNvPr id="0" name=""/>
        <dsp:cNvSpPr/>
      </dsp:nvSpPr>
      <dsp:spPr>
        <a:xfrm>
          <a:off x="1047744" y="103171"/>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What is the purpose of this piece of writing?</a:t>
          </a:r>
          <a:endParaRPr lang="ru-RU" sz="1600" b="1" kern="1200" dirty="0"/>
        </a:p>
      </dsp:txBody>
      <dsp:txXfrm>
        <a:off x="1047744" y="103171"/>
        <a:ext cx="1759712" cy="1759712"/>
      </dsp:txXfrm>
    </dsp:sp>
    <dsp:sp modelId="{5315F175-E160-4C85-9203-DA109EC8B399}">
      <dsp:nvSpPr>
        <dsp:cNvPr id="0" name=""/>
        <dsp:cNvSpPr/>
      </dsp:nvSpPr>
      <dsp:spPr>
        <a:xfrm rot="5400000">
          <a:off x="3262305" y="103171"/>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Who is it written for?</a:t>
          </a:r>
          <a:endParaRPr lang="ru-RU" sz="1600" b="1" kern="1200" dirty="0"/>
        </a:p>
      </dsp:txBody>
      <dsp:txXfrm rot="5400000">
        <a:off x="3262305" y="103171"/>
        <a:ext cx="1759712" cy="1759712"/>
      </dsp:txXfrm>
    </dsp:sp>
    <dsp:sp modelId="{AA813637-5258-41AC-A448-829B65065390}">
      <dsp:nvSpPr>
        <dsp:cNvPr id="0" name=""/>
        <dsp:cNvSpPr/>
      </dsp:nvSpPr>
      <dsp:spPr>
        <a:xfrm rot="10800000">
          <a:off x="3262305" y="2103434"/>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How should I sound?</a:t>
          </a:r>
          <a:endParaRPr lang="ru-RU" sz="1600" b="1" kern="1200" dirty="0"/>
        </a:p>
      </dsp:txBody>
      <dsp:txXfrm rot="10800000">
        <a:off x="3262305" y="2103434"/>
        <a:ext cx="1759712" cy="1759712"/>
      </dsp:txXfrm>
    </dsp:sp>
    <dsp:sp modelId="{087F447A-DABC-4465-BD0B-ADB40C2D31D2}">
      <dsp:nvSpPr>
        <dsp:cNvPr id="0" name=""/>
        <dsp:cNvSpPr/>
      </dsp:nvSpPr>
      <dsp:spPr>
        <a:xfrm rot="16200000">
          <a:off x="1047744" y="2103434"/>
          <a:ext cx="1759712" cy="17597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What should this piece of writing look like?</a:t>
          </a:r>
          <a:endParaRPr lang="ru-RU" sz="1600" b="1" kern="1200" dirty="0"/>
        </a:p>
      </dsp:txBody>
      <dsp:txXfrm rot="16200000">
        <a:off x="1047744" y="2103434"/>
        <a:ext cx="1759712" cy="1759712"/>
      </dsp:txXfrm>
    </dsp:sp>
    <dsp:sp modelId="{E83A2F28-13BD-4A62-AB2B-058DB886FB34}">
      <dsp:nvSpPr>
        <dsp:cNvPr id="0" name=""/>
        <dsp:cNvSpPr/>
      </dsp:nvSpPr>
      <dsp:spPr>
        <a:xfrm>
          <a:off x="2744216" y="1674809"/>
          <a:ext cx="607568" cy="51118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137572-62BB-4518-9179-1B0951CE1AD8}">
      <dsp:nvSpPr>
        <dsp:cNvPr id="0" name=""/>
        <dsp:cNvSpPr/>
      </dsp:nvSpPr>
      <dsp:spPr>
        <a:xfrm rot="10800000">
          <a:off x="2744216" y="1869440"/>
          <a:ext cx="607568" cy="5283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4C81546-6308-4D10-8F48-2F33BD2C12FF}" type="datetimeFigureOut">
              <a:rPr lang="ru-RU"/>
              <a:pPr>
                <a:defRPr/>
              </a:pPr>
              <a:t>28.05.2011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2A038B2-527E-4326-9529-D98D46D0C03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86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C99D82-7A74-49EB-ABA1-9AD8654B247D}" type="slidenum">
              <a:rPr lang="ru-RU" smtClean="0"/>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p:spPr>
      </p:sp>
      <p:sp>
        <p:nvSpPr>
          <p:cNvPr id="778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778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810FD0-A99C-4906-BF51-CC86FDEF72D9}" type="slidenum">
              <a:rPr lang="ru-RU" smtClean="0"/>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88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FD279B-8B86-4D1C-8509-EA1D34523561}" type="slidenum">
              <a:rPr lang="ru-RU" smtClean="0"/>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98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714C43-7800-4962-8952-B36E1226F7FA}" type="slidenum">
              <a:rPr lang="ru-RU" smtClean="0"/>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p:spPr>
      </p:sp>
      <p:sp>
        <p:nvSpPr>
          <p:cNvPr id="808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809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761024-DF4B-47D9-8700-995A906D0733}" type="slidenum">
              <a:rPr lang="ru-RU" smtClean="0"/>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p:spPr>
      </p:sp>
      <p:sp>
        <p:nvSpPr>
          <p:cNvPr id="819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819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908436-EEBF-4A40-80B2-5223FCE510F0}" type="slidenum">
              <a:rPr lang="ru-RU" smtClean="0"/>
              <a:pPr/>
              <a:t>14</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bwMode="auto">
          <a:noFill/>
          <a:ln>
            <a:solidFill>
              <a:srgbClr val="000000"/>
            </a:solidFill>
            <a:miter lim="800000"/>
            <a:headEnd/>
            <a:tailEnd/>
          </a:ln>
        </p:spPr>
      </p:sp>
      <p:sp>
        <p:nvSpPr>
          <p:cNvPr id="829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829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2F5A3D-852E-4A1C-A26D-09A4071CC945}" type="slidenum">
              <a:rPr lang="ru-RU" smtClean="0"/>
              <a:pPr/>
              <a:t>15</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8397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839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E20289-D0CB-4143-8666-8968971D6807}" type="slidenum">
              <a:rPr lang="ru-RU" smtClean="0"/>
              <a:pPr/>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p:spPr>
      </p:sp>
      <p:sp>
        <p:nvSpPr>
          <p:cNvPr id="8499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849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29668F-4FD3-49E4-9B5E-AE7E92D707D4}" type="slidenum">
              <a:rPr lang="ru-RU" smtClean="0"/>
              <a:pPr/>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p:spPr>
      </p:sp>
      <p:sp>
        <p:nvSpPr>
          <p:cNvPr id="8601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860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BD1AF2-9E83-4762-88DC-8EDD2EEB7E05}" type="slidenum">
              <a:rPr lang="ru-RU" smtClean="0"/>
              <a:pPr/>
              <a:t>18</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870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74585D-06C9-45AF-BCB0-7BAC7D20F8C3}" type="slidenum">
              <a:rPr lang="ru-RU" smtClean="0"/>
              <a:pPr/>
              <a:t>19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p:spPr>
      </p:sp>
      <p:sp>
        <p:nvSpPr>
          <p:cNvPr id="696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696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3B75C4-647C-4071-945D-E618D130DB9D}" type="slidenum">
              <a:rPr lang="ru-RU" smtClean="0"/>
              <a:pPr/>
              <a:t>2</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p:spPr>
      </p:sp>
      <p:sp>
        <p:nvSpPr>
          <p:cNvPr id="880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80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D3BEC7-EFAD-4F09-93FA-7BD77CC71B76}" type="slidenum">
              <a:rPr lang="ru-RU" smtClean="0"/>
              <a:pPr/>
              <a:t>20</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p:spPr>
      </p:sp>
      <p:sp>
        <p:nvSpPr>
          <p:cNvPr id="890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890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EA0165-4D36-4356-A7F0-2FA92C1F8F42}" type="slidenum">
              <a:rPr lang="ru-RU" smtClean="0"/>
              <a:pPr/>
              <a:t>21</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bwMode="auto">
          <a:noFill/>
          <a:ln>
            <a:solidFill>
              <a:srgbClr val="000000"/>
            </a:solidFill>
            <a:miter lim="800000"/>
            <a:headEnd/>
            <a:tailEnd/>
          </a:ln>
        </p:spPr>
      </p:sp>
      <p:sp>
        <p:nvSpPr>
          <p:cNvPr id="901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901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C8CAB1-698E-4778-8D9F-2DEF0E891FEE}" type="slidenum">
              <a:rPr lang="ru-RU" smtClean="0"/>
              <a:pPr/>
              <a:t>22</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bwMode="auto">
          <a:noFill/>
          <a:ln>
            <a:solidFill>
              <a:srgbClr val="000000"/>
            </a:solidFill>
            <a:miter lim="800000"/>
            <a:headEnd/>
            <a:tailEnd/>
          </a:ln>
        </p:spPr>
      </p:sp>
      <p:sp>
        <p:nvSpPr>
          <p:cNvPr id="911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911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BF8602-1891-497A-94AB-830794BABC5C}" type="slidenum">
              <a:rPr lang="ru-RU" smtClean="0"/>
              <a:pPr/>
              <a:t>23</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noFill/>
          <a:ln>
            <a:solidFill>
              <a:srgbClr val="000000"/>
            </a:solidFill>
            <a:miter lim="800000"/>
            <a:headEnd/>
            <a:tailEnd/>
          </a:ln>
        </p:spPr>
      </p:sp>
      <p:sp>
        <p:nvSpPr>
          <p:cNvPr id="921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921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FEF0AF-B085-4239-851A-CCFBBE1A7E88}" type="slidenum">
              <a:rPr lang="ru-RU" smtClean="0"/>
              <a:pPr/>
              <a:t>24</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bwMode="auto">
          <a:noFill/>
          <a:ln>
            <a:solidFill>
              <a:srgbClr val="000000"/>
            </a:solidFill>
            <a:miter lim="800000"/>
            <a:headEnd/>
            <a:tailEnd/>
          </a:ln>
        </p:spPr>
      </p:sp>
      <p:sp>
        <p:nvSpPr>
          <p:cNvPr id="931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931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7A9867-8720-4BD8-971D-EFF126D427BF}" type="slidenum">
              <a:rPr lang="ru-RU" smtClean="0"/>
              <a:pPr/>
              <a:t>25</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noFill/>
          <a:ln>
            <a:solidFill>
              <a:srgbClr val="000000"/>
            </a:solidFill>
            <a:miter lim="800000"/>
            <a:headEnd/>
            <a:tailEnd/>
          </a:ln>
        </p:spPr>
      </p:sp>
      <p:sp>
        <p:nvSpPr>
          <p:cNvPr id="9421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942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A46B16-280E-497B-8C55-D944CD5722C0}" type="slidenum">
              <a:rPr lang="ru-RU" smtClean="0"/>
              <a:pPr/>
              <a:t>26</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noFill/>
          <a:ln>
            <a:solidFill>
              <a:srgbClr val="000000"/>
            </a:solidFill>
            <a:miter lim="800000"/>
            <a:headEnd/>
            <a:tailEnd/>
          </a:ln>
        </p:spPr>
      </p:sp>
      <p:sp>
        <p:nvSpPr>
          <p:cNvPr id="952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952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FB12F5-A691-4F97-A6CC-91811757F237}" type="slidenum">
              <a:rPr lang="ru-RU" smtClean="0"/>
              <a:pPr/>
              <a:t>27</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bwMode="auto">
          <a:noFill/>
          <a:ln>
            <a:solidFill>
              <a:srgbClr val="000000"/>
            </a:solidFill>
            <a:miter lim="800000"/>
            <a:headEnd/>
            <a:tailEnd/>
          </a:ln>
        </p:spPr>
      </p:sp>
      <p:sp>
        <p:nvSpPr>
          <p:cNvPr id="9625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962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1869E1-BE2C-4946-A33D-93BB8783FFF9}" type="slidenum">
              <a:rPr lang="ru-RU" smtClean="0"/>
              <a:pPr/>
              <a:t>28</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p:spPr>
      </p:sp>
      <p:sp>
        <p:nvSpPr>
          <p:cNvPr id="972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972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3DAF04-9811-4F1C-B863-B53B1AC8E633}" type="slidenum">
              <a:rPr lang="ru-RU" smtClean="0"/>
              <a:pPr/>
              <a:t>29</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06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A504D4-07D4-482B-A648-3313D8D77B94}" type="slidenum">
              <a:rPr lang="ru-RU" smtClean="0"/>
              <a:pPr/>
              <a:t>3</a:t>
            </a:fld>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bwMode="auto">
          <a:noFill/>
          <a:ln>
            <a:solidFill>
              <a:srgbClr val="000000"/>
            </a:solidFill>
            <a:miter lim="800000"/>
            <a:headEnd/>
            <a:tailEnd/>
          </a:ln>
        </p:spPr>
      </p:sp>
      <p:sp>
        <p:nvSpPr>
          <p:cNvPr id="983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983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7CBC0D-88AB-4690-9624-1F81DF35BBFF}" type="slidenum">
              <a:rPr lang="ru-RU" smtClean="0"/>
              <a:pPr/>
              <a:t>30</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bwMode="auto">
          <a:noFill/>
          <a:ln>
            <a:solidFill>
              <a:srgbClr val="000000"/>
            </a:solidFill>
            <a:miter lim="800000"/>
            <a:headEnd/>
            <a:tailEnd/>
          </a:ln>
        </p:spPr>
      </p:sp>
      <p:sp>
        <p:nvSpPr>
          <p:cNvPr id="993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993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94BBA3-8B0B-4C58-8D41-EBD182BBAE15}" type="slidenum">
              <a:rPr lang="ru-RU" smtClean="0"/>
              <a:pPr/>
              <a:t>31</a:t>
            </a:fld>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bwMode="auto">
          <a:noFill/>
          <a:ln>
            <a:solidFill>
              <a:srgbClr val="000000"/>
            </a:solidFill>
            <a:miter lim="800000"/>
            <a:headEnd/>
            <a:tailEnd/>
          </a:ln>
        </p:spPr>
      </p:sp>
      <p:sp>
        <p:nvSpPr>
          <p:cNvPr id="10035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03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9F7F08-38EE-45EC-90ED-085506B3C537}" type="slidenum">
              <a:rPr lang="ru-RU" smtClean="0"/>
              <a:pPr/>
              <a:t>32</a:t>
            </a:fld>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noFill/>
          <a:ln>
            <a:solidFill>
              <a:srgbClr val="000000"/>
            </a:solidFill>
            <a:miter lim="800000"/>
            <a:headEnd/>
            <a:tailEnd/>
          </a:ln>
        </p:spPr>
      </p:sp>
      <p:sp>
        <p:nvSpPr>
          <p:cNvPr id="1013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13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3A95C7-4112-4D5D-94EE-B303B0F2FA5D}" type="slidenum">
              <a:rPr lang="ru-RU" smtClean="0"/>
              <a:pPr/>
              <a:t>33</a:t>
            </a:fld>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24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5127DC-B42C-4D97-9B03-5803F0C77357}" type="slidenum">
              <a:rPr lang="ru-RU" smtClean="0"/>
              <a:pPr/>
              <a:t>34</a:t>
            </a:fld>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bwMode="auto">
          <a:noFill/>
          <a:ln>
            <a:solidFill>
              <a:srgbClr val="000000"/>
            </a:solidFill>
            <a:miter lim="800000"/>
            <a:headEnd/>
            <a:tailEnd/>
          </a:ln>
        </p:spPr>
      </p:sp>
      <p:sp>
        <p:nvSpPr>
          <p:cNvPr id="10342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34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5E7EC2-AD18-4E6A-8538-F59399D8917F}" type="slidenum">
              <a:rPr lang="ru-RU" smtClean="0"/>
              <a:pPr/>
              <a:t>35</a:t>
            </a:fld>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bwMode="auto">
          <a:noFill/>
          <a:ln>
            <a:solidFill>
              <a:srgbClr val="000000"/>
            </a:solidFill>
            <a:miter lim="800000"/>
            <a:headEnd/>
            <a:tailEnd/>
          </a:ln>
        </p:spPr>
      </p:sp>
      <p:sp>
        <p:nvSpPr>
          <p:cNvPr id="1044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44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2A8643-A5DD-4B98-8E35-5768067EB6DF}" type="slidenum">
              <a:rPr lang="ru-RU" smtClean="0"/>
              <a:pPr/>
              <a:t>36</a:t>
            </a:fld>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54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59DF62-1C75-4DB0-986C-0A0AC3E639E9}" type="slidenum">
              <a:rPr lang="ru-RU" smtClean="0"/>
              <a:pPr/>
              <a:t>37</a:t>
            </a:fld>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p:spPr>
      </p:sp>
      <p:sp>
        <p:nvSpPr>
          <p:cNvPr id="1064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65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6E6EE1-C06D-4015-B77B-BA963144CEB0}" type="slidenum">
              <a:rPr lang="ru-RU" smtClean="0"/>
              <a:pPr/>
              <a:t>38</a:t>
            </a:fld>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p:spPr>
      </p:sp>
      <p:sp>
        <p:nvSpPr>
          <p:cNvPr id="1075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75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A3C66E-D0DD-487A-BF29-99F8BCFDCE50}" type="slidenum">
              <a:rPr lang="ru-RU" smtClean="0"/>
              <a:pPr/>
              <a:t>39</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16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61D55E-3272-4B4A-9363-023A577A1409}" type="slidenum">
              <a:rPr lang="ru-RU" smtClean="0"/>
              <a:pPr/>
              <a:t>4</a:t>
            </a:fld>
            <a:endParaRPr 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F5BCC5-57CF-4529-A590-B42DD0DAC1AB}" type="slidenum">
              <a:rPr lang="ru-RU" smtClean="0"/>
              <a:pPr/>
              <a:t>40</a:t>
            </a:fld>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noFill/>
          <a:ln>
            <a:solidFill>
              <a:srgbClr val="000000"/>
            </a:solidFill>
            <a:miter lim="800000"/>
            <a:headEnd/>
            <a:tailEnd/>
          </a:ln>
        </p:spPr>
      </p:sp>
      <p:sp>
        <p:nvSpPr>
          <p:cNvPr id="10957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95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307B7E-D43E-47FA-B49C-280AC0320ADA}" type="slidenum">
              <a:rPr lang="ru-RU" smtClean="0"/>
              <a:pPr/>
              <a:t>41</a:t>
            </a:fld>
            <a:endParaRPr lang="ru-R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noFill/>
          <a:ln>
            <a:solidFill>
              <a:srgbClr val="000000"/>
            </a:solidFill>
            <a:miter lim="800000"/>
            <a:headEnd/>
            <a:tailEnd/>
          </a:ln>
        </p:spPr>
      </p:sp>
      <p:sp>
        <p:nvSpPr>
          <p:cNvPr id="11059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05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8278EE-4F8B-4ACD-985E-B4640D36F6B4}" type="slidenum">
              <a:rPr lang="ru-RU" smtClean="0"/>
              <a:pPr/>
              <a:t>42</a:t>
            </a:fld>
            <a:endParaRPr lang="ru-RU"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bwMode="auto">
          <a:noFill/>
          <a:ln>
            <a:solidFill>
              <a:srgbClr val="000000"/>
            </a:solidFill>
            <a:miter lim="800000"/>
            <a:headEnd/>
            <a:tailEnd/>
          </a:ln>
        </p:spPr>
      </p:sp>
      <p:sp>
        <p:nvSpPr>
          <p:cNvPr id="11161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16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9FE2D9-3AFD-41A4-B972-FD4141B2836A}" type="slidenum">
              <a:rPr lang="ru-RU" smtClean="0"/>
              <a:pPr/>
              <a:t>43</a:t>
            </a:fld>
            <a:endParaRPr lang="ru-RU"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noFill/>
          <a:ln>
            <a:solidFill>
              <a:srgbClr val="000000"/>
            </a:solidFill>
            <a:miter lim="800000"/>
            <a:headEnd/>
            <a:tailEnd/>
          </a:ln>
        </p:spPr>
      </p:sp>
      <p:sp>
        <p:nvSpPr>
          <p:cNvPr id="1126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26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3F3941-7EBF-41D5-863F-299DBCA4E2A8}" type="slidenum">
              <a:rPr lang="ru-RU" smtClean="0"/>
              <a:pPr/>
              <a:t>44</a:t>
            </a:fld>
            <a:endParaRPr lang="ru-RU"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bwMode="auto">
          <a:noFill/>
          <a:ln>
            <a:solidFill>
              <a:srgbClr val="000000"/>
            </a:solidFill>
            <a:miter lim="800000"/>
            <a:headEnd/>
            <a:tailEnd/>
          </a:ln>
        </p:spPr>
      </p:sp>
      <p:sp>
        <p:nvSpPr>
          <p:cNvPr id="1136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136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F10E98-B051-4E46-9963-3D7DD4C8E9AB}" type="slidenum">
              <a:rPr lang="ru-RU" smtClean="0"/>
              <a:pPr/>
              <a:t>45</a:t>
            </a:fld>
            <a:endParaRPr lang="ru-RU"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bwMode="auto">
          <a:noFill/>
          <a:ln>
            <a:solidFill>
              <a:srgbClr val="000000"/>
            </a:solidFill>
            <a:miter lim="800000"/>
            <a:headEnd/>
            <a:tailEnd/>
          </a:ln>
        </p:spPr>
      </p:sp>
      <p:sp>
        <p:nvSpPr>
          <p:cNvPr id="11469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46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B62E61-FF34-4719-9871-C66D21114966}" type="slidenum">
              <a:rPr lang="ru-RU" smtClean="0"/>
              <a:pPr/>
              <a:t>46</a:t>
            </a:fld>
            <a:endParaRPr lang="ru-R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раз слайда 1"/>
          <p:cNvSpPr>
            <a:spLocks noGrp="1" noRot="1" noChangeAspect="1" noTextEdit="1"/>
          </p:cNvSpPr>
          <p:nvPr>
            <p:ph type="sldImg"/>
          </p:nvPr>
        </p:nvSpPr>
        <p:spPr bwMode="auto">
          <a:noFill/>
          <a:ln>
            <a:solidFill>
              <a:srgbClr val="000000"/>
            </a:solidFill>
            <a:miter lim="800000"/>
            <a:headEnd/>
            <a:tailEnd/>
          </a:ln>
        </p:spPr>
      </p:sp>
      <p:sp>
        <p:nvSpPr>
          <p:cNvPr id="11571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57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25B7DF-0B55-4DE4-9359-CC2AA4B8B710}" type="slidenum">
              <a:rPr lang="ru-RU" smtClean="0"/>
              <a:pPr/>
              <a:t>47</a:t>
            </a:fld>
            <a:endParaRPr lang="ru-R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bwMode="auto">
          <a:noFill/>
          <a:ln>
            <a:solidFill>
              <a:srgbClr val="000000"/>
            </a:solidFill>
            <a:miter lim="800000"/>
            <a:headEnd/>
            <a:tailEnd/>
          </a:ln>
        </p:spPr>
      </p:sp>
      <p:sp>
        <p:nvSpPr>
          <p:cNvPr id="11673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67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1FED11-71B1-4A77-8A63-9B7F87B8839E}" type="slidenum">
              <a:rPr lang="ru-RU" smtClean="0"/>
              <a:pPr/>
              <a:t>48</a:t>
            </a:fld>
            <a:endParaRPr lang="ru-R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Образ слайда 1"/>
          <p:cNvSpPr>
            <a:spLocks noGrp="1" noRot="1" noChangeAspect="1" noTextEdit="1"/>
          </p:cNvSpPr>
          <p:nvPr>
            <p:ph type="sldImg"/>
          </p:nvPr>
        </p:nvSpPr>
        <p:spPr bwMode="auto">
          <a:noFill/>
          <a:ln>
            <a:solidFill>
              <a:srgbClr val="000000"/>
            </a:solidFill>
            <a:miter lim="800000"/>
            <a:headEnd/>
            <a:tailEnd/>
          </a:ln>
        </p:spPr>
      </p:sp>
      <p:sp>
        <p:nvSpPr>
          <p:cNvPr id="11776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77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CDDBEB-F657-450F-A944-ED97B786EC8D}" type="slidenum">
              <a:rPr lang="ru-RU" smtClean="0"/>
              <a:pPr/>
              <a:t>49</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p:spPr>
      </p:sp>
      <p:sp>
        <p:nvSpPr>
          <p:cNvPr id="727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27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09C782-CAA3-4F28-B687-E2015A2EADC1}" type="slidenum">
              <a:rPr lang="ru-RU" smtClean="0"/>
              <a:pPr/>
              <a:t>5</a:t>
            </a:fld>
            <a:endParaRPr lang="ru-R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Образ слайда 1"/>
          <p:cNvSpPr>
            <a:spLocks noGrp="1" noRot="1" noChangeAspect="1" noTextEdit="1"/>
          </p:cNvSpPr>
          <p:nvPr>
            <p:ph type="sldImg"/>
          </p:nvPr>
        </p:nvSpPr>
        <p:spPr bwMode="auto">
          <a:noFill/>
          <a:ln>
            <a:solidFill>
              <a:srgbClr val="000000"/>
            </a:solidFill>
            <a:miter lim="800000"/>
            <a:headEnd/>
            <a:tailEnd/>
          </a:ln>
        </p:spPr>
      </p:sp>
      <p:sp>
        <p:nvSpPr>
          <p:cNvPr id="11878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87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903311-4E86-4F28-BCF8-098C2702A03B}" type="slidenum">
              <a:rPr lang="ru-RU" smtClean="0"/>
              <a:pPr/>
              <a:t>50</a:t>
            </a:fld>
            <a:endParaRPr lang="ru-R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Образ слайда 1"/>
          <p:cNvSpPr>
            <a:spLocks noGrp="1" noRot="1" noChangeAspect="1" noTextEdit="1"/>
          </p:cNvSpPr>
          <p:nvPr>
            <p:ph type="sldImg"/>
          </p:nvPr>
        </p:nvSpPr>
        <p:spPr bwMode="auto">
          <a:noFill/>
          <a:ln>
            <a:solidFill>
              <a:srgbClr val="000000"/>
            </a:solidFill>
            <a:miter lim="800000"/>
            <a:headEnd/>
            <a:tailEnd/>
          </a:ln>
        </p:spPr>
      </p:sp>
      <p:sp>
        <p:nvSpPr>
          <p:cNvPr id="11981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98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6A39E4-6198-41D5-A90C-E215A5027102}" type="slidenum">
              <a:rPr lang="ru-RU" smtClean="0"/>
              <a:pPr/>
              <a:t>51</a:t>
            </a:fld>
            <a:endParaRPr lang="ru-RU"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Образ слайда 1"/>
          <p:cNvSpPr>
            <a:spLocks noGrp="1" noRot="1" noChangeAspect="1" noTextEdit="1"/>
          </p:cNvSpPr>
          <p:nvPr>
            <p:ph type="sldImg"/>
          </p:nvPr>
        </p:nvSpPr>
        <p:spPr bwMode="auto">
          <a:noFill/>
          <a:ln>
            <a:solidFill>
              <a:srgbClr val="000000"/>
            </a:solidFill>
            <a:miter lim="800000"/>
            <a:headEnd/>
            <a:tailEnd/>
          </a:ln>
        </p:spPr>
      </p:sp>
      <p:sp>
        <p:nvSpPr>
          <p:cNvPr id="12083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208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37AB2F-78A3-42F9-BFB7-77A31E37EC64}" type="slidenum">
              <a:rPr lang="ru-RU" smtClean="0"/>
              <a:pPr/>
              <a:t>52</a:t>
            </a:fld>
            <a:endParaRPr lang="ru-RU"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Образ слайда 1"/>
          <p:cNvSpPr>
            <a:spLocks noGrp="1" noRot="1" noChangeAspect="1" noTextEdit="1"/>
          </p:cNvSpPr>
          <p:nvPr>
            <p:ph type="sldImg"/>
          </p:nvPr>
        </p:nvSpPr>
        <p:spPr bwMode="auto">
          <a:noFill/>
          <a:ln>
            <a:solidFill>
              <a:srgbClr val="000000"/>
            </a:solidFill>
            <a:miter lim="800000"/>
            <a:headEnd/>
            <a:tailEnd/>
          </a:ln>
        </p:spPr>
      </p:sp>
      <p:sp>
        <p:nvSpPr>
          <p:cNvPr id="12185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218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980963-0C48-47A2-BECB-A55603267C3E}" type="slidenum">
              <a:rPr lang="ru-RU" smtClean="0"/>
              <a:pPr/>
              <a:t>53</a:t>
            </a:fld>
            <a:endParaRPr lang="ru-RU"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Образ слайда 1"/>
          <p:cNvSpPr>
            <a:spLocks noGrp="1" noRot="1" noChangeAspect="1" noTextEdit="1"/>
          </p:cNvSpPr>
          <p:nvPr>
            <p:ph type="sldImg"/>
          </p:nvPr>
        </p:nvSpPr>
        <p:spPr bwMode="auto">
          <a:noFill/>
          <a:ln>
            <a:solidFill>
              <a:srgbClr val="000000"/>
            </a:solidFill>
            <a:miter lim="800000"/>
            <a:headEnd/>
            <a:tailEnd/>
          </a:ln>
        </p:spPr>
      </p:sp>
      <p:sp>
        <p:nvSpPr>
          <p:cNvPr id="1228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228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0A088E-AB00-48F9-AE9F-E1C070ACFB55}" type="slidenum">
              <a:rPr lang="ru-RU" smtClean="0"/>
              <a:pPr/>
              <a:t>54</a:t>
            </a:fld>
            <a:endParaRPr lang="ru-RU"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bwMode="auto">
          <a:noFill/>
          <a:ln>
            <a:solidFill>
              <a:srgbClr val="000000"/>
            </a:solidFill>
            <a:miter lim="800000"/>
            <a:headEnd/>
            <a:tailEnd/>
          </a:ln>
        </p:spPr>
      </p:sp>
      <p:sp>
        <p:nvSpPr>
          <p:cNvPr id="12390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239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506174-C163-4BD6-9F87-1E33127366B6}" type="slidenum">
              <a:rPr lang="ru-RU" smtClean="0"/>
              <a:pPr/>
              <a:t>55</a:t>
            </a:fld>
            <a:endParaRPr lang="ru-RU"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bwMode="auto">
          <a:noFill/>
          <a:ln>
            <a:solidFill>
              <a:srgbClr val="000000"/>
            </a:solidFill>
            <a:miter lim="800000"/>
            <a:headEnd/>
            <a:tailEnd/>
          </a:ln>
        </p:spPr>
      </p:sp>
      <p:sp>
        <p:nvSpPr>
          <p:cNvPr id="1249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249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3C8478-639F-4DD8-85F6-10373A135F9A}" type="slidenum">
              <a:rPr lang="ru-RU" smtClean="0"/>
              <a:pPr/>
              <a:t>56</a:t>
            </a:fld>
            <a:endParaRPr lang="ru-RU"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Образ слайда 1"/>
          <p:cNvSpPr>
            <a:spLocks noGrp="1" noRot="1" noChangeAspect="1" noTextEdit="1"/>
          </p:cNvSpPr>
          <p:nvPr>
            <p:ph type="sldImg"/>
          </p:nvPr>
        </p:nvSpPr>
        <p:spPr bwMode="auto">
          <a:noFill/>
          <a:ln>
            <a:solidFill>
              <a:srgbClr val="000000"/>
            </a:solidFill>
            <a:miter lim="800000"/>
            <a:headEnd/>
            <a:tailEnd/>
          </a:ln>
        </p:spPr>
      </p:sp>
      <p:sp>
        <p:nvSpPr>
          <p:cNvPr id="12595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259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EEB3BA-4FC9-4D76-9653-A4A5C65A0323}" type="slidenum">
              <a:rPr lang="ru-RU" smtClean="0"/>
              <a:pPr/>
              <a:t>57</a:t>
            </a:fld>
            <a:endParaRPr lang="ru-RU"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Образ слайда 1"/>
          <p:cNvSpPr>
            <a:spLocks noGrp="1" noRot="1" noChangeAspect="1" noTextEdit="1"/>
          </p:cNvSpPr>
          <p:nvPr>
            <p:ph type="sldImg"/>
          </p:nvPr>
        </p:nvSpPr>
        <p:spPr bwMode="auto">
          <a:noFill/>
          <a:ln>
            <a:solidFill>
              <a:srgbClr val="000000"/>
            </a:solidFill>
            <a:miter lim="800000"/>
            <a:headEnd/>
            <a:tailEnd/>
          </a:ln>
        </p:spPr>
      </p:sp>
      <p:sp>
        <p:nvSpPr>
          <p:cNvPr id="12697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269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5AD541-5801-42CB-92BD-D2935F4E1D95}" type="slidenum">
              <a:rPr lang="ru-RU" smtClean="0"/>
              <a:pPr/>
              <a:t>58</a:t>
            </a:fld>
            <a:endParaRPr lang="ru-RU"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Образ слайда 1"/>
          <p:cNvSpPr>
            <a:spLocks noGrp="1" noRot="1" noChangeAspect="1" noTextEdit="1"/>
          </p:cNvSpPr>
          <p:nvPr>
            <p:ph type="sldImg"/>
          </p:nvPr>
        </p:nvSpPr>
        <p:spPr bwMode="auto">
          <a:noFill/>
          <a:ln>
            <a:solidFill>
              <a:srgbClr val="000000"/>
            </a:solidFill>
            <a:miter lim="800000"/>
            <a:headEnd/>
            <a:tailEnd/>
          </a:ln>
        </p:spPr>
      </p:sp>
      <p:sp>
        <p:nvSpPr>
          <p:cNvPr id="12800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280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2467F6-2175-4FFD-9C1B-84C51C24B2A9}" type="slidenum">
              <a:rPr lang="ru-RU" smtClean="0"/>
              <a:pPr/>
              <a:t>59</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37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C79CDE-9539-4593-8001-F9811BA6A671}" type="slidenum">
              <a:rPr lang="ru-RU" smtClean="0"/>
              <a:pPr/>
              <a:t>6</a:t>
            </a:fld>
            <a:endParaRPr lang="ru-RU"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bwMode="auto">
          <a:noFill/>
          <a:ln>
            <a:solidFill>
              <a:srgbClr val="000000"/>
            </a:solidFill>
            <a:miter lim="800000"/>
            <a:headEnd/>
            <a:tailEnd/>
          </a:ln>
        </p:spPr>
      </p:sp>
      <p:sp>
        <p:nvSpPr>
          <p:cNvPr id="12902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290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A3F8F9-61D9-4B20-B9DD-6A0253B5FAFF}" type="slidenum">
              <a:rPr lang="ru-RU" smtClean="0"/>
              <a:pPr/>
              <a:t>60</a:t>
            </a:fld>
            <a:endParaRPr lang="ru-RU"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Образ слайда 1"/>
          <p:cNvSpPr>
            <a:spLocks noGrp="1" noRot="1" noChangeAspect="1" noTextEdit="1"/>
          </p:cNvSpPr>
          <p:nvPr>
            <p:ph type="sldImg"/>
          </p:nvPr>
        </p:nvSpPr>
        <p:spPr bwMode="auto">
          <a:noFill/>
          <a:ln>
            <a:solidFill>
              <a:srgbClr val="000000"/>
            </a:solidFill>
            <a:miter lim="800000"/>
            <a:headEnd/>
            <a:tailEnd/>
          </a:ln>
        </p:spPr>
      </p:sp>
      <p:sp>
        <p:nvSpPr>
          <p:cNvPr id="13005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300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DA35E8-3F15-4F6C-9012-90A9721B8481}" type="slidenum">
              <a:rPr lang="ru-RU" smtClean="0"/>
              <a:pPr/>
              <a:t>61</a:t>
            </a:fld>
            <a:endParaRPr lang="ru-RU"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p:spPr>
      </p:sp>
      <p:sp>
        <p:nvSpPr>
          <p:cNvPr id="13107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310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D2B711-DE6C-447B-8EA8-B844CAB1241F}" type="slidenum">
              <a:rPr lang="ru-RU" smtClean="0"/>
              <a:pPr/>
              <a:t>62</a:t>
            </a:fld>
            <a:endParaRPr lang="ru-RU"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Образ слайда 1"/>
          <p:cNvSpPr>
            <a:spLocks noGrp="1" noRot="1" noChangeAspect="1" noTextEdit="1"/>
          </p:cNvSpPr>
          <p:nvPr>
            <p:ph type="sldImg"/>
          </p:nvPr>
        </p:nvSpPr>
        <p:spPr bwMode="auto">
          <a:noFill/>
          <a:ln>
            <a:solidFill>
              <a:srgbClr val="000000"/>
            </a:solidFill>
            <a:miter lim="800000"/>
            <a:headEnd/>
            <a:tailEnd/>
          </a:ln>
        </p:spPr>
      </p:sp>
      <p:sp>
        <p:nvSpPr>
          <p:cNvPr id="13209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321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1CD30A-8590-48FF-86F3-39B5A515CFE2}" type="slidenum">
              <a:rPr lang="ru-RU" smtClean="0"/>
              <a:pPr/>
              <a:t>63</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47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BD7D2F-8AD7-448F-AF70-F0CDB3ADE528}" type="slidenum">
              <a:rPr lang="ru-RU" smtClean="0"/>
              <a:pPr/>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p:spPr>
      </p:sp>
      <p:sp>
        <p:nvSpPr>
          <p:cNvPr id="757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57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FE194F-757A-4D2D-8B93-6FA6E8836814}" type="slidenum">
              <a:rPr lang="ru-RU" smtClean="0"/>
              <a:pPr/>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68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2B711E-BE9B-40A2-8BED-742AA5372B68}" type="slidenum">
              <a:rPr lang="ru-RU" smtClean="0"/>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23563"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2356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ru-RU"/>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ru-RU"/>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430775F-E0BE-4B41-85A7-08AB5F60B84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088254A2-081D-4B6C-B0D5-00C14486D658}"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3EF4D307-C900-44F5-828B-99A333592D92}"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1CE9CCE0-6B1F-4EF2-9890-A71272A7F8D2}"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C39F233-FE09-4CCA-B807-2EA3C938E27D}"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CD327419-4F98-4DAD-A350-C05DF156C3AC}"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356A64D6-804E-4A7F-8E78-3CD1716415F4}" type="slidenum">
              <a:rPr lang="ru-RU"/>
              <a:pPr>
                <a:defRPr/>
              </a:pPr>
              <a:t>‹#›</a:t>
            </a:fld>
            <a:endParaRPr lang="ru-RU"/>
          </a:p>
        </p:txBody>
      </p:sp>
      <p:sp>
        <p:nvSpPr>
          <p:cNvPr id="9"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DAB6C79C-D80B-4C1F-B962-16661626DF99}" type="slidenum">
              <a:rPr lang="ru-RU"/>
              <a:pPr>
                <a:defRPr/>
              </a:pPr>
              <a:t>‹#›</a:t>
            </a:fld>
            <a:endParaRPr 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0EBD8C3B-7568-4086-AC9A-19505F6F3388}" type="slidenum">
              <a:rPr lang="ru-RU"/>
              <a:pPr>
                <a:defRPr/>
              </a:pPr>
              <a:t>‹#›</a:t>
            </a:fld>
            <a:endParaRPr lang="ru-RU"/>
          </a:p>
        </p:txBody>
      </p:sp>
      <p:sp>
        <p:nvSpPr>
          <p:cNvPr id="4"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BA843636-084E-422C-8640-E93B6F2B9C39}"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5F7AD7E-0585-4296-B2A2-38D77320C5FB}"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2253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2A0BB03-7398-459B-8EAD-42359BDDEA3E}" type="slidenum">
              <a:rPr lang="ru-RU"/>
              <a:pPr>
                <a:defRPr/>
              </a:pPr>
              <a:t>‹#›</a:t>
            </a:fld>
            <a:endParaRPr lang="ru-RU"/>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2253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2253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2253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2253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2253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2253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2254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2254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254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ru-RU"/>
          </a:p>
        </p:txBody>
      </p:sp>
      <p:sp>
        <p:nvSpPr>
          <p:cNvPr id="2254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830"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__________Microsoft_Office_Excel1.xls"/></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gif"/></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59.jpeg"/><Relationship Id="rId7" Type="http://schemas.openxmlformats.org/officeDocument/2006/relationships/image" Target="../media/image66.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5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59.jpeg"/><Relationship Id="rId7" Type="http://schemas.openxmlformats.org/officeDocument/2006/relationships/image" Target="../media/image7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subTitle" idx="4294967295"/>
          </p:nvPr>
        </p:nvSpPr>
        <p:spPr>
          <a:xfrm>
            <a:off x="1000125" y="428625"/>
            <a:ext cx="4357688" cy="5929313"/>
          </a:xfrm>
        </p:spPr>
        <p:txBody>
          <a:bodyPr/>
          <a:lstStyle/>
          <a:p>
            <a:pPr marL="0" indent="0" algn="ctr" eaLnBrk="1" hangingPunct="1">
              <a:buClr>
                <a:schemeClr val="tx1"/>
              </a:buClr>
              <a:buFont typeface="Wingdings" pitchFamily="2" charset="2"/>
              <a:buNone/>
              <a:defRPr/>
            </a:pPr>
            <a:r>
              <a:rPr lang="en-US" dirty="0" smtClean="0"/>
              <a:t>Developing writing skills of learners</a:t>
            </a:r>
            <a:r>
              <a:rPr lang="ru-RU" dirty="0" smtClean="0"/>
              <a:t> </a:t>
            </a:r>
            <a:r>
              <a:rPr lang="en-US" dirty="0" smtClean="0"/>
              <a:t>of the primary, secondary and higher stages coinciding demands  and specification of the writing part of the United State Exam and the State Final Certification in the process of teaching English. </a:t>
            </a:r>
            <a:endParaRPr lang="ru-RU" dirty="0" smtClean="0"/>
          </a:p>
          <a:p>
            <a:pPr marL="0" indent="0" algn="ctr" eaLnBrk="1" hangingPunct="1">
              <a:buClr>
                <a:schemeClr val="tx1"/>
              </a:buClr>
              <a:buFont typeface="Wingdings" pitchFamily="2" charset="2"/>
              <a:buNone/>
              <a:defRPr/>
            </a:pPr>
            <a:endParaRPr lang="en-US" dirty="0" smtClean="0"/>
          </a:p>
        </p:txBody>
      </p:sp>
      <p:pic>
        <p:nvPicPr>
          <p:cNvPr id="2" name="Picture 4" descr="Рисунок10"/>
          <p:cNvPicPr>
            <a:picLocks noChangeAspect="1" noChangeArrowheads="1" noCrop="1"/>
          </p:cNvPicPr>
          <p:nvPr/>
        </p:nvPicPr>
        <p:blipFill>
          <a:blip r:embed="rId3" cstate="email"/>
          <a:srcRect/>
          <a:stretch>
            <a:fillRect/>
          </a:stretch>
        </p:blipFill>
        <p:spPr bwMode="auto">
          <a:xfrm>
            <a:off x="6000750" y="214313"/>
            <a:ext cx="2741613" cy="3338512"/>
          </a:xfrm>
          <a:prstGeom prst="rect">
            <a:avLst/>
          </a:prstGeom>
          <a:noFill/>
          <a:ln w="85725" cmpd="thinThick">
            <a:solidFill>
              <a:schemeClr val="bg1">
                <a:lumMod val="20000"/>
                <a:lumOff val="80000"/>
              </a:schemeClr>
            </a:solidFill>
            <a:miter lim="800000"/>
            <a:headEnd/>
            <a:tailEnd/>
          </a:ln>
        </p:spPr>
      </p:pic>
      <p:sp>
        <p:nvSpPr>
          <p:cNvPr id="4100" name="TextBox 3"/>
          <p:cNvSpPr txBox="1">
            <a:spLocks noChangeArrowheads="1"/>
          </p:cNvSpPr>
          <p:nvPr/>
        </p:nvSpPr>
        <p:spPr bwMode="auto">
          <a:xfrm>
            <a:off x="7072313" y="6143625"/>
            <a:ext cx="1598612" cy="400050"/>
          </a:xfrm>
          <a:prstGeom prst="rect">
            <a:avLst/>
          </a:prstGeom>
          <a:noFill/>
          <a:ln w="9525">
            <a:noFill/>
            <a:miter lim="800000"/>
            <a:headEnd/>
            <a:tailEnd/>
          </a:ln>
        </p:spPr>
        <p:txBody>
          <a:bodyPr wrap="none">
            <a:spAutoFit/>
          </a:bodyPr>
          <a:lstStyle/>
          <a:p>
            <a:r>
              <a:rPr lang="en-US" sz="2000" b="1"/>
              <a:t>Norilsk, 2010</a:t>
            </a:r>
            <a:endParaRPr lang="ru-RU"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3" y="285750"/>
            <a:ext cx="8572500" cy="6065838"/>
          </a:xfrm>
          <a:prstGeom prst="rect">
            <a:avLst/>
          </a:prstGeom>
        </p:spPr>
        <p:txBody>
          <a:bodyPr>
            <a:spAutoFit/>
          </a:bodyPr>
          <a:lstStyle/>
          <a:p>
            <a:pPr algn="ctr">
              <a:lnSpc>
                <a:spcPct val="90000"/>
              </a:lnSpc>
              <a:buClr>
                <a:schemeClr val="accent2"/>
              </a:buClr>
              <a:buFont typeface="Wingdings" pitchFamily="2" charset="2"/>
              <a:buNone/>
              <a:defRPr/>
            </a:pPr>
            <a:r>
              <a:rPr lang="en-US" sz="4000" b="1" i="1" u="sng" dirty="0">
                <a:solidFill>
                  <a:srgbClr val="FFFF00"/>
                </a:solidFill>
                <a:latin typeface="Book Antiqua" pitchFamily="18" charset="0"/>
              </a:rPr>
              <a:t>Objectives </a:t>
            </a:r>
          </a:p>
          <a:p>
            <a:pPr>
              <a:lnSpc>
                <a:spcPct val="90000"/>
              </a:lnSpc>
              <a:buClr>
                <a:srgbClr val="FFFF00"/>
              </a:buClr>
              <a:buFont typeface="Wingdings" pitchFamily="2" charset="2"/>
              <a:buChar char="§"/>
              <a:defRPr/>
            </a:pPr>
            <a:r>
              <a:rPr lang="en-US" sz="3200" dirty="0"/>
              <a:t>To analyze own teaching situation</a:t>
            </a:r>
            <a:endParaRPr lang="ru-RU" sz="3200" dirty="0"/>
          </a:p>
          <a:p>
            <a:pPr>
              <a:lnSpc>
                <a:spcPct val="90000"/>
              </a:lnSpc>
              <a:buClr>
                <a:srgbClr val="FFFF00"/>
              </a:buClr>
              <a:buFont typeface="Wingdings" pitchFamily="2" charset="2"/>
              <a:buChar char="§"/>
              <a:defRPr/>
            </a:pPr>
            <a:r>
              <a:rPr lang="en-US" sz="3200" dirty="0"/>
              <a:t>To analyze</a:t>
            </a:r>
            <a:r>
              <a:rPr lang="ru-RU" sz="3200" dirty="0"/>
              <a:t> </a:t>
            </a:r>
            <a:r>
              <a:rPr lang="en-US" sz="3200" dirty="0"/>
              <a:t>national course-books and teaching aids preparing to the United State Exam and the State Final Certificate.</a:t>
            </a:r>
            <a:endParaRPr lang="ru-RU" sz="3200" dirty="0"/>
          </a:p>
          <a:p>
            <a:pPr>
              <a:lnSpc>
                <a:spcPct val="90000"/>
              </a:lnSpc>
              <a:buClr>
                <a:srgbClr val="FFFF00"/>
              </a:buClr>
              <a:buFont typeface="Wingdings" pitchFamily="2" charset="2"/>
              <a:buChar char="§"/>
              <a:defRPr/>
            </a:pPr>
            <a:endParaRPr lang="en-US" sz="3200" dirty="0"/>
          </a:p>
          <a:p>
            <a:pPr indent="450850">
              <a:buClr>
                <a:srgbClr val="FFFF00"/>
              </a:buClr>
              <a:buFont typeface="Wingdings" pitchFamily="2" charset="2"/>
              <a:buChar char="§"/>
              <a:tabLst>
                <a:tab pos="679450" algn="l"/>
              </a:tabLst>
              <a:defRPr/>
            </a:pPr>
            <a:r>
              <a:rPr lang="en-US" sz="3200" dirty="0"/>
              <a:t>To analyze</a:t>
            </a:r>
            <a:r>
              <a:rPr lang="ru-RU" sz="3200" dirty="0"/>
              <a:t> </a:t>
            </a:r>
            <a:r>
              <a:rPr lang="en-US" sz="3200" dirty="0"/>
              <a:t>methodological literature where new tendencies, principles and approaches of developing  writing  skills are reflected</a:t>
            </a:r>
            <a:endParaRPr lang="ru-RU" sz="3200" dirty="0"/>
          </a:p>
          <a:p>
            <a:pPr>
              <a:buClr>
                <a:srgbClr val="FFFF00"/>
              </a:buClr>
              <a:buFont typeface="Wingdings" pitchFamily="2" charset="2"/>
              <a:buChar char="§"/>
              <a:defRPr/>
            </a:pPr>
            <a:r>
              <a:rPr lang="en-US" sz="3200" dirty="0"/>
              <a:t>To work out resourced materials meeting demands of the National Standards  in writing.</a:t>
            </a:r>
          </a:p>
          <a:p>
            <a:pPr>
              <a:buClr>
                <a:srgbClr val="FFFF00"/>
              </a:buClr>
              <a:buFont typeface="Wingdings" pitchFamily="2" charset="2"/>
              <a:buChar char="§"/>
              <a:defRPr/>
            </a:pPr>
            <a:r>
              <a:rPr lang="en-US" sz="3200" dirty="0"/>
              <a:t>(a booklet or a CD disk)</a:t>
            </a:r>
            <a:endParaRPr lang="ru-RU" sz="3200" dirty="0"/>
          </a:p>
          <a:p>
            <a:pPr>
              <a:lnSpc>
                <a:spcPct val="90000"/>
              </a:lnSpc>
              <a:buClr>
                <a:schemeClr val="accent2"/>
              </a:buClr>
              <a:buFont typeface="Wingdings" pitchFamily="2" charset="2"/>
              <a:buChar char="Ш"/>
              <a:defRPr/>
            </a:pPr>
            <a:endParaRPr lang="ru-RU"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noFill/>
        </p:spPr>
        <p:txBody>
          <a:bodyPr/>
          <a:lstStyle/>
          <a:p>
            <a:r>
              <a:rPr lang="en-US" smtClean="0">
                <a:effectLst/>
              </a:rPr>
              <a:t>Literary review</a:t>
            </a:r>
            <a:r>
              <a:rPr lang="ru-RU" smtClean="0">
                <a:effectLst/>
              </a:rPr>
              <a:t> </a:t>
            </a:r>
          </a:p>
        </p:txBody>
      </p:sp>
      <p:sp>
        <p:nvSpPr>
          <p:cNvPr id="5" name="Куб 4"/>
          <p:cNvSpPr>
            <a:spLocks noChangeArrowheads="1"/>
          </p:cNvSpPr>
          <p:nvPr>
            <p:ph type="body" idx="1"/>
          </p:nvPr>
        </p:nvSpPr>
        <p:spPr>
          <a:xfrm>
            <a:off x="2916238" y="2060575"/>
            <a:ext cx="3671887" cy="1441450"/>
          </a:xfrm>
          <a:prstGeom prst="cube">
            <a:avLst>
              <a:gd name="adj" fmla="val 25000"/>
            </a:avLst>
          </a:prstGeom>
          <a:solidFill>
            <a:srgbClr val="F76FD3"/>
          </a:solidFill>
          <a:ln w="11429" algn="ctr">
            <a:solidFill>
              <a:schemeClr val="tx1"/>
            </a:solidFill>
            <a:prstDash val="sysDash"/>
          </a:ln>
        </p:spPr>
        <p:txBody>
          <a:bodyPr/>
          <a:lstStyle/>
          <a:p>
            <a:pPr algn="ctr" eaLnBrk="1" hangingPunct="1">
              <a:spcBef>
                <a:spcPct val="0"/>
              </a:spcBef>
              <a:buClrTx/>
              <a:buSzTx/>
              <a:buFontTx/>
              <a:buNone/>
              <a:tabLst>
                <a:tab pos="457200" algn="l"/>
              </a:tabLst>
            </a:pPr>
            <a:r>
              <a:rPr lang="en-US" b="1" smtClean="0">
                <a:solidFill>
                  <a:srgbClr val="FFFF00"/>
                </a:solidFill>
                <a:effectLst/>
              </a:rPr>
              <a:t>Jeremy Harmer</a:t>
            </a:r>
            <a:r>
              <a:rPr lang="ru-RU" smtClean="0">
                <a:solidFill>
                  <a:srgbClr val="FFFF00"/>
                </a:solidFill>
                <a:effectLst/>
              </a:rPr>
              <a:t> </a:t>
            </a:r>
          </a:p>
        </p:txBody>
      </p:sp>
      <p:cxnSp>
        <p:nvCxnSpPr>
          <p:cNvPr id="14" name="Прямая со стрелкой 13"/>
          <p:cNvCxnSpPr/>
          <p:nvPr/>
        </p:nvCxnSpPr>
        <p:spPr>
          <a:xfrm rot="10800000" flipV="1">
            <a:off x="2339975" y="2492375"/>
            <a:ext cx="500063" cy="3571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 name="Прямая со стрелкой 13"/>
          <p:cNvCxnSpPr/>
          <p:nvPr/>
        </p:nvCxnSpPr>
        <p:spPr>
          <a:xfrm rot="10800000" flipV="1">
            <a:off x="2843213" y="3573463"/>
            <a:ext cx="500062" cy="357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cxnSpLocks noChangeShapeType="1"/>
          </p:cNvCxnSpPr>
          <p:nvPr/>
        </p:nvCxnSpPr>
        <p:spPr bwMode="auto">
          <a:xfrm>
            <a:off x="4211638" y="3500438"/>
            <a:ext cx="71437" cy="357187"/>
          </a:xfrm>
          <a:prstGeom prst="straightConnector1">
            <a:avLst/>
          </a:prstGeom>
          <a:noFill/>
          <a:ln w="38100" algn="ctr">
            <a:solidFill>
              <a:schemeClr val="tx1"/>
            </a:solidFill>
            <a:round/>
            <a:headEnd/>
            <a:tailEnd type="arrow" w="med" len="med"/>
          </a:ln>
        </p:spPr>
      </p:cxnSp>
      <p:cxnSp>
        <p:nvCxnSpPr>
          <p:cNvPr id="16" name="Прямая со стрелкой 15"/>
          <p:cNvCxnSpPr>
            <a:cxnSpLocks noChangeShapeType="1"/>
          </p:cNvCxnSpPr>
          <p:nvPr/>
        </p:nvCxnSpPr>
        <p:spPr bwMode="auto">
          <a:xfrm>
            <a:off x="5148263" y="3500438"/>
            <a:ext cx="1425575" cy="1143000"/>
          </a:xfrm>
          <a:prstGeom prst="straightConnector1">
            <a:avLst/>
          </a:prstGeom>
          <a:noFill/>
          <a:ln w="38100" algn="ctr">
            <a:solidFill>
              <a:schemeClr val="tx1"/>
            </a:solidFill>
            <a:round/>
            <a:headEnd/>
            <a:tailEnd type="arrow" w="med" len="med"/>
          </a:ln>
        </p:spPr>
      </p:cxnSp>
      <p:cxnSp>
        <p:nvCxnSpPr>
          <p:cNvPr id="12" name="Прямая со стрелкой 11"/>
          <p:cNvCxnSpPr/>
          <p:nvPr/>
        </p:nvCxnSpPr>
        <p:spPr>
          <a:xfrm>
            <a:off x="6372225" y="3284538"/>
            <a:ext cx="714375" cy="357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Вертикальный свиток 7"/>
          <p:cNvSpPr>
            <a:spLocks noChangeArrowheads="1"/>
          </p:cNvSpPr>
          <p:nvPr/>
        </p:nvSpPr>
        <p:spPr bwMode="auto">
          <a:xfrm>
            <a:off x="179388" y="2708275"/>
            <a:ext cx="2160587" cy="857250"/>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endParaRPr lang="ru-RU">
              <a:solidFill>
                <a:srgbClr val="FFFFFF"/>
              </a:solidFill>
              <a:latin typeface="Georgia" pitchFamily="18" charset="0"/>
              <a:cs typeface="Arial" charset="0"/>
            </a:endParaRPr>
          </a:p>
          <a:p>
            <a:pPr algn="ctr"/>
            <a:r>
              <a:rPr lang="en-US" b="1">
                <a:solidFill>
                  <a:srgbClr val="FFFF00"/>
                </a:solidFill>
              </a:rPr>
              <a:t>teaching skills</a:t>
            </a:r>
            <a:r>
              <a:rPr lang="ru-RU">
                <a:solidFill>
                  <a:srgbClr val="FFFF00"/>
                </a:solidFill>
              </a:rPr>
              <a:t> </a:t>
            </a:r>
            <a:endParaRPr lang="ru-RU">
              <a:solidFill>
                <a:srgbClr val="FFFF00"/>
              </a:solidFill>
              <a:latin typeface="Georgia" pitchFamily="18" charset="0"/>
              <a:cs typeface="Arial" charset="0"/>
            </a:endParaRPr>
          </a:p>
          <a:p>
            <a:pPr algn="ctr"/>
            <a:endParaRPr lang="ru-RU">
              <a:solidFill>
                <a:srgbClr val="FFFF00"/>
              </a:solidFill>
              <a:latin typeface="Georgia" pitchFamily="18" charset="0"/>
              <a:cs typeface="Arial" charset="0"/>
            </a:endParaRPr>
          </a:p>
        </p:txBody>
      </p:sp>
      <p:sp>
        <p:nvSpPr>
          <p:cNvPr id="3" name="Вертикальный свиток 7"/>
          <p:cNvSpPr>
            <a:spLocks noChangeArrowheads="1"/>
          </p:cNvSpPr>
          <p:nvPr/>
        </p:nvSpPr>
        <p:spPr bwMode="auto">
          <a:xfrm>
            <a:off x="6983413" y="3500438"/>
            <a:ext cx="2160587" cy="1081087"/>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endParaRPr lang="ru-RU">
              <a:solidFill>
                <a:srgbClr val="FFFFFF"/>
              </a:solidFill>
              <a:latin typeface="Georgia" pitchFamily="18" charset="0"/>
              <a:cs typeface="Arial" charset="0"/>
            </a:endParaRPr>
          </a:p>
          <a:p>
            <a:pPr algn="ctr"/>
            <a:r>
              <a:rPr lang="en-US" b="1">
                <a:solidFill>
                  <a:srgbClr val="FFFF00"/>
                </a:solidFill>
              </a:rPr>
              <a:t>communication skills and language proficiency</a:t>
            </a:r>
            <a:r>
              <a:rPr lang="ru-RU" b="1">
                <a:solidFill>
                  <a:srgbClr val="FFFF00"/>
                </a:solidFill>
              </a:rPr>
              <a:t> </a:t>
            </a:r>
            <a:endParaRPr lang="ru-RU" b="1">
              <a:solidFill>
                <a:srgbClr val="FFFF00"/>
              </a:solidFill>
              <a:latin typeface="Georgia" pitchFamily="18" charset="0"/>
              <a:cs typeface="Arial" charset="0"/>
            </a:endParaRPr>
          </a:p>
          <a:p>
            <a:pPr algn="ctr"/>
            <a:endParaRPr lang="ru-RU" b="1">
              <a:solidFill>
                <a:srgbClr val="FFFF00"/>
              </a:solidFill>
              <a:latin typeface="Georgia" pitchFamily="18" charset="0"/>
              <a:cs typeface="Arial" charset="0"/>
            </a:endParaRPr>
          </a:p>
        </p:txBody>
      </p:sp>
      <p:sp>
        <p:nvSpPr>
          <p:cNvPr id="4" name="Вертикальный свиток 7"/>
          <p:cNvSpPr>
            <a:spLocks noChangeArrowheads="1"/>
          </p:cNvSpPr>
          <p:nvPr/>
        </p:nvSpPr>
        <p:spPr bwMode="auto">
          <a:xfrm>
            <a:off x="5364163" y="4652963"/>
            <a:ext cx="2160587" cy="1008062"/>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endParaRPr lang="en-US" b="1">
              <a:solidFill>
                <a:srgbClr val="FFFF00"/>
              </a:solidFill>
            </a:endParaRPr>
          </a:p>
          <a:p>
            <a:pPr algn="ctr"/>
            <a:r>
              <a:rPr lang="en-US" b="1">
                <a:solidFill>
                  <a:srgbClr val="FFFF00"/>
                </a:solidFill>
              </a:rPr>
              <a:t>subject matter knowledge</a:t>
            </a:r>
            <a:r>
              <a:rPr lang="ru-RU" b="1">
                <a:solidFill>
                  <a:srgbClr val="FFFF00"/>
                </a:solidFill>
              </a:rPr>
              <a:t> </a:t>
            </a:r>
            <a:endParaRPr lang="ru-RU" b="1">
              <a:solidFill>
                <a:srgbClr val="FFFF00"/>
              </a:solidFill>
              <a:latin typeface="Georgia" pitchFamily="18" charset="0"/>
              <a:cs typeface="Arial" charset="0"/>
            </a:endParaRPr>
          </a:p>
          <a:p>
            <a:pPr algn="ctr"/>
            <a:endParaRPr lang="ru-RU" b="1">
              <a:solidFill>
                <a:srgbClr val="FFFF00"/>
              </a:solidFill>
              <a:latin typeface="Georgia" pitchFamily="18" charset="0"/>
              <a:cs typeface="Arial" charset="0"/>
            </a:endParaRPr>
          </a:p>
          <a:p>
            <a:pPr algn="ctr"/>
            <a:endParaRPr lang="ru-RU">
              <a:solidFill>
                <a:srgbClr val="FFFF00"/>
              </a:solidFill>
              <a:latin typeface="Georgia" pitchFamily="18" charset="0"/>
              <a:cs typeface="Arial" charset="0"/>
            </a:endParaRPr>
          </a:p>
        </p:txBody>
      </p:sp>
      <p:sp>
        <p:nvSpPr>
          <p:cNvPr id="6" name="Вертикальный свиток 7"/>
          <p:cNvSpPr>
            <a:spLocks noChangeArrowheads="1"/>
          </p:cNvSpPr>
          <p:nvPr/>
        </p:nvSpPr>
        <p:spPr bwMode="auto">
          <a:xfrm>
            <a:off x="3059113" y="3933825"/>
            <a:ext cx="2160587" cy="1008063"/>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endParaRPr lang="en-US" b="1">
              <a:solidFill>
                <a:srgbClr val="FFFF00"/>
              </a:solidFill>
            </a:endParaRPr>
          </a:p>
          <a:p>
            <a:pPr algn="ctr"/>
            <a:r>
              <a:rPr lang="en-US" b="1">
                <a:solidFill>
                  <a:srgbClr val="FFFF00"/>
                </a:solidFill>
              </a:rPr>
              <a:t>decision making and contextual knowledge</a:t>
            </a:r>
            <a:r>
              <a:rPr lang="ru-RU" b="1"/>
              <a:t> </a:t>
            </a:r>
            <a:endParaRPr lang="ru-RU" b="1">
              <a:solidFill>
                <a:srgbClr val="FFFF00"/>
              </a:solidFill>
              <a:latin typeface="Georgia" pitchFamily="18" charset="0"/>
              <a:cs typeface="Arial" charset="0"/>
            </a:endParaRPr>
          </a:p>
          <a:p>
            <a:pPr algn="ctr"/>
            <a:endParaRPr lang="ru-RU" b="1">
              <a:solidFill>
                <a:srgbClr val="FFFF00"/>
              </a:solidFill>
              <a:latin typeface="Georgia" pitchFamily="18" charset="0"/>
              <a:cs typeface="Arial" charset="0"/>
            </a:endParaRPr>
          </a:p>
        </p:txBody>
      </p:sp>
      <p:sp>
        <p:nvSpPr>
          <p:cNvPr id="7" name="Вертикальный свиток 7"/>
          <p:cNvSpPr>
            <a:spLocks noChangeArrowheads="1"/>
          </p:cNvSpPr>
          <p:nvPr/>
        </p:nvSpPr>
        <p:spPr bwMode="auto">
          <a:xfrm>
            <a:off x="755650" y="3933825"/>
            <a:ext cx="2160588" cy="1008063"/>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endParaRPr lang="en-US" b="1">
              <a:solidFill>
                <a:srgbClr val="FFFF00"/>
              </a:solidFill>
            </a:endParaRPr>
          </a:p>
          <a:p>
            <a:pPr algn="ctr"/>
            <a:r>
              <a:rPr lang="en-US" b="1">
                <a:solidFill>
                  <a:srgbClr val="FFFF00"/>
                </a:solidFill>
              </a:rPr>
              <a:t>pedagogical reasoning skills</a:t>
            </a:r>
            <a:r>
              <a:rPr lang="ru-RU"/>
              <a:t> </a:t>
            </a:r>
            <a:endParaRPr lang="ru-RU">
              <a:solidFill>
                <a:srgbClr val="FFFFFF"/>
              </a:solidFill>
              <a:latin typeface="Georgia" pitchFamily="18" charset="0"/>
              <a:cs typeface="Arial" charset="0"/>
            </a:endParaRPr>
          </a:p>
          <a:p>
            <a:pPr algn="ctr"/>
            <a:endParaRPr lang="ru-RU">
              <a:solidFill>
                <a:srgbClr val="FFFF00"/>
              </a:solidFill>
              <a:latin typeface="Georgia" pitchFamily="18" charset="0"/>
              <a:cs typeface="Arial" charset="0"/>
            </a:endParaRPr>
          </a:p>
          <a:p>
            <a:pPr algn="ctr"/>
            <a:endParaRPr lang="ru-RU">
              <a:solidFill>
                <a:srgbClr val="FFFF00"/>
              </a:solidFill>
              <a:latin typeface="Georgi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6"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80">
                                          <p:stCondLst>
                                            <p:cond delay="0"/>
                                          </p:stCondLst>
                                        </p:cTn>
                                        <p:tgtEl>
                                          <p:spTgt spid="14"/>
                                        </p:tgtEl>
                                      </p:cBhvr>
                                    </p:animEffect>
                                    <p:anim calcmode="lin" valueType="num">
                                      <p:cBhvr>
                                        <p:cTn id="1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 dur="26">
                                          <p:stCondLst>
                                            <p:cond delay="650"/>
                                          </p:stCondLst>
                                        </p:cTn>
                                        <p:tgtEl>
                                          <p:spTgt spid="14"/>
                                        </p:tgtEl>
                                      </p:cBhvr>
                                      <p:to x="100000" y="60000"/>
                                    </p:animScale>
                                    <p:animScale>
                                      <p:cBhvr>
                                        <p:cTn id="17" dur="166" decel="50000">
                                          <p:stCondLst>
                                            <p:cond delay="676"/>
                                          </p:stCondLst>
                                        </p:cTn>
                                        <p:tgtEl>
                                          <p:spTgt spid="14"/>
                                        </p:tgtEl>
                                      </p:cBhvr>
                                      <p:to x="100000" y="100000"/>
                                    </p:animScale>
                                    <p:animScale>
                                      <p:cBhvr>
                                        <p:cTn id="18" dur="26">
                                          <p:stCondLst>
                                            <p:cond delay="1312"/>
                                          </p:stCondLst>
                                        </p:cTn>
                                        <p:tgtEl>
                                          <p:spTgt spid="14"/>
                                        </p:tgtEl>
                                      </p:cBhvr>
                                      <p:to x="100000" y="80000"/>
                                    </p:animScale>
                                    <p:animScale>
                                      <p:cBhvr>
                                        <p:cTn id="19" dur="166" decel="50000">
                                          <p:stCondLst>
                                            <p:cond delay="1338"/>
                                          </p:stCondLst>
                                        </p:cTn>
                                        <p:tgtEl>
                                          <p:spTgt spid="14"/>
                                        </p:tgtEl>
                                      </p:cBhvr>
                                      <p:to x="100000" y="100000"/>
                                    </p:animScale>
                                    <p:animScale>
                                      <p:cBhvr>
                                        <p:cTn id="20" dur="26">
                                          <p:stCondLst>
                                            <p:cond delay="1642"/>
                                          </p:stCondLst>
                                        </p:cTn>
                                        <p:tgtEl>
                                          <p:spTgt spid="14"/>
                                        </p:tgtEl>
                                      </p:cBhvr>
                                      <p:to x="100000" y="90000"/>
                                    </p:animScale>
                                    <p:animScale>
                                      <p:cBhvr>
                                        <p:cTn id="21" dur="166" decel="50000">
                                          <p:stCondLst>
                                            <p:cond delay="1668"/>
                                          </p:stCondLst>
                                        </p:cTn>
                                        <p:tgtEl>
                                          <p:spTgt spid="14"/>
                                        </p:tgtEl>
                                      </p:cBhvr>
                                      <p:to x="100000" y="100000"/>
                                    </p:animScale>
                                    <p:animScale>
                                      <p:cBhvr>
                                        <p:cTn id="22" dur="26">
                                          <p:stCondLst>
                                            <p:cond delay="1808"/>
                                          </p:stCondLst>
                                        </p:cTn>
                                        <p:tgtEl>
                                          <p:spTgt spid="14"/>
                                        </p:tgtEl>
                                      </p:cBhvr>
                                      <p:to x="100000" y="95000"/>
                                    </p:animScale>
                                    <p:animScale>
                                      <p:cBhvr>
                                        <p:cTn id="23" dur="166" decel="50000">
                                          <p:stCondLst>
                                            <p:cond delay="1834"/>
                                          </p:stCondLst>
                                        </p:cTn>
                                        <p:tgtEl>
                                          <p:spTgt spid="14"/>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80">
                                          <p:stCondLst>
                                            <p:cond delay="0"/>
                                          </p:stCondLst>
                                        </p:cTn>
                                        <p:tgtEl>
                                          <p:spTgt spid="15"/>
                                        </p:tgtEl>
                                      </p:cBhvr>
                                    </p:animEffect>
                                    <p:anim calcmode="lin" valueType="num">
                                      <p:cBhvr>
                                        <p:cTn id="4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8" dur="26">
                                          <p:stCondLst>
                                            <p:cond delay="650"/>
                                          </p:stCondLst>
                                        </p:cTn>
                                        <p:tgtEl>
                                          <p:spTgt spid="15"/>
                                        </p:tgtEl>
                                      </p:cBhvr>
                                      <p:to x="100000" y="60000"/>
                                    </p:animScale>
                                    <p:animScale>
                                      <p:cBhvr>
                                        <p:cTn id="49" dur="166" decel="50000">
                                          <p:stCondLst>
                                            <p:cond delay="676"/>
                                          </p:stCondLst>
                                        </p:cTn>
                                        <p:tgtEl>
                                          <p:spTgt spid="15"/>
                                        </p:tgtEl>
                                      </p:cBhvr>
                                      <p:to x="100000" y="100000"/>
                                    </p:animScale>
                                    <p:animScale>
                                      <p:cBhvr>
                                        <p:cTn id="50" dur="26">
                                          <p:stCondLst>
                                            <p:cond delay="1312"/>
                                          </p:stCondLst>
                                        </p:cTn>
                                        <p:tgtEl>
                                          <p:spTgt spid="15"/>
                                        </p:tgtEl>
                                      </p:cBhvr>
                                      <p:to x="100000" y="80000"/>
                                    </p:animScale>
                                    <p:animScale>
                                      <p:cBhvr>
                                        <p:cTn id="51" dur="166" decel="50000">
                                          <p:stCondLst>
                                            <p:cond delay="1338"/>
                                          </p:stCondLst>
                                        </p:cTn>
                                        <p:tgtEl>
                                          <p:spTgt spid="15"/>
                                        </p:tgtEl>
                                      </p:cBhvr>
                                      <p:to x="100000" y="100000"/>
                                    </p:animScale>
                                    <p:animScale>
                                      <p:cBhvr>
                                        <p:cTn id="52" dur="26">
                                          <p:stCondLst>
                                            <p:cond delay="1642"/>
                                          </p:stCondLst>
                                        </p:cTn>
                                        <p:tgtEl>
                                          <p:spTgt spid="15"/>
                                        </p:tgtEl>
                                      </p:cBhvr>
                                      <p:to x="100000" y="90000"/>
                                    </p:animScale>
                                    <p:animScale>
                                      <p:cBhvr>
                                        <p:cTn id="53" dur="166" decel="50000">
                                          <p:stCondLst>
                                            <p:cond delay="1668"/>
                                          </p:stCondLst>
                                        </p:cTn>
                                        <p:tgtEl>
                                          <p:spTgt spid="15"/>
                                        </p:tgtEl>
                                      </p:cBhvr>
                                      <p:to x="100000" y="100000"/>
                                    </p:animScale>
                                    <p:animScale>
                                      <p:cBhvr>
                                        <p:cTn id="54" dur="26">
                                          <p:stCondLst>
                                            <p:cond delay="1808"/>
                                          </p:stCondLst>
                                        </p:cTn>
                                        <p:tgtEl>
                                          <p:spTgt spid="15"/>
                                        </p:tgtEl>
                                      </p:cBhvr>
                                      <p:to x="100000" y="95000"/>
                                    </p:animScale>
                                    <p:animScale>
                                      <p:cBhvr>
                                        <p:cTn id="55" dur="166" decel="50000">
                                          <p:stCondLst>
                                            <p:cond delay="1834"/>
                                          </p:stCondLst>
                                        </p:cTn>
                                        <p:tgtEl>
                                          <p:spTgt spid="15"/>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80">
                                          <p:stCondLst>
                                            <p:cond delay="0"/>
                                          </p:stCondLst>
                                        </p:cTn>
                                        <p:tgtEl>
                                          <p:spTgt spid="16"/>
                                        </p:tgtEl>
                                      </p:cBhvr>
                                    </p:animEffect>
                                    <p:anim calcmode="lin" valueType="num">
                                      <p:cBhvr>
                                        <p:cTn id="5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4" dur="26">
                                          <p:stCondLst>
                                            <p:cond delay="650"/>
                                          </p:stCondLst>
                                        </p:cTn>
                                        <p:tgtEl>
                                          <p:spTgt spid="16"/>
                                        </p:tgtEl>
                                      </p:cBhvr>
                                      <p:to x="100000" y="60000"/>
                                    </p:animScale>
                                    <p:animScale>
                                      <p:cBhvr>
                                        <p:cTn id="65" dur="166" decel="50000">
                                          <p:stCondLst>
                                            <p:cond delay="676"/>
                                          </p:stCondLst>
                                        </p:cTn>
                                        <p:tgtEl>
                                          <p:spTgt spid="16"/>
                                        </p:tgtEl>
                                      </p:cBhvr>
                                      <p:to x="100000" y="100000"/>
                                    </p:animScale>
                                    <p:animScale>
                                      <p:cBhvr>
                                        <p:cTn id="66" dur="26">
                                          <p:stCondLst>
                                            <p:cond delay="1312"/>
                                          </p:stCondLst>
                                        </p:cTn>
                                        <p:tgtEl>
                                          <p:spTgt spid="16"/>
                                        </p:tgtEl>
                                      </p:cBhvr>
                                      <p:to x="100000" y="80000"/>
                                    </p:animScale>
                                    <p:animScale>
                                      <p:cBhvr>
                                        <p:cTn id="67" dur="166" decel="50000">
                                          <p:stCondLst>
                                            <p:cond delay="1338"/>
                                          </p:stCondLst>
                                        </p:cTn>
                                        <p:tgtEl>
                                          <p:spTgt spid="16"/>
                                        </p:tgtEl>
                                      </p:cBhvr>
                                      <p:to x="100000" y="100000"/>
                                    </p:animScale>
                                    <p:animScale>
                                      <p:cBhvr>
                                        <p:cTn id="68" dur="26">
                                          <p:stCondLst>
                                            <p:cond delay="1642"/>
                                          </p:stCondLst>
                                        </p:cTn>
                                        <p:tgtEl>
                                          <p:spTgt spid="16"/>
                                        </p:tgtEl>
                                      </p:cBhvr>
                                      <p:to x="100000" y="90000"/>
                                    </p:animScale>
                                    <p:animScale>
                                      <p:cBhvr>
                                        <p:cTn id="69" dur="166" decel="50000">
                                          <p:stCondLst>
                                            <p:cond delay="1668"/>
                                          </p:stCondLst>
                                        </p:cTn>
                                        <p:tgtEl>
                                          <p:spTgt spid="16"/>
                                        </p:tgtEl>
                                      </p:cBhvr>
                                      <p:to x="100000" y="100000"/>
                                    </p:animScale>
                                    <p:animScale>
                                      <p:cBhvr>
                                        <p:cTn id="70" dur="26">
                                          <p:stCondLst>
                                            <p:cond delay="1808"/>
                                          </p:stCondLst>
                                        </p:cTn>
                                        <p:tgtEl>
                                          <p:spTgt spid="16"/>
                                        </p:tgtEl>
                                      </p:cBhvr>
                                      <p:to x="100000" y="95000"/>
                                    </p:animScale>
                                    <p:animScale>
                                      <p:cBhvr>
                                        <p:cTn id="71" dur="166" decel="50000">
                                          <p:stCondLst>
                                            <p:cond delay="1834"/>
                                          </p:stCondLst>
                                        </p:cTn>
                                        <p:tgtEl>
                                          <p:spTgt spid="16"/>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80">
                                          <p:stCondLst>
                                            <p:cond delay="0"/>
                                          </p:stCondLst>
                                        </p:cTn>
                                        <p:tgtEl>
                                          <p:spTgt spid="12"/>
                                        </p:tgtEl>
                                      </p:cBhvr>
                                    </p:animEffect>
                                    <p:anim calcmode="lin" valueType="num">
                                      <p:cBhvr>
                                        <p:cTn id="7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0" dur="26">
                                          <p:stCondLst>
                                            <p:cond delay="650"/>
                                          </p:stCondLst>
                                        </p:cTn>
                                        <p:tgtEl>
                                          <p:spTgt spid="12"/>
                                        </p:tgtEl>
                                      </p:cBhvr>
                                      <p:to x="100000" y="60000"/>
                                    </p:animScale>
                                    <p:animScale>
                                      <p:cBhvr>
                                        <p:cTn id="81" dur="166" decel="50000">
                                          <p:stCondLst>
                                            <p:cond delay="676"/>
                                          </p:stCondLst>
                                        </p:cTn>
                                        <p:tgtEl>
                                          <p:spTgt spid="12"/>
                                        </p:tgtEl>
                                      </p:cBhvr>
                                      <p:to x="100000" y="100000"/>
                                    </p:animScale>
                                    <p:animScale>
                                      <p:cBhvr>
                                        <p:cTn id="82" dur="26">
                                          <p:stCondLst>
                                            <p:cond delay="1312"/>
                                          </p:stCondLst>
                                        </p:cTn>
                                        <p:tgtEl>
                                          <p:spTgt spid="12"/>
                                        </p:tgtEl>
                                      </p:cBhvr>
                                      <p:to x="100000" y="80000"/>
                                    </p:animScale>
                                    <p:animScale>
                                      <p:cBhvr>
                                        <p:cTn id="83" dur="166" decel="50000">
                                          <p:stCondLst>
                                            <p:cond delay="1338"/>
                                          </p:stCondLst>
                                        </p:cTn>
                                        <p:tgtEl>
                                          <p:spTgt spid="12"/>
                                        </p:tgtEl>
                                      </p:cBhvr>
                                      <p:to x="100000" y="100000"/>
                                    </p:animScale>
                                    <p:animScale>
                                      <p:cBhvr>
                                        <p:cTn id="84" dur="26">
                                          <p:stCondLst>
                                            <p:cond delay="1642"/>
                                          </p:stCondLst>
                                        </p:cTn>
                                        <p:tgtEl>
                                          <p:spTgt spid="12"/>
                                        </p:tgtEl>
                                      </p:cBhvr>
                                      <p:to x="100000" y="90000"/>
                                    </p:animScale>
                                    <p:animScale>
                                      <p:cBhvr>
                                        <p:cTn id="85" dur="166" decel="50000">
                                          <p:stCondLst>
                                            <p:cond delay="1668"/>
                                          </p:stCondLst>
                                        </p:cTn>
                                        <p:tgtEl>
                                          <p:spTgt spid="12"/>
                                        </p:tgtEl>
                                      </p:cBhvr>
                                      <p:to x="100000" y="100000"/>
                                    </p:animScale>
                                    <p:animScale>
                                      <p:cBhvr>
                                        <p:cTn id="86" dur="26">
                                          <p:stCondLst>
                                            <p:cond delay="1808"/>
                                          </p:stCondLst>
                                        </p:cTn>
                                        <p:tgtEl>
                                          <p:spTgt spid="12"/>
                                        </p:tgtEl>
                                      </p:cBhvr>
                                      <p:to x="100000" y="95000"/>
                                    </p:animScale>
                                    <p:animScale>
                                      <p:cBhvr>
                                        <p:cTn id="87" dur="166" decel="50000">
                                          <p:stCondLst>
                                            <p:cond delay="1834"/>
                                          </p:stCondLst>
                                        </p:cTn>
                                        <p:tgtEl>
                                          <p:spTgt spid="12"/>
                                        </p:tgtEl>
                                      </p:cBhvr>
                                      <p:to x="100000" y="100000"/>
                                    </p:animScale>
                                  </p:childTnLst>
                                </p:cTn>
                              </p:par>
                              <p:par>
                                <p:cTn id="88" presetID="8" presetClass="entr" presetSubtype="16" fill="hold" grpId="0"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diamond(in)">
                                      <p:cBhvr>
                                        <p:cTn id="90" dur="2000"/>
                                        <p:tgtEl>
                                          <p:spTgt spid="8"/>
                                        </p:tgtEl>
                                      </p:cBhvr>
                                    </p:animEffect>
                                  </p:childTnLst>
                                </p:cTn>
                              </p:par>
                              <p:par>
                                <p:cTn id="91" presetID="8" presetClass="entr" presetSubtype="16"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diamond(in)">
                                      <p:cBhvr>
                                        <p:cTn id="93" dur="2000"/>
                                        <p:tgtEl>
                                          <p:spTgt spid="3"/>
                                        </p:tgtEl>
                                      </p:cBhvr>
                                    </p:animEffect>
                                  </p:childTnLst>
                                </p:cTn>
                              </p:par>
                              <p:par>
                                <p:cTn id="94" presetID="8" presetClass="entr" presetSubtype="16" fill="hold" grpId="0" nodeType="with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diamond(in)">
                                      <p:cBhvr>
                                        <p:cTn id="96" dur="2000"/>
                                        <p:tgtEl>
                                          <p:spTgt spid="4"/>
                                        </p:tgtEl>
                                      </p:cBhvr>
                                    </p:animEffect>
                                  </p:childTnLst>
                                </p:cTn>
                              </p:par>
                              <p:par>
                                <p:cTn id="97" presetID="8" presetClass="entr" presetSubtype="16"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diamond(in)">
                                      <p:cBhvr>
                                        <p:cTn id="99" dur="2000"/>
                                        <p:tgtEl>
                                          <p:spTgt spid="6"/>
                                        </p:tgtEl>
                                      </p:cBhvr>
                                    </p:animEffect>
                                  </p:childTnLst>
                                </p:cTn>
                              </p:par>
                              <p:par>
                                <p:cTn id="100" presetID="8" presetClass="entr" presetSubtype="16" fill="hold" grpId="0"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diamond(in)">
                                      <p:cBhvr>
                                        <p:cTn id="10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animBg="1"/>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idx="4294967295"/>
          </p:nvPr>
        </p:nvSpPr>
        <p:spPr>
          <a:noFill/>
        </p:spPr>
        <p:txBody>
          <a:bodyPr/>
          <a:lstStyle/>
          <a:p>
            <a:endParaRPr lang="ru-RU" smtClean="0">
              <a:effectLst/>
            </a:endParaRPr>
          </a:p>
        </p:txBody>
      </p:sp>
      <p:sp>
        <p:nvSpPr>
          <p:cNvPr id="5" name="Куб 4"/>
          <p:cNvSpPr>
            <a:spLocks noChangeArrowheads="1"/>
          </p:cNvSpPr>
          <p:nvPr>
            <p:ph type="body" idx="4294967295"/>
          </p:nvPr>
        </p:nvSpPr>
        <p:spPr>
          <a:xfrm>
            <a:off x="2700338" y="1412875"/>
            <a:ext cx="3743325" cy="1511300"/>
          </a:xfrm>
          <a:prstGeom prst="cube">
            <a:avLst>
              <a:gd name="adj" fmla="val 25000"/>
            </a:avLst>
          </a:prstGeom>
          <a:solidFill>
            <a:srgbClr val="F76FD3"/>
          </a:solidFill>
          <a:ln w="11429" algn="ctr">
            <a:solidFill>
              <a:schemeClr val="tx1"/>
            </a:solidFill>
            <a:prstDash val="sysDash"/>
          </a:ln>
        </p:spPr>
        <p:txBody>
          <a:bodyPr/>
          <a:lstStyle/>
          <a:p>
            <a:pPr marL="0" indent="0" algn="ctr" eaLnBrk="1" hangingPunct="1">
              <a:spcBef>
                <a:spcPct val="0"/>
              </a:spcBef>
              <a:buClrTx/>
              <a:buSzTx/>
              <a:buFontTx/>
              <a:buNone/>
              <a:tabLst>
                <a:tab pos="457200" algn="l"/>
              </a:tabLst>
            </a:pPr>
            <a:r>
              <a:rPr lang="en-US" b="1" smtClean="0">
                <a:solidFill>
                  <a:srgbClr val="FFFF00"/>
                </a:solidFill>
                <a:effectLst/>
              </a:rPr>
              <a:t>Sara Cushing Weigle</a:t>
            </a:r>
            <a:r>
              <a:rPr lang="ru-RU" smtClean="0">
                <a:solidFill>
                  <a:srgbClr val="FFFF00"/>
                </a:solidFill>
                <a:effectLst/>
              </a:rPr>
              <a:t> </a:t>
            </a:r>
          </a:p>
        </p:txBody>
      </p:sp>
      <p:cxnSp>
        <p:nvCxnSpPr>
          <p:cNvPr id="14" name="Прямая со стрелкой 13"/>
          <p:cNvCxnSpPr/>
          <p:nvPr/>
        </p:nvCxnSpPr>
        <p:spPr>
          <a:xfrm rot="10800000" flipV="1">
            <a:off x="2195513" y="2420938"/>
            <a:ext cx="500062" cy="357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cxnSpLocks noChangeShapeType="1"/>
          </p:cNvCxnSpPr>
          <p:nvPr/>
        </p:nvCxnSpPr>
        <p:spPr bwMode="auto">
          <a:xfrm>
            <a:off x="3276600" y="3068638"/>
            <a:ext cx="71438" cy="357187"/>
          </a:xfrm>
          <a:prstGeom prst="straightConnector1">
            <a:avLst/>
          </a:prstGeom>
          <a:noFill/>
          <a:ln w="38100" algn="ctr">
            <a:solidFill>
              <a:schemeClr val="tx1"/>
            </a:solidFill>
            <a:round/>
            <a:headEnd/>
            <a:tailEnd type="arrow" w="med" len="med"/>
          </a:ln>
        </p:spPr>
      </p:cxnSp>
      <p:cxnSp>
        <p:nvCxnSpPr>
          <p:cNvPr id="16" name="Прямая со стрелкой 15"/>
          <p:cNvCxnSpPr>
            <a:cxnSpLocks noChangeShapeType="1"/>
          </p:cNvCxnSpPr>
          <p:nvPr/>
        </p:nvCxnSpPr>
        <p:spPr bwMode="auto">
          <a:xfrm>
            <a:off x="4500563" y="3141663"/>
            <a:ext cx="1425575" cy="1143000"/>
          </a:xfrm>
          <a:prstGeom prst="straightConnector1">
            <a:avLst/>
          </a:prstGeom>
          <a:noFill/>
          <a:ln w="38100" algn="ctr">
            <a:solidFill>
              <a:schemeClr val="tx1"/>
            </a:solidFill>
            <a:round/>
            <a:headEnd/>
            <a:tailEnd type="arrow" w="med" len="med"/>
          </a:ln>
        </p:spPr>
      </p:cxnSp>
      <p:cxnSp>
        <p:nvCxnSpPr>
          <p:cNvPr id="12" name="Прямая со стрелкой 11"/>
          <p:cNvCxnSpPr/>
          <p:nvPr/>
        </p:nvCxnSpPr>
        <p:spPr>
          <a:xfrm>
            <a:off x="6516688" y="2565400"/>
            <a:ext cx="714375" cy="3571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Вертикальный свиток 7"/>
          <p:cNvSpPr>
            <a:spLocks noChangeArrowheads="1"/>
          </p:cNvSpPr>
          <p:nvPr/>
        </p:nvSpPr>
        <p:spPr bwMode="auto">
          <a:xfrm>
            <a:off x="179388" y="2133600"/>
            <a:ext cx="2160587" cy="1800225"/>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r>
              <a:rPr lang="en-US" b="1">
                <a:solidFill>
                  <a:srgbClr val="FFFF00"/>
                </a:solidFill>
              </a:rPr>
              <a:t>a comprehensive overview of the research</a:t>
            </a:r>
            <a:r>
              <a:rPr lang="ru-RU"/>
              <a:t> </a:t>
            </a:r>
            <a:endParaRPr lang="ru-RU">
              <a:solidFill>
                <a:srgbClr val="FFFF00"/>
              </a:solidFill>
              <a:latin typeface="Georgia" pitchFamily="18" charset="0"/>
              <a:cs typeface="Arial" charset="0"/>
            </a:endParaRPr>
          </a:p>
          <a:p>
            <a:pPr algn="ctr"/>
            <a:endParaRPr lang="ru-RU">
              <a:solidFill>
                <a:srgbClr val="FFFF00"/>
              </a:solidFill>
              <a:latin typeface="Georgia" pitchFamily="18" charset="0"/>
              <a:cs typeface="Arial" charset="0"/>
            </a:endParaRPr>
          </a:p>
        </p:txBody>
      </p:sp>
      <p:sp>
        <p:nvSpPr>
          <p:cNvPr id="2" name="Вертикальный свиток 7"/>
          <p:cNvSpPr>
            <a:spLocks noChangeArrowheads="1"/>
          </p:cNvSpPr>
          <p:nvPr/>
        </p:nvSpPr>
        <p:spPr bwMode="auto">
          <a:xfrm>
            <a:off x="2195513" y="3429000"/>
            <a:ext cx="1944687" cy="1511300"/>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endParaRPr lang="ru-RU">
              <a:solidFill>
                <a:srgbClr val="FFFFFF"/>
              </a:solidFill>
              <a:latin typeface="Georgia" pitchFamily="18" charset="0"/>
              <a:cs typeface="Arial" charset="0"/>
            </a:endParaRPr>
          </a:p>
          <a:p>
            <a:pPr algn="ctr"/>
            <a:r>
              <a:rPr lang="en-US" b="1">
                <a:solidFill>
                  <a:srgbClr val="FFFF00"/>
                </a:solidFill>
              </a:rPr>
              <a:t>practical advice for designing tasks</a:t>
            </a:r>
            <a:endParaRPr lang="ru-RU">
              <a:solidFill>
                <a:srgbClr val="FFFF00"/>
              </a:solidFill>
              <a:latin typeface="Georgia" pitchFamily="18" charset="0"/>
              <a:cs typeface="Arial" charset="0"/>
            </a:endParaRPr>
          </a:p>
          <a:p>
            <a:pPr algn="ctr"/>
            <a:endParaRPr lang="ru-RU">
              <a:solidFill>
                <a:srgbClr val="FFFF00"/>
              </a:solidFill>
              <a:latin typeface="Georgia" pitchFamily="18" charset="0"/>
              <a:cs typeface="Arial" charset="0"/>
            </a:endParaRPr>
          </a:p>
        </p:txBody>
      </p:sp>
      <p:sp>
        <p:nvSpPr>
          <p:cNvPr id="3" name="Вертикальный свиток 7"/>
          <p:cNvSpPr>
            <a:spLocks noChangeArrowheads="1"/>
          </p:cNvSpPr>
          <p:nvPr/>
        </p:nvSpPr>
        <p:spPr bwMode="auto">
          <a:xfrm>
            <a:off x="6732588" y="2997200"/>
            <a:ext cx="2230437" cy="1152525"/>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endParaRPr lang="en-US" b="1">
              <a:solidFill>
                <a:srgbClr val="FFFF00"/>
              </a:solidFill>
            </a:endParaRPr>
          </a:p>
          <a:p>
            <a:pPr algn="ctr"/>
            <a:r>
              <a:rPr lang="en-US" b="1">
                <a:solidFill>
                  <a:srgbClr val="FFFF00"/>
                </a:solidFill>
              </a:rPr>
              <a:t>scoring procedures for writing tests</a:t>
            </a:r>
            <a:r>
              <a:rPr lang="ru-RU">
                <a:solidFill>
                  <a:srgbClr val="FFFF00"/>
                </a:solidFill>
              </a:rPr>
              <a:t> </a:t>
            </a:r>
          </a:p>
          <a:p>
            <a:pPr algn="ctr"/>
            <a:endParaRPr lang="ru-RU">
              <a:solidFill>
                <a:srgbClr val="FFFF00"/>
              </a:solidFill>
              <a:latin typeface="Georgia" pitchFamily="18" charset="0"/>
              <a:cs typeface="Arial" charset="0"/>
            </a:endParaRPr>
          </a:p>
        </p:txBody>
      </p:sp>
      <p:sp>
        <p:nvSpPr>
          <p:cNvPr id="4" name="Вертикальный свиток 7"/>
          <p:cNvSpPr>
            <a:spLocks noChangeArrowheads="1"/>
          </p:cNvSpPr>
          <p:nvPr/>
        </p:nvSpPr>
        <p:spPr bwMode="auto">
          <a:xfrm>
            <a:off x="4500563" y="4365625"/>
            <a:ext cx="2663825" cy="1368425"/>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endParaRPr lang="ru-RU">
              <a:solidFill>
                <a:srgbClr val="FFFFFF"/>
              </a:solidFill>
              <a:latin typeface="Georgia" pitchFamily="18" charset="0"/>
              <a:cs typeface="Arial" charset="0"/>
            </a:endParaRPr>
          </a:p>
          <a:p>
            <a:pPr algn="ctr"/>
            <a:r>
              <a:rPr lang="en-US" b="1">
                <a:solidFill>
                  <a:srgbClr val="FFFF00"/>
                </a:solidFill>
              </a:rPr>
              <a:t>consideration of the effects of technology on writing tests</a:t>
            </a:r>
            <a:r>
              <a:rPr lang="ru-RU"/>
              <a:t> </a:t>
            </a:r>
            <a:endParaRPr lang="ru-RU">
              <a:solidFill>
                <a:srgbClr val="FFFF00"/>
              </a:solidFill>
              <a:latin typeface="Georgia" pitchFamily="18" charset="0"/>
              <a:cs typeface="Arial" charset="0"/>
            </a:endParaRPr>
          </a:p>
          <a:p>
            <a:pPr algn="ctr"/>
            <a:endParaRPr lang="ru-RU">
              <a:solidFill>
                <a:srgbClr val="FFFF00"/>
              </a:solidFill>
              <a:latin typeface="Georgi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6"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80">
                                          <p:stCondLst>
                                            <p:cond delay="0"/>
                                          </p:stCondLst>
                                        </p:cTn>
                                        <p:tgtEl>
                                          <p:spTgt spid="14"/>
                                        </p:tgtEl>
                                      </p:cBhvr>
                                    </p:animEffect>
                                    <p:anim calcmode="lin" valueType="num">
                                      <p:cBhvr>
                                        <p:cTn id="1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 dur="26">
                                          <p:stCondLst>
                                            <p:cond delay="650"/>
                                          </p:stCondLst>
                                        </p:cTn>
                                        <p:tgtEl>
                                          <p:spTgt spid="14"/>
                                        </p:tgtEl>
                                      </p:cBhvr>
                                      <p:to x="100000" y="60000"/>
                                    </p:animScale>
                                    <p:animScale>
                                      <p:cBhvr>
                                        <p:cTn id="17" dur="166" decel="50000">
                                          <p:stCondLst>
                                            <p:cond delay="676"/>
                                          </p:stCondLst>
                                        </p:cTn>
                                        <p:tgtEl>
                                          <p:spTgt spid="14"/>
                                        </p:tgtEl>
                                      </p:cBhvr>
                                      <p:to x="100000" y="100000"/>
                                    </p:animScale>
                                    <p:animScale>
                                      <p:cBhvr>
                                        <p:cTn id="18" dur="26">
                                          <p:stCondLst>
                                            <p:cond delay="1312"/>
                                          </p:stCondLst>
                                        </p:cTn>
                                        <p:tgtEl>
                                          <p:spTgt spid="14"/>
                                        </p:tgtEl>
                                      </p:cBhvr>
                                      <p:to x="100000" y="80000"/>
                                    </p:animScale>
                                    <p:animScale>
                                      <p:cBhvr>
                                        <p:cTn id="19" dur="166" decel="50000">
                                          <p:stCondLst>
                                            <p:cond delay="1338"/>
                                          </p:stCondLst>
                                        </p:cTn>
                                        <p:tgtEl>
                                          <p:spTgt spid="14"/>
                                        </p:tgtEl>
                                      </p:cBhvr>
                                      <p:to x="100000" y="100000"/>
                                    </p:animScale>
                                    <p:animScale>
                                      <p:cBhvr>
                                        <p:cTn id="20" dur="26">
                                          <p:stCondLst>
                                            <p:cond delay="1642"/>
                                          </p:stCondLst>
                                        </p:cTn>
                                        <p:tgtEl>
                                          <p:spTgt spid="14"/>
                                        </p:tgtEl>
                                      </p:cBhvr>
                                      <p:to x="100000" y="90000"/>
                                    </p:animScale>
                                    <p:animScale>
                                      <p:cBhvr>
                                        <p:cTn id="21" dur="166" decel="50000">
                                          <p:stCondLst>
                                            <p:cond delay="1668"/>
                                          </p:stCondLst>
                                        </p:cTn>
                                        <p:tgtEl>
                                          <p:spTgt spid="14"/>
                                        </p:tgtEl>
                                      </p:cBhvr>
                                      <p:to x="100000" y="100000"/>
                                    </p:animScale>
                                    <p:animScale>
                                      <p:cBhvr>
                                        <p:cTn id="22" dur="26">
                                          <p:stCondLst>
                                            <p:cond delay="1808"/>
                                          </p:stCondLst>
                                        </p:cTn>
                                        <p:tgtEl>
                                          <p:spTgt spid="14"/>
                                        </p:tgtEl>
                                      </p:cBhvr>
                                      <p:to x="100000" y="95000"/>
                                    </p:animScale>
                                    <p:animScale>
                                      <p:cBhvr>
                                        <p:cTn id="23" dur="166" decel="50000">
                                          <p:stCondLst>
                                            <p:cond delay="1834"/>
                                          </p:stCondLst>
                                        </p:cTn>
                                        <p:tgtEl>
                                          <p:spTgt spid="14"/>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80">
                                          <p:stCondLst>
                                            <p:cond delay="0"/>
                                          </p:stCondLst>
                                        </p:cTn>
                                        <p:tgtEl>
                                          <p:spTgt spid="16"/>
                                        </p:tgtEl>
                                      </p:cBhvr>
                                    </p:animEffect>
                                    <p:anim calcmode="lin" valueType="num">
                                      <p:cBhvr>
                                        <p:cTn id="4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8" dur="26">
                                          <p:stCondLst>
                                            <p:cond delay="650"/>
                                          </p:stCondLst>
                                        </p:cTn>
                                        <p:tgtEl>
                                          <p:spTgt spid="16"/>
                                        </p:tgtEl>
                                      </p:cBhvr>
                                      <p:to x="100000" y="60000"/>
                                    </p:animScale>
                                    <p:animScale>
                                      <p:cBhvr>
                                        <p:cTn id="49" dur="166" decel="50000">
                                          <p:stCondLst>
                                            <p:cond delay="676"/>
                                          </p:stCondLst>
                                        </p:cTn>
                                        <p:tgtEl>
                                          <p:spTgt spid="16"/>
                                        </p:tgtEl>
                                      </p:cBhvr>
                                      <p:to x="100000" y="100000"/>
                                    </p:animScale>
                                    <p:animScale>
                                      <p:cBhvr>
                                        <p:cTn id="50" dur="26">
                                          <p:stCondLst>
                                            <p:cond delay="1312"/>
                                          </p:stCondLst>
                                        </p:cTn>
                                        <p:tgtEl>
                                          <p:spTgt spid="16"/>
                                        </p:tgtEl>
                                      </p:cBhvr>
                                      <p:to x="100000" y="80000"/>
                                    </p:animScale>
                                    <p:animScale>
                                      <p:cBhvr>
                                        <p:cTn id="51" dur="166" decel="50000">
                                          <p:stCondLst>
                                            <p:cond delay="1338"/>
                                          </p:stCondLst>
                                        </p:cTn>
                                        <p:tgtEl>
                                          <p:spTgt spid="16"/>
                                        </p:tgtEl>
                                      </p:cBhvr>
                                      <p:to x="100000" y="100000"/>
                                    </p:animScale>
                                    <p:animScale>
                                      <p:cBhvr>
                                        <p:cTn id="52" dur="26">
                                          <p:stCondLst>
                                            <p:cond delay="1642"/>
                                          </p:stCondLst>
                                        </p:cTn>
                                        <p:tgtEl>
                                          <p:spTgt spid="16"/>
                                        </p:tgtEl>
                                      </p:cBhvr>
                                      <p:to x="100000" y="90000"/>
                                    </p:animScale>
                                    <p:animScale>
                                      <p:cBhvr>
                                        <p:cTn id="53" dur="166" decel="50000">
                                          <p:stCondLst>
                                            <p:cond delay="1668"/>
                                          </p:stCondLst>
                                        </p:cTn>
                                        <p:tgtEl>
                                          <p:spTgt spid="16"/>
                                        </p:tgtEl>
                                      </p:cBhvr>
                                      <p:to x="100000" y="100000"/>
                                    </p:animScale>
                                    <p:animScale>
                                      <p:cBhvr>
                                        <p:cTn id="54" dur="26">
                                          <p:stCondLst>
                                            <p:cond delay="1808"/>
                                          </p:stCondLst>
                                        </p:cTn>
                                        <p:tgtEl>
                                          <p:spTgt spid="16"/>
                                        </p:tgtEl>
                                      </p:cBhvr>
                                      <p:to x="100000" y="95000"/>
                                    </p:animScale>
                                    <p:animScale>
                                      <p:cBhvr>
                                        <p:cTn id="55" dur="166" decel="50000">
                                          <p:stCondLst>
                                            <p:cond delay="1834"/>
                                          </p:stCondLst>
                                        </p:cTn>
                                        <p:tgtEl>
                                          <p:spTgt spid="16"/>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par>
                                <p:cTn id="72" presetID="8" presetClass="entr" presetSubtype="16"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diamond(in)">
                                      <p:cBhvr>
                                        <p:cTn id="74" dur="2000"/>
                                        <p:tgtEl>
                                          <p:spTgt spid="8"/>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diamond(in)">
                                      <p:cBhvr>
                                        <p:cTn id="77" dur="2000"/>
                                        <p:tgtEl>
                                          <p:spTgt spid="2"/>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diamond(in)">
                                      <p:cBhvr>
                                        <p:cTn id="80" dur="2000"/>
                                        <p:tgtEl>
                                          <p:spTgt spid="3"/>
                                        </p:tgtEl>
                                      </p:cBhvr>
                                    </p:animEffect>
                                  </p:childTnLst>
                                </p:cTn>
                              </p:par>
                              <p:par>
                                <p:cTn id="81" presetID="8" presetClass="entr" presetSubtype="16"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diamond(in)">
                                      <p:cBhvr>
                                        <p:cTn id="8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idx="4294967295"/>
          </p:nvPr>
        </p:nvSpPr>
        <p:spPr>
          <a:noFill/>
        </p:spPr>
        <p:txBody>
          <a:bodyPr/>
          <a:lstStyle/>
          <a:p>
            <a:endParaRPr lang="ru-RU" smtClean="0">
              <a:effectLst/>
            </a:endParaRPr>
          </a:p>
        </p:txBody>
      </p:sp>
      <p:sp>
        <p:nvSpPr>
          <p:cNvPr id="5" name="Куб 4"/>
          <p:cNvSpPr>
            <a:spLocks noChangeArrowheads="1"/>
          </p:cNvSpPr>
          <p:nvPr>
            <p:ph type="body" idx="4294967295"/>
          </p:nvPr>
        </p:nvSpPr>
        <p:spPr>
          <a:xfrm>
            <a:off x="2771775" y="1412875"/>
            <a:ext cx="3384550" cy="1541463"/>
          </a:xfrm>
          <a:prstGeom prst="cube">
            <a:avLst>
              <a:gd name="adj" fmla="val 25000"/>
            </a:avLst>
          </a:prstGeom>
          <a:solidFill>
            <a:srgbClr val="F76FD3"/>
          </a:solidFill>
          <a:ln w="11429" algn="ctr">
            <a:solidFill>
              <a:schemeClr val="tx1"/>
            </a:solidFill>
            <a:prstDash val="sysDash"/>
          </a:ln>
        </p:spPr>
        <p:txBody>
          <a:bodyPr/>
          <a:lstStyle/>
          <a:p>
            <a:pPr marL="0" indent="0" algn="ctr" eaLnBrk="1" hangingPunct="1">
              <a:spcBef>
                <a:spcPct val="0"/>
              </a:spcBef>
              <a:buClrTx/>
              <a:buSzTx/>
              <a:buFontTx/>
              <a:buNone/>
              <a:tabLst>
                <a:tab pos="457200" algn="l"/>
              </a:tabLst>
            </a:pPr>
            <a:r>
              <a:rPr lang="en-US" b="1" smtClean="0">
                <a:solidFill>
                  <a:srgbClr val="FFFF00"/>
                </a:solidFill>
                <a:effectLst/>
              </a:rPr>
              <a:t>Sally Burgess and Katie Head</a:t>
            </a:r>
            <a:r>
              <a:rPr lang="ru-RU" smtClean="0">
                <a:effectLst/>
              </a:rPr>
              <a:t> </a:t>
            </a:r>
          </a:p>
        </p:txBody>
      </p:sp>
      <p:cxnSp>
        <p:nvCxnSpPr>
          <p:cNvPr id="14" name="Прямая со стрелкой 13"/>
          <p:cNvCxnSpPr/>
          <p:nvPr/>
        </p:nvCxnSpPr>
        <p:spPr>
          <a:xfrm rot="10800000" flipV="1">
            <a:off x="2268538" y="2636838"/>
            <a:ext cx="500062" cy="357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cxnSpLocks noChangeShapeType="1"/>
          </p:cNvCxnSpPr>
          <p:nvPr/>
        </p:nvCxnSpPr>
        <p:spPr bwMode="auto">
          <a:xfrm>
            <a:off x="4140200" y="2997200"/>
            <a:ext cx="71438" cy="357188"/>
          </a:xfrm>
          <a:prstGeom prst="straightConnector1">
            <a:avLst/>
          </a:prstGeom>
          <a:noFill/>
          <a:ln w="38100" algn="ctr">
            <a:solidFill>
              <a:schemeClr val="tx1"/>
            </a:solidFill>
            <a:round/>
            <a:headEnd/>
            <a:tailEnd type="arrow" w="med" len="med"/>
          </a:ln>
        </p:spPr>
      </p:cxnSp>
      <p:cxnSp>
        <p:nvCxnSpPr>
          <p:cNvPr id="12" name="Прямая со стрелкой 11"/>
          <p:cNvCxnSpPr/>
          <p:nvPr/>
        </p:nvCxnSpPr>
        <p:spPr>
          <a:xfrm>
            <a:off x="5940425" y="2781300"/>
            <a:ext cx="714375" cy="3571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Вертикальный свиток 7"/>
          <p:cNvSpPr>
            <a:spLocks noChangeArrowheads="1"/>
          </p:cNvSpPr>
          <p:nvPr/>
        </p:nvSpPr>
        <p:spPr bwMode="auto">
          <a:xfrm>
            <a:off x="900113" y="3141663"/>
            <a:ext cx="2160587" cy="1800225"/>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r>
              <a:rPr lang="en-US" b="1">
                <a:solidFill>
                  <a:srgbClr val="FFFF00"/>
                </a:solidFill>
              </a:rPr>
              <a:t>containing a broad collection of articles</a:t>
            </a:r>
            <a:r>
              <a:rPr lang="en-US"/>
              <a:t> </a:t>
            </a:r>
            <a:endParaRPr lang="ru-RU"/>
          </a:p>
        </p:txBody>
      </p:sp>
      <p:sp>
        <p:nvSpPr>
          <p:cNvPr id="2" name="Вертикальный свиток 7"/>
          <p:cNvSpPr>
            <a:spLocks noChangeArrowheads="1"/>
          </p:cNvSpPr>
          <p:nvPr/>
        </p:nvSpPr>
        <p:spPr bwMode="auto">
          <a:xfrm>
            <a:off x="3203575" y="3357563"/>
            <a:ext cx="2160588" cy="1800225"/>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r>
              <a:rPr lang="en-US" b="1">
                <a:solidFill>
                  <a:srgbClr val="FFFF00"/>
                </a:solidFill>
              </a:rPr>
              <a:t>provides an overview of current approaches</a:t>
            </a:r>
            <a:endParaRPr lang="ru-RU" b="1">
              <a:solidFill>
                <a:srgbClr val="FFFF00"/>
              </a:solidFill>
            </a:endParaRPr>
          </a:p>
        </p:txBody>
      </p:sp>
      <p:sp>
        <p:nvSpPr>
          <p:cNvPr id="3" name="Вертикальный свиток 7"/>
          <p:cNvSpPr>
            <a:spLocks noChangeArrowheads="1"/>
          </p:cNvSpPr>
          <p:nvPr/>
        </p:nvSpPr>
        <p:spPr bwMode="auto">
          <a:xfrm>
            <a:off x="5940425" y="3213100"/>
            <a:ext cx="2160588" cy="1800225"/>
          </a:xfrm>
          <a:prstGeom prst="verticalScroll">
            <a:avLst>
              <a:gd name="adj" fmla="val 12500"/>
            </a:avLst>
          </a:prstGeom>
          <a:solidFill>
            <a:schemeClr val="accent2"/>
          </a:solidFill>
          <a:ln w="11429" algn="ctr">
            <a:solidFill>
              <a:srgbClr val="BC2665"/>
            </a:solidFill>
            <a:prstDash val="sysDash"/>
            <a:round/>
            <a:headEnd/>
            <a:tailEnd/>
          </a:ln>
        </p:spPr>
        <p:txBody>
          <a:bodyPr anchor="ctr"/>
          <a:lstStyle/>
          <a:p>
            <a:pPr algn="ctr"/>
            <a:r>
              <a:rPr lang="en-US" b="1">
                <a:solidFill>
                  <a:srgbClr val="FFFF00"/>
                </a:solidFill>
              </a:rPr>
              <a:t>provides issues and practices in the teaching of English</a:t>
            </a:r>
            <a:r>
              <a:rPr lang="ru-RU" b="1">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6"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80">
                                          <p:stCondLst>
                                            <p:cond delay="0"/>
                                          </p:stCondLst>
                                        </p:cTn>
                                        <p:tgtEl>
                                          <p:spTgt spid="14"/>
                                        </p:tgtEl>
                                      </p:cBhvr>
                                    </p:animEffect>
                                    <p:anim calcmode="lin" valueType="num">
                                      <p:cBhvr>
                                        <p:cTn id="1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 dur="26">
                                          <p:stCondLst>
                                            <p:cond delay="650"/>
                                          </p:stCondLst>
                                        </p:cTn>
                                        <p:tgtEl>
                                          <p:spTgt spid="14"/>
                                        </p:tgtEl>
                                      </p:cBhvr>
                                      <p:to x="100000" y="60000"/>
                                    </p:animScale>
                                    <p:animScale>
                                      <p:cBhvr>
                                        <p:cTn id="17" dur="166" decel="50000">
                                          <p:stCondLst>
                                            <p:cond delay="676"/>
                                          </p:stCondLst>
                                        </p:cTn>
                                        <p:tgtEl>
                                          <p:spTgt spid="14"/>
                                        </p:tgtEl>
                                      </p:cBhvr>
                                      <p:to x="100000" y="100000"/>
                                    </p:animScale>
                                    <p:animScale>
                                      <p:cBhvr>
                                        <p:cTn id="18" dur="26">
                                          <p:stCondLst>
                                            <p:cond delay="1312"/>
                                          </p:stCondLst>
                                        </p:cTn>
                                        <p:tgtEl>
                                          <p:spTgt spid="14"/>
                                        </p:tgtEl>
                                      </p:cBhvr>
                                      <p:to x="100000" y="80000"/>
                                    </p:animScale>
                                    <p:animScale>
                                      <p:cBhvr>
                                        <p:cTn id="19" dur="166" decel="50000">
                                          <p:stCondLst>
                                            <p:cond delay="1338"/>
                                          </p:stCondLst>
                                        </p:cTn>
                                        <p:tgtEl>
                                          <p:spTgt spid="14"/>
                                        </p:tgtEl>
                                      </p:cBhvr>
                                      <p:to x="100000" y="100000"/>
                                    </p:animScale>
                                    <p:animScale>
                                      <p:cBhvr>
                                        <p:cTn id="20" dur="26">
                                          <p:stCondLst>
                                            <p:cond delay="1642"/>
                                          </p:stCondLst>
                                        </p:cTn>
                                        <p:tgtEl>
                                          <p:spTgt spid="14"/>
                                        </p:tgtEl>
                                      </p:cBhvr>
                                      <p:to x="100000" y="90000"/>
                                    </p:animScale>
                                    <p:animScale>
                                      <p:cBhvr>
                                        <p:cTn id="21" dur="166" decel="50000">
                                          <p:stCondLst>
                                            <p:cond delay="1668"/>
                                          </p:stCondLst>
                                        </p:cTn>
                                        <p:tgtEl>
                                          <p:spTgt spid="14"/>
                                        </p:tgtEl>
                                      </p:cBhvr>
                                      <p:to x="100000" y="100000"/>
                                    </p:animScale>
                                    <p:animScale>
                                      <p:cBhvr>
                                        <p:cTn id="22" dur="26">
                                          <p:stCondLst>
                                            <p:cond delay="1808"/>
                                          </p:stCondLst>
                                        </p:cTn>
                                        <p:tgtEl>
                                          <p:spTgt spid="14"/>
                                        </p:tgtEl>
                                      </p:cBhvr>
                                      <p:to x="100000" y="95000"/>
                                    </p:animScale>
                                    <p:animScale>
                                      <p:cBhvr>
                                        <p:cTn id="23" dur="166" decel="50000">
                                          <p:stCondLst>
                                            <p:cond delay="1834"/>
                                          </p:stCondLst>
                                        </p:cTn>
                                        <p:tgtEl>
                                          <p:spTgt spid="14"/>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80">
                                          <p:stCondLst>
                                            <p:cond delay="0"/>
                                          </p:stCondLst>
                                        </p:cTn>
                                        <p:tgtEl>
                                          <p:spTgt spid="12"/>
                                        </p:tgtEl>
                                      </p:cBhvr>
                                    </p:animEffect>
                                    <p:anim calcmode="lin" valueType="num">
                                      <p:cBhvr>
                                        <p:cTn id="4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8" dur="26">
                                          <p:stCondLst>
                                            <p:cond delay="650"/>
                                          </p:stCondLst>
                                        </p:cTn>
                                        <p:tgtEl>
                                          <p:spTgt spid="12"/>
                                        </p:tgtEl>
                                      </p:cBhvr>
                                      <p:to x="100000" y="60000"/>
                                    </p:animScale>
                                    <p:animScale>
                                      <p:cBhvr>
                                        <p:cTn id="49" dur="166" decel="50000">
                                          <p:stCondLst>
                                            <p:cond delay="676"/>
                                          </p:stCondLst>
                                        </p:cTn>
                                        <p:tgtEl>
                                          <p:spTgt spid="12"/>
                                        </p:tgtEl>
                                      </p:cBhvr>
                                      <p:to x="100000" y="100000"/>
                                    </p:animScale>
                                    <p:animScale>
                                      <p:cBhvr>
                                        <p:cTn id="50" dur="26">
                                          <p:stCondLst>
                                            <p:cond delay="1312"/>
                                          </p:stCondLst>
                                        </p:cTn>
                                        <p:tgtEl>
                                          <p:spTgt spid="12"/>
                                        </p:tgtEl>
                                      </p:cBhvr>
                                      <p:to x="100000" y="80000"/>
                                    </p:animScale>
                                    <p:animScale>
                                      <p:cBhvr>
                                        <p:cTn id="51" dur="166" decel="50000">
                                          <p:stCondLst>
                                            <p:cond delay="1338"/>
                                          </p:stCondLst>
                                        </p:cTn>
                                        <p:tgtEl>
                                          <p:spTgt spid="12"/>
                                        </p:tgtEl>
                                      </p:cBhvr>
                                      <p:to x="100000" y="100000"/>
                                    </p:animScale>
                                    <p:animScale>
                                      <p:cBhvr>
                                        <p:cTn id="52" dur="26">
                                          <p:stCondLst>
                                            <p:cond delay="1642"/>
                                          </p:stCondLst>
                                        </p:cTn>
                                        <p:tgtEl>
                                          <p:spTgt spid="12"/>
                                        </p:tgtEl>
                                      </p:cBhvr>
                                      <p:to x="100000" y="90000"/>
                                    </p:animScale>
                                    <p:animScale>
                                      <p:cBhvr>
                                        <p:cTn id="53" dur="166" decel="50000">
                                          <p:stCondLst>
                                            <p:cond delay="1668"/>
                                          </p:stCondLst>
                                        </p:cTn>
                                        <p:tgtEl>
                                          <p:spTgt spid="12"/>
                                        </p:tgtEl>
                                      </p:cBhvr>
                                      <p:to x="100000" y="100000"/>
                                    </p:animScale>
                                    <p:animScale>
                                      <p:cBhvr>
                                        <p:cTn id="54" dur="26">
                                          <p:stCondLst>
                                            <p:cond delay="1808"/>
                                          </p:stCondLst>
                                        </p:cTn>
                                        <p:tgtEl>
                                          <p:spTgt spid="12"/>
                                        </p:tgtEl>
                                      </p:cBhvr>
                                      <p:to x="100000" y="95000"/>
                                    </p:animScale>
                                    <p:animScale>
                                      <p:cBhvr>
                                        <p:cTn id="55" dur="166" decel="50000">
                                          <p:stCondLst>
                                            <p:cond delay="1834"/>
                                          </p:stCondLst>
                                        </p:cTn>
                                        <p:tgtEl>
                                          <p:spTgt spid="12"/>
                                        </p:tgtEl>
                                      </p:cBhvr>
                                      <p:to x="100000" y="100000"/>
                                    </p:animScale>
                                  </p:childTnLst>
                                </p:cTn>
                              </p:par>
                              <p:par>
                                <p:cTn id="56" presetID="8" presetClass="entr" presetSubtype="16"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diamond(in)">
                                      <p:cBhvr>
                                        <p:cTn id="58" dur="2000"/>
                                        <p:tgtEl>
                                          <p:spTgt spid="8"/>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diamond(in)">
                                      <p:cBhvr>
                                        <p:cTn id="61" dur="2000"/>
                                        <p:tgtEl>
                                          <p:spTgt spid="2"/>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diamond(in)">
                                      <p:cBhvr>
                                        <p:cTn id="6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g0012"/>
          <p:cNvPicPr>
            <a:picLocks noChangeAspect="1" noChangeArrowheads="1"/>
          </p:cNvPicPr>
          <p:nvPr>
            <p:ph type="body" idx="4294967295"/>
          </p:nvPr>
        </p:nvPicPr>
        <p:blipFill>
          <a:blip r:embed="rId3" cstate="email"/>
          <a:srcRect/>
          <a:stretch>
            <a:fillRect/>
          </a:stretch>
        </p:blipFill>
        <p:spPr>
          <a:xfrm rot="21160245">
            <a:off x="611188" y="2636838"/>
            <a:ext cx="1822450" cy="4525962"/>
          </a:xfrm>
        </p:spPr>
      </p:pic>
      <p:pic>
        <p:nvPicPr>
          <p:cNvPr id="5" name="Picture 9" descr="img012"/>
          <p:cNvPicPr>
            <a:picLocks noChangeAspect="1" noChangeArrowheads="1"/>
          </p:cNvPicPr>
          <p:nvPr/>
        </p:nvPicPr>
        <p:blipFill>
          <a:blip r:embed="rId4" cstate="email"/>
          <a:srcRect/>
          <a:stretch>
            <a:fillRect/>
          </a:stretch>
        </p:blipFill>
        <p:spPr bwMode="auto">
          <a:xfrm rot="404327">
            <a:off x="1835150" y="2565400"/>
            <a:ext cx="1800225" cy="5138738"/>
          </a:xfrm>
          <a:prstGeom prst="rect">
            <a:avLst/>
          </a:prstGeom>
          <a:noFill/>
          <a:ln w="9525">
            <a:noFill/>
            <a:miter lim="800000"/>
            <a:headEnd/>
            <a:tailEnd/>
          </a:ln>
        </p:spPr>
      </p:pic>
      <p:pic>
        <p:nvPicPr>
          <p:cNvPr id="5122" name="Picture 2" descr="C:\Users\Ирина\Pictures\2010-06-02 Катя\Катя 065.JPG"/>
          <p:cNvPicPr>
            <a:picLocks noChangeAspect="1" noChangeArrowheads="1"/>
          </p:cNvPicPr>
          <p:nvPr/>
        </p:nvPicPr>
        <p:blipFill>
          <a:blip r:embed="rId5" cstate="email"/>
          <a:srcRect/>
          <a:stretch>
            <a:fillRect/>
          </a:stretch>
        </p:blipFill>
        <p:spPr bwMode="auto">
          <a:xfrm>
            <a:off x="6011863" y="333375"/>
            <a:ext cx="1857375" cy="2500313"/>
          </a:xfrm>
          <a:prstGeom prst="rect">
            <a:avLst/>
          </a:prstGeom>
          <a:noFill/>
          <a:ln w="85725" cmpd="thinThick">
            <a:solidFill>
              <a:schemeClr val="bg1">
                <a:lumMod val="20000"/>
                <a:lumOff val="80000"/>
              </a:schemeClr>
            </a:solidFill>
            <a:miter lim="800000"/>
            <a:headEnd/>
            <a:tailEnd/>
          </a:ln>
        </p:spPr>
      </p:pic>
      <p:sp>
        <p:nvSpPr>
          <p:cNvPr id="11" name="Выноска-облако 10"/>
          <p:cNvSpPr>
            <a:spLocks noChangeArrowheads="1"/>
          </p:cNvSpPr>
          <p:nvPr/>
        </p:nvSpPr>
        <p:spPr bwMode="auto">
          <a:xfrm>
            <a:off x="395288" y="333375"/>
            <a:ext cx="5076825" cy="1989138"/>
          </a:xfrm>
          <a:prstGeom prst="cloudCallout">
            <a:avLst>
              <a:gd name="adj1" fmla="val 53375"/>
              <a:gd name="adj2" fmla="val 22787"/>
            </a:avLst>
          </a:prstGeom>
          <a:solidFill>
            <a:srgbClr val="F76FD3"/>
          </a:solidFill>
          <a:ln w="25400" algn="ctr">
            <a:solidFill>
              <a:schemeClr val="tx1"/>
            </a:solidFill>
            <a:round/>
            <a:headEnd/>
            <a:tailEnd/>
          </a:ln>
        </p:spPr>
        <p:txBody>
          <a:bodyPr anchor="ctr"/>
          <a:lstStyle/>
          <a:p>
            <a:pPr marL="342900" indent="-342900"/>
            <a:endParaRPr lang="ru-RU" sz="1600" b="1">
              <a:solidFill>
                <a:srgbClr val="FFFFFF"/>
              </a:solidFill>
              <a:latin typeface="Arial" charset="0"/>
              <a:cs typeface="Arial" charset="0"/>
            </a:endParaRPr>
          </a:p>
          <a:p>
            <a:pPr marL="342900" indent="-342900"/>
            <a:endParaRPr lang="ru-RU" sz="1600" b="1">
              <a:solidFill>
                <a:srgbClr val="FFFFFF"/>
              </a:solidFill>
              <a:latin typeface="Arial" charset="0"/>
              <a:cs typeface="Arial" charset="0"/>
            </a:endParaRPr>
          </a:p>
          <a:p>
            <a:pPr marL="342900" indent="-342900"/>
            <a:endParaRPr lang="en-US" sz="1600" b="1">
              <a:solidFill>
                <a:schemeClr val="bg2"/>
              </a:solidFill>
              <a:latin typeface="Arial" charset="0"/>
              <a:cs typeface="Arial" charset="0"/>
            </a:endParaRPr>
          </a:p>
          <a:p>
            <a:pPr marL="342900" indent="-342900"/>
            <a:endParaRPr lang="en-US" sz="1600" b="1">
              <a:solidFill>
                <a:schemeClr val="bg2"/>
              </a:solidFill>
              <a:latin typeface="Arial" charset="0"/>
              <a:cs typeface="Arial" charset="0"/>
            </a:endParaRPr>
          </a:p>
          <a:p>
            <a:pPr marL="342900" indent="-342900"/>
            <a:r>
              <a:rPr lang="en-US" sz="1600" b="1">
                <a:solidFill>
                  <a:schemeClr val="bg2"/>
                </a:solidFill>
                <a:latin typeface="Arial" charset="0"/>
                <a:cs typeface="Arial" charset="0"/>
              </a:rPr>
              <a:t>Volokitina Ekaterina:</a:t>
            </a:r>
          </a:p>
          <a:p>
            <a:pPr marL="342900" indent="-342900">
              <a:buFontTx/>
              <a:buAutoNum type="arabicPeriod"/>
            </a:pPr>
            <a:r>
              <a:rPr lang="en-US" sz="1400" b="1">
                <a:solidFill>
                  <a:schemeClr val="bg2"/>
                </a:solidFill>
                <a:latin typeface="Arial" charset="0"/>
                <a:cs typeface="Arial" charset="0"/>
              </a:rPr>
              <a:t>“Enjoy English 2” by Biboletova </a:t>
            </a:r>
          </a:p>
          <a:p>
            <a:pPr marL="342900" indent="-342900">
              <a:buFontTx/>
              <a:buAutoNum type="arabicPeriod"/>
            </a:pPr>
            <a:r>
              <a:rPr lang="en-US" sz="1400" b="1">
                <a:solidFill>
                  <a:schemeClr val="bg2"/>
                </a:solidFill>
              </a:rPr>
              <a:t>“</a:t>
            </a:r>
            <a:r>
              <a:rPr lang="en-US" sz="1600" b="1">
                <a:solidFill>
                  <a:schemeClr val="bg2"/>
                </a:solidFill>
              </a:rPr>
              <a:t>Enjoy English 3” by Biboletova </a:t>
            </a:r>
          </a:p>
          <a:p>
            <a:pPr marL="342900" indent="-342900">
              <a:buFontTx/>
              <a:buAutoNum type="arabicPeriod"/>
            </a:pPr>
            <a:r>
              <a:rPr lang="en-US" sz="1600" b="1">
                <a:solidFill>
                  <a:schemeClr val="bg2"/>
                </a:solidFill>
              </a:rPr>
              <a:t>“Enjoy English 4” by Biboletova </a:t>
            </a:r>
          </a:p>
          <a:p>
            <a:pPr marL="342900" indent="-342900">
              <a:buFontTx/>
              <a:buAutoNum type="arabicPeriod"/>
            </a:pPr>
            <a:endParaRPr lang="en-US" sz="1600" b="1">
              <a:solidFill>
                <a:schemeClr val="bg2"/>
              </a:solidFill>
            </a:endParaRPr>
          </a:p>
          <a:p>
            <a:pPr marL="342900" indent="-342900">
              <a:buFontTx/>
              <a:buAutoNum type="arabicPeriod"/>
            </a:pPr>
            <a:endParaRPr lang="en-US" sz="1600">
              <a:solidFill>
                <a:schemeClr val="bg2"/>
              </a:solidFill>
              <a:latin typeface="Arial" charset="0"/>
              <a:cs typeface="Arial" charset="0"/>
            </a:endParaRPr>
          </a:p>
          <a:p>
            <a:pPr marL="342900" indent="-342900" algn="ctr"/>
            <a:endParaRPr lang="ru-RU">
              <a:solidFill>
                <a:schemeClr val="bg2"/>
              </a:solidFill>
              <a:latin typeface="Arial" charset="0"/>
              <a:cs typeface="Arial" charset="0"/>
            </a:endParaRPr>
          </a:p>
        </p:txBody>
      </p:sp>
      <p:pic>
        <p:nvPicPr>
          <p:cNvPr id="6" name="Picture 5" descr="img008"/>
          <p:cNvPicPr>
            <a:picLocks noChangeAspect="1" noChangeArrowheads="1"/>
          </p:cNvPicPr>
          <p:nvPr/>
        </p:nvPicPr>
        <p:blipFill>
          <a:blip r:embed="rId6" cstate="email"/>
          <a:srcRect/>
          <a:stretch>
            <a:fillRect/>
          </a:stretch>
        </p:blipFill>
        <p:spPr bwMode="auto">
          <a:xfrm rot="928265">
            <a:off x="3348038" y="2997200"/>
            <a:ext cx="2087562" cy="475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par>
                          <p:cTn id="20" fill="hold">
                            <p:stCondLst>
                              <p:cond delay="4000"/>
                            </p:stCondLst>
                            <p:childTnLst>
                              <p:par>
                                <p:cTn id="21" presetID="5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Rot="1" noChangeArrowheads="1"/>
          </p:cNvSpPr>
          <p:nvPr>
            <p:ph type="title" idx="4294967295"/>
          </p:nvPr>
        </p:nvSpPr>
        <p:spPr>
          <a:noFill/>
        </p:spPr>
        <p:txBody>
          <a:bodyPr/>
          <a:lstStyle/>
          <a:p>
            <a:r>
              <a:rPr lang="en-US" sz="3200" smtClean="0">
                <a:effectLst/>
                <a:latin typeface="Arial" charset="0"/>
              </a:rPr>
              <a:t/>
            </a:r>
            <a:br>
              <a:rPr lang="en-US" sz="3200" smtClean="0">
                <a:effectLst/>
                <a:latin typeface="Arial" charset="0"/>
              </a:rPr>
            </a:br>
            <a:r>
              <a:rPr lang="en-US" sz="3200" smtClean="0">
                <a:effectLst/>
                <a:latin typeface="Arial" charset="0"/>
              </a:rPr>
              <a:t/>
            </a:r>
            <a:br>
              <a:rPr lang="en-US" sz="3200" smtClean="0">
                <a:effectLst/>
                <a:latin typeface="Arial" charset="0"/>
              </a:rPr>
            </a:br>
            <a:r>
              <a:rPr lang="en-US" sz="3200" smtClean="0">
                <a:effectLst/>
                <a:latin typeface="Arial" charset="0"/>
              </a:rPr>
              <a:t>Analysis of book “Enjoy English” by Biboletova M.Z.</a:t>
            </a:r>
            <a:r>
              <a:rPr lang="en-US" sz="4000" smtClean="0">
                <a:effectLst/>
                <a:latin typeface="Arial" charset="0"/>
              </a:rPr>
              <a:t> </a:t>
            </a:r>
            <a:br>
              <a:rPr lang="en-US" sz="4000" smtClean="0">
                <a:effectLst/>
                <a:latin typeface="Arial" charset="0"/>
              </a:rPr>
            </a:br>
            <a:r>
              <a:rPr lang="en-US" sz="4000" smtClean="0">
                <a:effectLst/>
                <a:latin typeface="Arial" charset="0"/>
              </a:rPr>
              <a:t/>
            </a:r>
            <a:br>
              <a:rPr lang="en-US" sz="4000" smtClean="0">
                <a:effectLst/>
                <a:latin typeface="Arial" charset="0"/>
              </a:rPr>
            </a:br>
            <a:r>
              <a:rPr lang="en-US" sz="1800" smtClean="0">
                <a:effectLst/>
                <a:latin typeface="Arial" charset="0"/>
              </a:rPr>
              <a:t>Unit 1:</a:t>
            </a:r>
            <a:r>
              <a:rPr lang="en-US" sz="4000" smtClean="0">
                <a:effectLst/>
                <a:latin typeface="Arial" charset="0"/>
              </a:rPr>
              <a:t> </a:t>
            </a:r>
            <a:r>
              <a:rPr lang="en-US" sz="1800" smtClean="0">
                <a:effectLst/>
                <a:latin typeface="Arial" charset="0"/>
              </a:rPr>
              <a:t>Speaking about seasons and the weather</a:t>
            </a:r>
            <a:endParaRPr lang="ru-RU" sz="4000" smtClean="0">
              <a:effectLst/>
              <a:latin typeface="Arial" charset="0"/>
            </a:endParaRPr>
          </a:p>
        </p:txBody>
      </p:sp>
      <p:pic>
        <p:nvPicPr>
          <p:cNvPr id="18435" name="Picture 4"/>
          <p:cNvPicPr>
            <a:picLocks noChangeAspect="1" noChangeArrowheads="1"/>
          </p:cNvPicPr>
          <p:nvPr>
            <p:ph type="body" idx="4294967295"/>
          </p:nvPr>
        </p:nvPicPr>
        <p:blipFill>
          <a:blip r:embed="rId3" cstate="email"/>
          <a:srcRect/>
          <a:stretch>
            <a:fillRect/>
          </a:stretch>
        </p:blipFill>
        <p:spPr>
          <a:xfrm>
            <a:off x="611188" y="2544763"/>
            <a:ext cx="7848600" cy="4313237"/>
          </a:xfr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2000" fill="hold"/>
                                        <p:tgtEl>
                                          <p:spTgt spid="78850"/>
                                        </p:tgtEl>
                                        <p:attrNameLst>
                                          <p:attrName>ppt_w</p:attrName>
                                        </p:attrNameLst>
                                      </p:cBhvr>
                                      <p:tavLst>
                                        <p:tav tm="0">
                                          <p:val>
                                            <p:strVal val="#ppt_w"/>
                                          </p:val>
                                        </p:tav>
                                        <p:tav tm="100000">
                                          <p:val>
                                            <p:strVal val="#ppt_w"/>
                                          </p:val>
                                        </p:tav>
                                      </p:tavLst>
                                    </p:anim>
                                    <p:anim calcmode="lin" valueType="num">
                                      <p:cBhvr>
                                        <p:cTn id="8" dur="2000" fill="hold"/>
                                        <p:tgtEl>
                                          <p:spTgt spid="7885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8850"/>
                                        </p:tgtEl>
                                        <p:attrNameLst>
                                          <p:attrName>ppt_x</p:attrName>
                                        </p:attrNameLst>
                                      </p:cBhvr>
                                      <p:tavLst>
                                        <p:tav tm="0">
                                          <p:val>
                                            <p:strVal val="#ppt_x-.4"/>
                                          </p:val>
                                        </p:tav>
                                        <p:tav tm="100000">
                                          <p:val>
                                            <p:strVal val="#ppt_x"/>
                                          </p:val>
                                        </p:tav>
                                      </p:tavLst>
                                    </p:anim>
                                    <p:anim calcmode="lin" valueType="num">
                                      <p:cBhvr>
                                        <p:cTn id="10" dur="2000" fill="hold"/>
                                        <p:tgtEl>
                                          <p:spTgt spid="7885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Rot="1" noChangeArrowheads="1"/>
          </p:cNvSpPr>
          <p:nvPr>
            <p:ph type="title" idx="4294967295"/>
          </p:nvPr>
        </p:nvSpPr>
        <p:spPr>
          <a:noFill/>
        </p:spPr>
        <p:txBody>
          <a:bodyPr/>
          <a:lstStyle/>
          <a:p>
            <a:r>
              <a:rPr lang="en-US" sz="2000" smtClean="0">
                <a:effectLst/>
              </a:rPr>
              <a:t>Unit 2: Enjoying your home</a:t>
            </a:r>
            <a:endParaRPr lang="ru-RU" sz="2000" smtClean="0">
              <a:effectLst/>
            </a:endParaRPr>
          </a:p>
        </p:txBody>
      </p:sp>
      <p:pic>
        <p:nvPicPr>
          <p:cNvPr id="19459" name="Picture 4"/>
          <p:cNvPicPr>
            <a:picLocks noChangeAspect="1" noChangeArrowheads="1"/>
          </p:cNvPicPr>
          <p:nvPr>
            <p:ph type="body" idx="4294967295"/>
          </p:nvPr>
        </p:nvPicPr>
        <p:blipFill>
          <a:blip r:embed="rId3" cstate="email"/>
          <a:srcRect/>
          <a:stretch>
            <a:fillRect/>
          </a:stretch>
        </p:blipFill>
        <p:spPr>
          <a:xfrm>
            <a:off x="827088" y="1995488"/>
            <a:ext cx="7273925" cy="4025900"/>
          </a:xfr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2000" fill="hold"/>
                                        <p:tgtEl>
                                          <p:spTgt spid="82946"/>
                                        </p:tgtEl>
                                        <p:attrNameLst>
                                          <p:attrName>ppt_w</p:attrName>
                                        </p:attrNameLst>
                                      </p:cBhvr>
                                      <p:tavLst>
                                        <p:tav tm="0">
                                          <p:val>
                                            <p:strVal val="#ppt_w"/>
                                          </p:val>
                                        </p:tav>
                                        <p:tav tm="100000">
                                          <p:val>
                                            <p:strVal val="#ppt_w"/>
                                          </p:val>
                                        </p:tav>
                                      </p:tavLst>
                                    </p:anim>
                                    <p:anim calcmode="lin" valueType="num">
                                      <p:cBhvr>
                                        <p:cTn id="8" dur="2000" fill="hold"/>
                                        <p:tgtEl>
                                          <p:spTgt spid="8294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82946"/>
                                        </p:tgtEl>
                                        <p:attrNameLst>
                                          <p:attrName>ppt_x</p:attrName>
                                        </p:attrNameLst>
                                      </p:cBhvr>
                                      <p:tavLst>
                                        <p:tav tm="0">
                                          <p:val>
                                            <p:strVal val="#ppt_x-.4"/>
                                          </p:val>
                                        </p:tav>
                                        <p:tav tm="100000">
                                          <p:val>
                                            <p:strVal val="#ppt_x"/>
                                          </p:val>
                                        </p:tav>
                                      </p:tavLst>
                                    </p:anim>
                                    <p:anim calcmode="lin" valueType="num">
                                      <p:cBhvr>
                                        <p:cTn id="10" dur="2000" fill="hold"/>
                                        <p:tgtEl>
                                          <p:spTgt spid="8294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Rot="1" noChangeArrowheads="1"/>
          </p:cNvSpPr>
          <p:nvPr>
            <p:ph type="title" idx="4294967295"/>
          </p:nvPr>
        </p:nvSpPr>
        <p:spPr>
          <a:noFill/>
        </p:spPr>
        <p:txBody>
          <a:bodyPr/>
          <a:lstStyle/>
          <a:p>
            <a:r>
              <a:rPr lang="en-US" sz="2000" smtClean="0">
                <a:effectLst/>
              </a:rPr>
              <a:t>Unit 3: Being happy in the country and in the city</a:t>
            </a:r>
            <a:endParaRPr lang="ru-RU" sz="2000" smtClean="0">
              <a:effectLst/>
            </a:endParaRPr>
          </a:p>
        </p:txBody>
      </p:sp>
      <p:pic>
        <p:nvPicPr>
          <p:cNvPr id="20483" name="Picture 4"/>
          <p:cNvPicPr>
            <a:picLocks noChangeAspect="1" noChangeArrowheads="1"/>
          </p:cNvPicPr>
          <p:nvPr>
            <p:ph type="body" idx="4294967295"/>
          </p:nvPr>
        </p:nvPicPr>
        <p:blipFill>
          <a:blip r:embed="rId3" cstate="email"/>
          <a:srcRect/>
          <a:stretch>
            <a:fillRect/>
          </a:stretch>
        </p:blipFill>
        <p:spPr>
          <a:xfrm>
            <a:off x="827088" y="1995488"/>
            <a:ext cx="7273925" cy="4170362"/>
          </a:xfr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2000" fill="hold"/>
                                        <p:tgtEl>
                                          <p:spTgt spid="80898"/>
                                        </p:tgtEl>
                                        <p:attrNameLst>
                                          <p:attrName>ppt_w</p:attrName>
                                        </p:attrNameLst>
                                      </p:cBhvr>
                                      <p:tavLst>
                                        <p:tav tm="0">
                                          <p:val>
                                            <p:strVal val="#ppt_w"/>
                                          </p:val>
                                        </p:tav>
                                        <p:tav tm="100000">
                                          <p:val>
                                            <p:strVal val="#ppt_w"/>
                                          </p:val>
                                        </p:tav>
                                      </p:tavLst>
                                    </p:anim>
                                    <p:anim calcmode="lin" valueType="num">
                                      <p:cBhvr>
                                        <p:cTn id="8" dur="2000" fill="hold"/>
                                        <p:tgtEl>
                                          <p:spTgt spid="8089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80898"/>
                                        </p:tgtEl>
                                        <p:attrNameLst>
                                          <p:attrName>ppt_x</p:attrName>
                                        </p:attrNameLst>
                                      </p:cBhvr>
                                      <p:tavLst>
                                        <p:tav tm="0">
                                          <p:val>
                                            <p:strVal val="#ppt_x-.4"/>
                                          </p:val>
                                        </p:tav>
                                        <p:tav tm="100000">
                                          <p:val>
                                            <p:strVal val="#ppt_x"/>
                                          </p:val>
                                        </p:tav>
                                      </p:tavLst>
                                    </p:anim>
                                    <p:anim calcmode="lin" valueType="num">
                                      <p:cBhvr>
                                        <p:cTn id="10" dur="2000" fill="hold"/>
                                        <p:tgtEl>
                                          <p:spTgt spid="8089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Rot="1" noChangeArrowheads="1"/>
          </p:cNvSpPr>
          <p:nvPr>
            <p:ph type="title" idx="4294967295"/>
          </p:nvPr>
        </p:nvSpPr>
        <p:spPr>
          <a:noFill/>
        </p:spPr>
        <p:txBody>
          <a:bodyPr/>
          <a:lstStyle/>
          <a:p>
            <a:r>
              <a:rPr lang="en-US" sz="2000" smtClean="0">
                <a:effectLst/>
              </a:rPr>
              <a:t>Unit 4: Telling stories</a:t>
            </a:r>
            <a:endParaRPr lang="ru-RU" sz="2000" smtClean="0">
              <a:effectLst/>
            </a:endParaRPr>
          </a:p>
        </p:txBody>
      </p:sp>
      <p:pic>
        <p:nvPicPr>
          <p:cNvPr id="21507" name="Picture 4"/>
          <p:cNvPicPr>
            <a:picLocks noChangeAspect="1" noChangeArrowheads="1"/>
          </p:cNvPicPr>
          <p:nvPr>
            <p:ph type="body" idx="4294967295"/>
          </p:nvPr>
        </p:nvPicPr>
        <p:blipFill>
          <a:blip r:embed="rId3" cstate="email"/>
          <a:srcRect/>
          <a:stretch>
            <a:fillRect/>
          </a:stretch>
        </p:blipFill>
        <p:spPr>
          <a:xfrm>
            <a:off x="900113" y="1995488"/>
            <a:ext cx="7343775" cy="4313237"/>
          </a:xfr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2000" fill="hold"/>
                                        <p:tgtEl>
                                          <p:spTgt spid="81922"/>
                                        </p:tgtEl>
                                        <p:attrNameLst>
                                          <p:attrName>ppt_w</p:attrName>
                                        </p:attrNameLst>
                                      </p:cBhvr>
                                      <p:tavLst>
                                        <p:tav tm="0">
                                          <p:val>
                                            <p:strVal val="#ppt_w"/>
                                          </p:val>
                                        </p:tav>
                                        <p:tav tm="100000">
                                          <p:val>
                                            <p:strVal val="#ppt_w"/>
                                          </p:val>
                                        </p:tav>
                                      </p:tavLst>
                                    </p:anim>
                                    <p:anim calcmode="lin" valueType="num">
                                      <p:cBhvr>
                                        <p:cTn id="8" dur="2000" fill="hold"/>
                                        <p:tgtEl>
                                          <p:spTgt spid="8192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81922"/>
                                        </p:tgtEl>
                                        <p:attrNameLst>
                                          <p:attrName>ppt_x</p:attrName>
                                        </p:attrNameLst>
                                      </p:cBhvr>
                                      <p:tavLst>
                                        <p:tav tm="0">
                                          <p:val>
                                            <p:strVal val="#ppt_x-.4"/>
                                          </p:val>
                                        </p:tav>
                                        <p:tav tm="100000">
                                          <p:val>
                                            <p:strVal val="#ppt_x"/>
                                          </p:val>
                                        </p:tav>
                                      </p:tavLst>
                                    </p:anim>
                                    <p:anim calcmode="lin" valueType="num">
                                      <p:cBhvr>
                                        <p:cTn id="10" dur="2000" fill="hold"/>
                                        <p:tgtEl>
                                          <p:spTgt spid="8192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noFill/>
        </p:spPr>
        <p:txBody>
          <a:bodyPr/>
          <a:lstStyle/>
          <a:p>
            <a:r>
              <a:rPr lang="en-US" smtClean="0">
                <a:solidFill>
                  <a:srgbClr val="FFFF00"/>
                </a:solidFill>
                <a:effectLst/>
              </a:rPr>
              <a:t>Outcome</a:t>
            </a:r>
            <a:endParaRPr lang="ru-RU" smtClean="0">
              <a:solidFill>
                <a:srgbClr val="FFFF00"/>
              </a:solidFill>
              <a:effectLst/>
            </a:endParaRPr>
          </a:p>
        </p:txBody>
      </p:sp>
      <p:sp>
        <p:nvSpPr>
          <p:cNvPr id="73731" name="Rectangle 3"/>
          <p:cNvSpPr>
            <a:spLocks noGrp="1" noChangeArrowheads="1"/>
          </p:cNvSpPr>
          <p:nvPr>
            <p:ph type="body" idx="1"/>
          </p:nvPr>
        </p:nvSpPr>
        <p:spPr>
          <a:noFill/>
        </p:spPr>
        <p:txBody>
          <a:bodyPr/>
          <a:lstStyle/>
          <a:p>
            <a:pPr eaLnBrk="1" hangingPunct="1">
              <a:spcBef>
                <a:spcPct val="0"/>
              </a:spcBef>
              <a:buClrTx/>
              <a:buSzTx/>
              <a:buFontTx/>
              <a:buNone/>
            </a:pPr>
            <a:r>
              <a:rPr lang="en-US" b="1" smtClean="0">
                <a:solidFill>
                  <a:srgbClr val="FFFFFF"/>
                </a:solidFill>
                <a:effectLst/>
              </a:rPr>
              <a:t>	 As the result of our project we created a brochure or a CD with exercises which can be used on the lessons. The materials of the  project can be used as a part of a writing lesson or as a part of the elective course.</a:t>
            </a:r>
            <a:endParaRPr lang="ru-RU" b="1" smtClean="0">
              <a:solidFill>
                <a:srgbClr val="FFFFFF"/>
              </a:solidFill>
              <a:effectLst/>
            </a:endParaRPr>
          </a:p>
          <a:p>
            <a:pPr>
              <a:buFont typeface="Wingdings" pitchFamily="2" charset="2"/>
              <a:buNone/>
            </a:pPr>
            <a:endParaRPr lang="ru-RU" smtClean="0">
              <a:effectLst/>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1000" fill="hold"/>
                                        <p:tgtEl>
                                          <p:spTgt spid="73730"/>
                                        </p:tgtEl>
                                        <p:attrNameLst>
                                          <p:attrName>ppt_w</p:attrName>
                                        </p:attrNameLst>
                                      </p:cBhvr>
                                      <p:tavLst>
                                        <p:tav tm="0">
                                          <p:val>
                                            <p:strVal val="#ppt_w+.3"/>
                                          </p:val>
                                        </p:tav>
                                        <p:tav tm="100000">
                                          <p:val>
                                            <p:strVal val="#ppt_w"/>
                                          </p:val>
                                        </p:tav>
                                      </p:tavLst>
                                    </p:anim>
                                    <p:anim calcmode="lin" valueType="num">
                                      <p:cBhvr>
                                        <p:cTn id="8" dur="1000" fill="hold"/>
                                        <p:tgtEl>
                                          <p:spTgt spid="73730"/>
                                        </p:tgtEl>
                                        <p:attrNameLst>
                                          <p:attrName>ppt_h</p:attrName>
                                        </p:attrNameLst>
                                      </p:cBhvr>
                                      <p:tavLst>
                                        <p:tav tm="0">
                                          <p:val>
                                            <p:strVal val="#ppt_h"/>
                                          </p:val>
                                        </p:tav>
                                        <p:tav tm="100000">
                                          <p:val>
                                            <p:strVal val="#ppt_h"/>
                                          </p:val>
                                        </p:tav>
                                      </p:tavLst>
                                    </p:anim>
                                    <p:animEffect transition="in" filter="fade">
                                      <p:cBhvr>
                                        <p:cTn id="9" dur="1000"/>
                                        <p:tgtEl>
                                          <p:spTgt spid="7373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3731">
                                            <p:txEl>
                                              <p:pRg st="0" end="0"/>
                                            </p:txEl>
                                          </p:spTgt>
                                        </p:tgtEl>
                                        <p:attrNameLst>
                                          <p:attrName>style.visibility</p:attrName>
                                        </p:attrNameLst>
                                      </p:cBhvr>
                                      <p:to>
                                        <p:strVal val="visible"/>
                                      </p:to>
                                    </p:set>
                                    <p:anim calcmode="lin" valueType="num">
                                      <p:cBhvr>
                                        <p:cTn id="14" dur="1000" fill="hold"/>
                                        <p:tgtEl>
                                          <p:spTgt spid="7373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7373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email"/>
          <a:srcRect/>
          <a:stretch>
            <a:fillRect/>
          </a:stretch>
        </p:blipFill>
        <p:spPr bwMode="auto">
          <a:xfrm>
            <a:off x="1357313" y="1928813"/>
            <a:ext cx="2143125" cy="3000375"/>
          </a:xfrm>
          <a:prstGeom prst="rect">
            <a:avLst/>
          </a:prstGeom>
          <a:noFill/>
          <a:ln w="85725" cmpd="thinThick">
            <a:solidFill>
              <a:schemeClr val="bg1">
                <a:lumMod val="20000"/>
                <a:lumOff val="80000"/>
              </a:schemeClr>
            </a:solidFill>
            <a:miter lim="800000"/>
            <a:headEnd/>
            <a:tailEnd/>
          </a:ln>
        </p:spPr>
      </p:pic>
      <p:sp>
        <p:nvSpPr>
          <p:cNvPr id="14" name="Овал 13"/>
          <p:cNvSpPr/>
          <p:nvPr/>
        </p:nvSpPr>
        <p:spPr>
          <a:xfrm>
            <a:off x="3929063" y="4000500"/>
            <a:ext cx="3643312" cy="1857375"/>
          </a:xfrm>
          <a:prstGeom prst="ellipse">
            <a:avLst/>
          </a:prstGeom>
          <a:blipFill>
            <a:blip r:embed="rId4" cstate="email"/>
            <a:tile tx="0" ty="0" sx="100000" sy="100000" flip="none" algn="tl"/>
          </a:blipFill>
          <a:ln w="85725" cmpd="thinThick">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b="1" dirty="0" err="1">
                <a:solidFill>
                  <a:schemeClr val="tx2">
                    <a:lumMod val="25000"/>
                  </a:schemeClr>
                </a:solidFill>
              </a:rPr>
              <a:t>Khakimova</a:t>
            </a:r>
            <a:r>
              <a:rPr lang="en-US" b="1" dirty="0">
                <a:solidFill>
                  <a:schemeClr val="tx2">
                    <a:lumMod val="25000"/>
                  </a:schemeClr>
                </a:solidFill>
              </a:rPr>
              <a:t> </a:t>
            </a:r>
            <a:r>
              <a:rPr lang="en-US" b="1" dirty="0" err="1">
                <a:solidFill>
                  <a:schemeClr val="tx2">
                    <a:lumMod val="25000"/>
                  </a:schemeClr>
                </a:solidFill>
              </a:rPr>
              <a:t>Alla</a:t>
            </a:r>
            <a:endParaRPr lang="en-US" b="1" dirty="0">
              <a:solidFill>
                <a:schemeClr val="tx2">
                  <a:lumMod val="25000"/>
                </a:schemeClr>
              </a:solidFill>
            </a:endParaRPr>
          </a:p>
          <a:p>
            <a:pPr algn="r">
              <a:defRPr/>
            </a:pPr>
            <a:r>
              <a:rPr lang="en-US" b="1" dirty="0">
                <a:solidFill>
                  <a:schemeClr val="tx2">
                    <a:lumMod val="25000"/>
                  </a:schemeClr>
                </a:solidFill>
              </a:rPr>
              <a:t>English Teacher</a:t>
            </a:r>
          </a:p>
          <a:p>
            <a:pPr algn="r">
              <a:defRPr/>
            </a:pPr>
            <a:r>
              <a:rPr lang="en-US" b="1" dirty="0">
                <a:solidFill>
                  <a:schemeClr val="tx2">
                    <a:lumMod val="25000"/>
                  </a:schemeClr>
                </a:solidFill>
              </a:rPr>
              <a:t>Grammar School </a:t>
            </a:r>
            <a:r>
              <a:rPr lang="ru-RU" b="1" dirty="0">
                <a:solidFill>
                  <a:schemeClr val="tx2">
                    <a:lumMod val="25000"/>
                  </a:schemeClr>
                </a:solidFill>
              </a:rPr>
              <a:t>№ 42</a:t>
            </a:r>
          </a:p>
          <a:p>
            <a:pPr algn="r">
              <a:defRPr/>
            </a:pPr>
            <a:r>
              <a:rPr lang="ru-RU" b="1" dirty="0">
                <a:solidFill>
                  <a:schemeClr val="tx2">
                    <a:lumMod val="25000"/>
                  </a:schemeClr>
                </a:solidFill>
              </a:rPr>
              <a:t>2</a:t>
            </a:r>
            <a:r>
              <a:rPr lang="en-US" b="1" dirty="0">
                <a:solidFill>
                  <a:schemeClr val="tx2">
                    <a:lumMod val="25000"/>
                  </a:schemeClr>
                </a:solidFill>
              </a:rPr>
              <a:t>9</a:t>
            </a:r>
            <a:r>
              <a:rPr lang="ru-RU" b="1" dirty="0">
                <a:solidFill>
                  <a:schemeClr val="tx2">
                    <a:lumMod val="25000"/>
                  </a:schemeClr>
                </a:solidFill>
              </a:rPr>
              <a:t> </a:t>
            </a:r>
            <a:r>
              <a:rPr lang="en-US" b="1" dirty="0">
                <a:solidFill>
                  <a:schemeClr val="tx2">
                    <a:lumMod val="25000"/>
                  </a:schemeClr>
                </a:solidFill>
              </a:rPr>
              <a:t>years</a:t>
            </a:r>
            <a:endParaRPr lang="ru-RU" b="1" dirty="0">
              <a:solidFill>
                <a:schemeClr val="tx2">
                  <a:lumMod val="25000"/>
                </a:schemeClr>
              </a:solidFill>
            </a:endParaRPr>
          </a:p>
        </p:txBody>
      </p:sp>
      <p:sp>
        <p:nvSpPr>
          <p:cNvPr id="19" name="TextBox 18"/>
          <p:cNvSpPr txBox="1"/>
          <p:nvPr/>
        </p:nvSpPr>
        <p:spPr>
          <a:xfrm>
            <a:off x="1000100" y="357166"/>
            <a:ext cx="2928302" cy="1138773"/>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endParaRPr 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defRPr/>
            </a:pPr>
            <a:r>
              <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rPr>
              <a:t>THE AUTHOR</a:t>
            </a:r>
          </a:p>
          <a:p>
            <a:pPr algn="ctr">
              <a:defRPr/>
            </a:pPr>
            <a:r>
              <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rPr>
              <a:t>OF THE PROJECT:</a:t>
            </a:r>
            <a:endParaRPr lang="ru-RU"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ndParaRPr>
          </a:p>
        </p:txBody>
      </p:sp>
      <p:sp>
        <p:nvSpPr>
          <p:cNvPr id="5125" name="Прямоугольник 4"/>
          <p:cNvSpPr>
            <a:spLocks noChangeArrowheads="1"/>
          </p:cNvSpPr>
          <p:nvPr/>
        </p:nvSpPr>
        <p:spPr bwMode="auto">
          <a:xfrm>
            <a:off x="7215188" y="5715000"/>
            <a:ext cx="1309687" cy="369888"/>
          </a:xfrm>
          <a:prstGeom prst="rect">
            <a:avLst/>
          </a:prstGeom>
          <a:noFill/>
          <a:ln w="9525">
            <a:noFill/>
            <a:miter lim="800000"/>
            <a:headEnd/>
            <a:tailEnd/>
          </a:ln>
        </p:spPr>
        <p:txBody>
          <a:bodyPr wrap="none">
            <a:spAutoFit/>
          </a:bodyPr>
          <a:lstStyle/>
          <a:p>
            <a:r>
              <a:rPr lang="ru-RU"/>
              <a:t>102-625-215</a:t>
            </a:r>
          </a:p>
        </p:txBody>
      </p:sp>
    </p:spTree>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68313" y="404813"/>
            <a:ext cx="8229600" cy="1143000"/>
          </a:xfrm>
        </p:spPr>
        <p:txBody>
          <a:bodyPr/>
          <a:lstStyle/>
          <a:p>
            <a:pPr eaLnBrk="1" hangingPunct="1">
              <a:defRPr/>
            </a:pPr>
            <a:r>
              <a:rPr lang="en-US" sz="3200" smtClean="0">
                <a:solidFill>
                  <a:srgbClr val="FFFF00"/>
                </a:solidFill>
              </a:rPr>
              <a:t>Demonstration Sample:</a:t>
            </a:r>
            <a:endParaRPr lang="ru-RU" sz="3200" smtClean="0">
              <a:solidFill>
                <a:srgbClr val="FFFF00"/>
              </a:solidFill>
            </a:endParaRPr>
          </a:p>
        </p:txBody>
      </p:sp>
      <p:sp>
        <p:nvSpPr>
          <p:cNvPr id="17411" name="Rectangle 3"/>
          <p:cNvSpPr>
            <a:spLocks noGrp="1" noChangeArrowheads="1"/>
          </p:cNvSpPr>
          <p:nvPr>
            <p:ph type="body" idx="1"/>
          </p:nvPr>
        </p:nvSpPr>
        <p:spPr>
          <a:xfrm>
            <a:off x="468313" y="1628775"/>
            <a:ext cx="8229600" cy="4525963"/>
          </a:xfrm>
        </p:spPr>
        <p:txBody>
          <a:bodyPr/>
          <a:lstStyle/>
          <a:p>
            <a:pPr eaLnBrk="1" hangingPunct="1">
              <a:buClr>
                <a:schemeClr val="accent2"/>
              </a:buClr>
              <a:buFont typeface="Wingdings" pitchFamily="2" charset="2"/>
              <a:buNone/>
              <a:defRPr/>
            </a:pPr>
            <a:r>
              <a:rPr lang="en-US" b="1" smtClean="0">
                <a:solidFill>
                  <a:srgbClr val="CC3300"/>
                </a:solidFill>
              </a:rPr>
              <a:t>Pre-writing tasks</a:t>
            </a:r>
          </a:p>
          <a:p>
            <a:pPr eaLnBrk="1" hangingPunct="1">
              <a:buFont typeface="Wingdings" pitchFamily="2" charset="2"/>
              <a:buNone/>
              <a:defRPr/>
            </a:pPr>
            <a:r>
              <a:rPr lang="en-US" b="1" smtClean="0"/>
              <a:t>Look at the pictures and choose one with your favourite season.</a:t>
            </a:r>
          </a:p>
          <a:p>
            <a:pPr eaLnBrk="1" hangingPunct="1">
              <a:buFont typeface="Wingdings" pitchFamily="2" charset="2"/>
              <a:buNone/>
              <a:defRPr/>
            </a:pPr>
            <a:endParaRPr lang="ru-RU" b="1" smtClean="0"/>
          </a:p>
        </p:txBody>
      </p:sp>
      <p:pic>
        <p:nvPicPr>
          <p:cNvPr id="23556" name="Picture 4"/>
          <p:cNvPicPr>
            <a:picLocks noChangeAspect="1" noChangeArrowheads="1"/>
          </p:cNvPicPr>
          <p:nvPr/>
        </p:nvPicPr>
        <p:blipFill>
          <a:blip r:embed="rId3" cstate="email"/>
          <a:srcRect/>
          <a:stretch>
            <a:fillRect/>
          </a:stretch>
        </p:blipFill>
        <p:spPr bwMode="auto">
          <a:xfrm>
            <a:off x="611188" y="3284538"/>
            <a:ext cx="2087562" cy="2232025"/>
          </a:xfrm>
          <a:prstGeom prst="rect">
            <a:avLst/>
          </a:prstGeom>
          <a:noFill/>
          <a:ln w="9525">
            <a:noFill/>
            <a:miter lim="800000"/>
            <a:headEnd/>
            <a:tailEnd/>
          </a:ln>
        </p:spPr>
      </p:pic>
      <p:pic>
        <p:nvPicPr>
          <p:cNvPr id="23557" name="Picture 5"/>
          <p:cNvPicPr>
            <a:picLocks noChangeAspect="1" noChangeArrowheads="1"/>
          </p:cNvPicPr>
          <p:nvPr/>
        </p:nvPicPr>
        <p:blipFill>
          <a:blip r:embed="rId4" cstate="email"/>
          <a:srcRect/>
          <a:stretch>
            <a:fillRect/>
          </a:stretch>
        </p:blipFill>
        <p:spPr bwMode="auto">
          <a:xfrm>
            <a:off x="2700338" y="3284538"/>
            <a:ext cx="1939925" cy="2232025"/>
          </a:xfrm>
          <a:prstGeom prst="rect">
            <a:avLst/>
          </a:prstGeom>
          <a:noFill/>
          <a:ln w="9525">
            <a:noFill/>
            <a:miter lim="800000"/>
            <a:headEnd/>
            <a:tailEnd/>
          </a:ln>
        </p:spPr>
      </p:pic>
      <p:pic>
        <p:nvPicPr>
          <p:cNvPr id="23558" name="Picture 6"/>
          <p:cNvPicPr>
            <a:picLocks noChangeAspect="1" noChangeArrowheads="1"/>
          </p:cNvPicPr>
          <p:nvPr/>
        </p:nvPicPr>
        <p:blipFill>
          <a:blip r:embed="rId5" cstate="email"/>
          <a:srcRect/>
          <a:stretch>
            <a:fillRect/>
          </a:stretch>
        </p:blipFill>
        <p:spPr bwMode="auto">
          <a:xfrm>
            <a:off x="4643438" y="3284538"/>
            <a:ext cx="1851025" cy="2232025"/>
          </a:xfrm>
          <a:prstGeom prst="rect">
            <a:avLst/>
          </a:prstGeom>
          <a:noFill/>
          <a:ln w="9525">
            <a:noFill/>
            <a:miter lim="800000"/>
            <a:headEnd/>
            <a:tailEnd/>
          </a:ln>
        </p:spPr>
      </p:pic>
      <p:pic>
        <p:nvPicPr>
          <p:cNvPr id="23559" name="Picture 7"/>
          <p:cNvPicPr>
            <a:picLocks noChangeAspect="1" noChangeArrowheads="1"/>
          </p:cNvPicPr>
          <p:nvPr/>
        </p:nvPicPr>
        <p:blipFill>
          <a:blip r:embed="rId6" cstate="email"/>
          <a:srcRect/>
          <a:stretch>
            <a:fillRect/>
          </a:stretch>
        </p:blipFill>
        <p:spPr bwMode="auto">
          <a:xfrm>
            <a:off x="6516688" y="3284538"/>
            <a:ext cx="2303462" cy="2232025"/>
          </a:xfrm>
          <a:prstGeom prst="rect">
            <a:avLst/>
          </a:prstGeom>
          <a:noFill/>
          <a:ln w="9525">
            <a:noFill/>
            <a:miter lim="800000"/>
            <a:headEnd/>
            <a:tailEnd/>
          </a:ln>
        </p:spPr>
      </p:pic>
      <p:sp>
        <p:nvSpPr>
          <p:cNvPr id="23560" name="Rectangle 8"/>
          <p:cNvSpPr>
            <a:spLocks noChangeArrowheads="1"/>
          </p:cNvSpPr>
          <p:nvPr/>
        </p:nvSpPr>
        <p:spPr bwMode="auto">
          <a:xfrm>
            <a:off x="1222375" y="5661025"/>
            <a:ext cx="7921625" cy="701675"/>
          </a:xfrm>
          <a:prstGeom prst="rect">
            <a:avLst/>
          </a:prstGeom>
          <a:noFill/>
          <a:ln w="9525">
            <a:noFill/>
            <a:miter lim="800000"/>
            <a:headEnd/>
            <a:tailEnd/>
          </a:ln>
        </p:spPr>
        <p:txBody>
          <a:bodyPr anchor="ctr">
            <a:spAutoFit/>
          </a:bodyPr>
          <a:lstStyle/>
          <a:p>
            <a:r>
              <a:rPr lang="en-US" sz="2000">
                <a:solidFill>
                  <a:srgbClr val="FFFF00"/>
                </a:solidFill>
              </a:rPr>
              <a:t>winter  </a:t>
            </a:r>
            <a:r>
              <a:rPr lang="en-US"/>
              <a:t>                      </a:t>
            </a:r>
            <a:r>
              <a:rPr lang="en-US" sz="2000">
                <a:solidFill>
                  <a:srgbClr val="FFFF00"/>
                </a:solidFill>
              </a:rPr>
              <a:t>summer                  spring                autumn         </a:t>
            </a:r>
            <a:endParaRPr lang="ru-RU" sz="2000">
              <a:solidFill>
                <a:srgbClr val="FFFF00"/>
              </a:solidFill>
            </a:endParaRPr>
          </a:p>
          <a:p>
            <a:pPr eaLnBrk="0" hangingPunct="0"/>
            <a:endParaRPr lang="ru-RU" sz="2000">
              <a:solidFill>
                <a:srgbClr val="FFFF00"/>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sz="2800" smtClean="0">
                <a:solidFill>
                  <a:srgbClr val="FFFF00"/>
                </a:solidFill>
              </a:rPr>
              <a:t>You have a list of hobbies. Choose from the list the most interesting and the most boring activities.</a:t>
            </a:r>
            <a:endParaRPr lang="ru-RU" sz="2800" smtClean="0">
              <a:solidFill>
                <a:srgbClr val="FFFF00"/>
              </a:solidFill>
            </a:endParaRPr>
          </a:p>
        </p:txBody>
      </p:sp>
      <p:sp>
        <p:nvSpPr>
          <p:cNvPr id="26627" name="Rectangle 3"/>
          <p:cNvSpPr>
            <a:spLocks noGrp="1" noChangeArrowheads="1"/>
          </p:cNvSpPr>
          <p:nvPr>
            <p:ph type="body" idx="1"/>
          </p:nvPr>
        </p:nvSpPr>
        <p:spPr/>
        <p:txBody>
          <a:bodyPr/>
          <a:lstStyle/>
          <a:p>
            <a:pPr eaLnBrk="1" hangingPunct="1">
              <a:lnSpc>
                <a:spcPct val="80000"/>
              </a:lnSpc>
              <a:defRPr/>
            </a:pPr>
            <a:r>
              <a:rPr lang="en-US" sz="2800" b="1" smtClean="0"/>
              <a:t>Ski</a:t>
            </a:r>
          </a:p>
          <a:p>
            <a:pPr eaLnBrk="1" hangingPunct="1">
              <a:lnSpc>
                <a:spcPct val="80000"/>
              </a:lnSpc>
              <a:defRPr/>
            </a:pPr>
            <a:r>
              <a:rPr lang="en-US" sz="2800" b="1" smtClean="0"/>
              <a:t>Toboggan</a:t>
            </a:r>
            <a:endParaRPr lang="ru-RU" sz="2800" smtClean="0"/>
          </a:p>
          <a:p>
            <a:pPr eaLnBrk="1" hangingPunct="1">
              <a:lnSpc>
                <a:spcPct val="80000"/>
              </a:lnSpc>
              <a:defRPr/>
            </a:pPr>
            <a:r>
              <a:rPr lang="en-US" sz="2800" b="1" smtClean="0"/>
              <a:t>Play snowballs</a:t>
            </a:r>
            <a:endParaRPr lang="ru-RU" sz="2800" smtClean="0"/>
          </a:p>
          <a:p>
            <a:pPr eaLnBrk="1" hangingPunct="1">
              <a:lnSpc>
                <a:spcPct val="80000"/>
              </a:lnSpc>
              <a:defRPr/>
            </a:pPr>
            <a:r>
              <a:rPr lang="en-US" sz="2800" b="1" smtClean="0"/>
              <a:t>Make a snowman</a:t>
            </a:r>
            <a:endParaRPr lang="ru-RU" sz="2800" smtClean="0"/>
          </a:p>
          <a:p>
            <a:pPr eaLnBrk="1" hangingPunct="1">
              <a:lnSpc>
                <a:spcPct val="80000"/>
              </a:lnSpc>
              <a:defRPr/>
            </a:pPr>
            <a:r>
              <a:rPr lang="en-US" sz="2800" b="1" smtClean="0"/>
              <a:t>Play hockey</a:t>
            </a:r>
            <a:endParaRPr lang="ru-RU" sz="2800" smtClean="0"/>
          </a:p>
          <a:p>
            <a:pPr eaLnBrk="1" hangingPunct="1">
              <a:lnSpc>
                <a:spcPct val="80000"/>
              </a:lnSpc>
              <a:defRPr/>
            </a:pPr>
            <a:r>
              <a:rPr lang="en-US" sz="2800" b="1" smtClean="0"/>
              <a:t>Skate</a:t>
            </a:r>
            <a:endParaRPr lang="ru-RU" sz="2800" smtClean="0"/>
          </a:p>
          <a:p>
            <a:pPr eaLnBrk="1" hangingPunct="1">
              <a:lnSpc>
                <a:spcPct val="80000"/>
              </a:lnSpc>
              <a:defRPr/>
            </a:pPr>
            <a:r>
              <a:rPr lang="en-US" sz="2800" b="1" smtClean="0"/>
              <a:t>Jump</a:t>
            </a:r>
            <a:endParaRPr lang="ru-RU" sz="2800" smtClean="0"/>
          </a:p>
          <a:p>
            <a:pPr eaLnBrk="1" hangingPunct="1">
              <a:lnSpc>
                <a:spcPct val="80000"/>
              </a:lnSpc>
              <a:defRPr/>
            </a:pPr>
            <a:r>
              <a:rPr lang="en-US" sz="2800" b="1" smtClean="0"/>
              <a:t>Swim</a:t>
            </a:r>
            <a:endParaRPr lang="ru-RU" sz="2800" smtClean="0"/>
          </a:p>
          <a:p>
            <a:pPr eaLnBrk="1" hangingPunct="1">
              <a:lnSpc>
                <a:spcPct val="80000"/>
              </a:lnSpc>
              <a:defRPr/>
            </a:pPr>
            <a:r>
              <a:rPr lang="en-US" sz="2800" b="1" smtClean="0"/>
              <a:t>Dive</a:t>
            </a:r>
            <a:endParaRPr lang="ru-RU" sz="2800" smtClean="0"/>
          </a:p>
          <a:p>
            <a:pPr eaLnBrk="1" hangingPunct="1">
              <a:lnSpc>
                <a:spcPct val="80000"/>
              </a:lnSpc>
              <a:defRPr/>
            </a:pPr>
            <a:r>
              <a:rPr lang="en-US" sz="2800" b="1" smtClean="0"/>
              <a:t>Run</a:t>
            </a:r>
            <a:endParaRPr lang="ru-RU" sz="2800" smtClean="0"/>
          </a:p>
          <a:p>
            <a:pPr eaLnBrk="1" hangingPunct="1">
              <a:lnSpc>
                <a:spcPct val="80000"/>
              </a:lnSpc>
              <a:buFont typeface="Wingdings" pitchFamily="2" charset="2"/>
              <a:buNone/>
              <a:defRPr/>
            </a:pPr>
            <a:endParaRPr lang="ru-RU" sz="2800" smtClean="0"/>
          </a:p>
        </p:txBody>
      </p:sp>
      <p:pic>
        <p:nvPicPr>
          <p:cNvPr id="5" name="Picture 4" descr="43461aea92f36bdd2f789a157a926374"/>
          <p:cNvPicPr>
            <a:picLocks noChangeAspect="1" noChangeArrowheads="1" noCrop="1"/>
          </p:cNvPicPr>
          <p:nvPr/>
        </p:nvPicPr>
        <p:blipFill>
          <a:blip r:embed="rId3" cstate="email"/>
          <a:srcRect/>
          <a:stretch>
            <a:fillRect/>
          </a:stretch>
        </p:blipFill>
        <p:spPr bwMode="auto">
          <a:xfrm>
            <a:off x="5435600" y="3141663"/>
            <a:ext cx="3024188" cy="206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sz="2800" smtClean="0">
                <a:solidFill>
                  <a:srgbClr val="FFFF00"/>
                </a:solidFill>
              </a:rPr>
              <a:t>You have a letter from our foreign friend, read it and complete the sentences.</a:t>
            </a:r>
            <a:br>
              <a:rPr lang="en-US" sz="2800" smtClean="0">
                <a:solidFill>
                  <a:srgbClr val="FFFF00"/>
                </a:solidFill>
              </a:rPr>
            </a:br>
            <a:endParaRPr lang="ru-RU" sz="2800" smtClean="0">
              <a:solidFill>
                <a:srgbClr val="FFFF00"/>
              </a:solidFill>
            </a:endParaRPr>
          </a:p>
        </p:txBody>
      </p:sp>
      <p:sp>
        <p:nvSpPr>
          <p:cNvPr id="29699"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mtClean="0"/>
              <a:t>“Brazil has a warm climate. The _______ isn’t very cold. In _______and _______it is warm, but rainy. In _________ it’s nearly always hot and sunny. Sometimes, it rains suddenly and then the sun comes out again! Summer is my ________ season. I love ________ and sunbathing at the beach. We have lots of fun there.”     </a:t>
            </a:r>
          </a:p>
          <a:p>
            <a:pPr algn="r" eaLnBrk="1" hangingPunct="1">
              <a:lnSpc>
                <a:spcPct val="90000"/>
              </a:lnSpc>
              <a:buFont typeface="Wingdings" pitchFamily="2" charset="2"/>
              <a:buNone/>
              <a:defRPr/>
            </a:pPr>
            <a:r>
              <a:rPr lang="en-US" smtClean="0"/>
              <a:t>Alex</a:t>
            </a:r>
            <a:endParaRPr lang="ru-RU"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en-US" sz="3600" smtClean="0">
                <a:solidFill>
                  <a:srgbClr val="FFFF00"/>
                </a:solidFill>
              </a:rPr>
              <a:t/>
            </a:r>
            <a:br>
              <a:rPr lang="en-US" sz="3600" smtClean="0">
                <a:solidFill>
                  <a:srgbClr val="FFFF00"/>
                </a:solidFill>
              </a:rPr>
            </a:br>
            <a:r>
              <a:rPr lang="en-US" sz="3600" smtClean="0">
                <a:solidFill>
                  <a:srgbClr val="FFFF00"/>
                </a:solidFill>
              </a:rPr>
              <a:t/>
            </a:r>
            <a:br>
              <a:rPr lang="en-US" sz="3600" smtClean="0">
                <a:solidFill>
                  <a:srgbClr val="FFFF00"/>
                </a:solidFill>
              </a:rPr>
            </a:br>
            <a:r>
              <a:rPr lang="en-US" sz="3600" smtClean="0">
                <a:solidFill>
                  <a:srgbClr val="CC3300"/>
                </a:solidFill>
              </a:rPr>
              <a:t>While-writing task</a:t>
            </a:r>
            <a:br>
              <a:rPr lang="en-US" sz="3600" smtClean="0">
                <a:solidFill>
                  <a:srgbClr val="CC3300"/>
                </a:solidFill>
              </a:rPr>
            </a:br>
            <a:r>
              <a:rPr lang="en-US" sz="3600" smtClean="0">
                <a:solidFill>
                  <a:srgbClr val="FFFF00"/>
                </a:solidFill>
              </a:rPr>
              <a:t/>
            </a:r>
            <a:br>
              <a:rPr lang="en-US" sz="3600" smtClean="0">
                <a:solidFill>
                  <a:srgbClr val="FFFF00"/>
                </a:solidFill>
              </a:rPr>
            </a:br>
            <a:r>
              <a:rPr lang="en-US" sz="2400" smtClean="0">
                <a:solidFill>
                  <a:srgbClr val="FFFF00"/>
                </a:solidFill>
              </a:rPr>
              <a:t>Write a short paragraph about the different seasons in your country. Write which is your favourite season and what you like doing then. Use the text as a model.</a:t>
            </a:r>
            <a:br>
              <a:rPr lang="en-US" sz="2400" smtClean="0">
                <a:solidFill>
                  <a:srgbClr val="FFFF00"/>
                </a:solidFill>
              </a:rPr>
            </a:br>
            <a:endParaRPr lang="ru-RU" sz="2400" smtClean="0">
              <a:solidFill>
                <a:srgbClr val="FFFF00"/>
              </a:solidFill>
            </a:endParaRPr>
          </a:p>
        </p:txBody>
      </p:sp>
      <p:pic>
        <p:nvPicPr>
          <p:cNvPr id="26627" name="Picture 4"/>
          <p:cNvPicPr>
            <a:picLocks noChangeAspect="1" noChangeArrowheads="1"/>
          </p:cNvPicPr>
          <p:nvPr>
            <p:ph type="body" sz="half" idx="1"/>
          </p:nvPr>
        </p:nvPicPr>
        <p:blipFill>
          <a:blip r:embed="rId3" cstate="email"/>
          <a:srcRect/>
          <a:stretch>
            <a:fillRect/>
          </a:stretch>
        </p:blipFill>
        <p:spPr>
          <a:xfrm>
            <a:off x="0" y="3257550"/>
            <a:ext cx="2771775" cy="3600450"/>
          </a:xfrm>
          <a:noFill/>
        </p:spPr>
      </p:pic>
      <p:sp>
        <p:nvSpPr>
          <p:cNvPr id="30726" name="Rectangle 6"/>
          <p:cNvSpPr>
            <a:spLocks noGrp="1" noChangeArrowheads="1"/>
          </p:cNvSpPr>
          <p:nvPr>
            <p:ph type="body" sz="half" idx="2"/>
          </p:nvPr>
        </p:nvSpPr>
        <p:spPr>
          <a:xfrm>
            <a:off x="3348038" y="2708275"/>
            <a:ext cx="5795962" cy="4149725"/>
          </a:xfrm>
        </p:spPr>
        <p:txBody>
          <a:bodyPr/>
          <a:lstStyle/>
          <a:p>
            <a:pPr eaLnBrk="1" hangingPunct="1">
              <a:buFont typeface="Wingdings" pitchFamily="2" charset="2"/>
              <a:buNone/>
              <a:defRPr/>
            </a:pPr>
            <a:r>
              <a:rPr lang="en-US" sz="2400" smtClean="0"/>
              <a:t>	“In Finland the weather is very cold in the winter and very warm in the summer. The winter is very long and there are days when the sun doesn’t appear at all. The summer is short, but it’s warm, because the days are so long. The sun shines all day and night for most of the summer. I like winter the best because there is always snow and I often go skiing”.</a:t>
            </a:r>
          </a:p>
          <a:p>
            <a:pPr algn="r" eaLnBrk="1" hangingPunct="1">
              <a:buFont typeface="Wingdings" pitchFamily="2" charset="2"/>
              <a:buNone/>
              <a:defRPr/>
            </a:pPr>
            <a:r>
              <a:rPr lang="en-US" sz="2400" smtClean="0"/>
              <a:t>Alice.</a:t>
            </a:r>
            <a:endParaRPr lang="ru-RU" sz="24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sz="4000" smtClean="0">
                <a:solidFill>
                  <a:srgbClr val="CC3300"/>
                </a:solidFill>
              </a:rPr>
              <a:t>Post-writing tasks</a:t>
            </a:r>
            <a:endParaRPr lang="ru-RU" sz="4000" smtClean="0">
              <a:solidFill>
                <a:srgbClr val="CC3300"/>
              </a:solidFill>
            </a:endParaRPr>
          </a:p>
        </p:txBody>
      </p:sp>
      <p:sp>
        <p:nvSpPr>
          <p:cNvPr id="32771" name="Rectangle 3"/>
          <p:cNvSpPr>
            <a:spLocks noGrp="1" noChangeArrowheads="1"/>
          </p:cNvSpPr>
          <p:nvPr>
            <p:ph type="body" idx="1"/>
          </p:nvPr>
        </p:nvSpPr>
        <p:spPr/>
        <p:txBody>
          <a:bodyPr/>
          <a:lstStyle/>
          <a:p>
            <a:pPr eaLnBrk="1" hangingPunct="1">
              <a:defRPr/>
            </a:pPr>
            <a:r>
              <a:rPr lang="en-US" smtClean="0"/>
              <a:t>Change the letters with your classmate and read them. Let’s discuss in pairs what your favourite season is and what you like doing?</a:t>
            </a:r>
          </a:p>
          <a:p>
            <a:pPr eaLnBrk="1" hangingPunct="1">
              <a:defRPr/>
            </a:pPr>
            <a:r>
              <a:rPr lang="en-US" smtClean="0"/>
              <a:t>Let’s play a guessing game. Read your letter and let the rest guess what season it is.</a:t>
            </a:r>
            <a:endParaRPr lang="ru-RU" smtClean="0"/>
          </a:p>
        </p:txBody>
      </p:sp>
      <p:pic>
        <p:nvPicPr>
          <p:cNvPr id="3" name="Picture 4" descr="01соб"/>
          <p:cNvPicPr>
            <a:picLocks noChangeAspect="1" noChangeArrowheads="1" noCrop="1"/>
          </p:cNvPicPr>
          <p:nvPr/>
        </p:nvPicPr>
        <p:blipFill>
          <a:blip r:embed="rId3" cstate="email"/>
          <a:srcRect/>
          <a:stretch>
            <a:fillRect/>
          </a:stretch>
        </p:blipFill>
        <p:spPr bwMode="auto">
          <a:xfrm>
            <a:off x="3059113" y="4267200"/>
            <a:ext cx="28194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noFill/>
        </p:spPr>
        <p:txBody>
          <a:bodyPr/>
          <a:lstStyle/>
          <a:p>
            <a:r>
              <a:rPr lang="en-US" sz="4000" smtClean="0">
                <a:effectLst/>
              </a:rPr>
              <a:t/>
            </a:r>
            <a:br>
              <a:rPr lang="en-US" sz="4000" smtClean="0">
                <a:effectLst/>
              </a:rPr>
            </a:br>
            <a:r>
              <a:rPr lang="en-US" sz="4000" smtClean="0">
                <a:effectLst/>
              </a:rPr>
              <a:t/>
            </a:r>
            <a:br>
              <a:rPr lang="en-US" sz="4000" smtClean="0">
                <a:effectLst/>
              </a:rPr>
            </a:br>
            <a:r>
              <a:rPr lang="en-US" sz="4000" smtClean="0">
                <a:effectLst/>
              </a:rPr>
              <a:t/>
            </a:r>
            <a:br>
              <a:rPr lang="en-US" sz="4000" smtClean="0">
                <a:effectLst/>
              </a:rPr>
            </a:br>
            <a:r>
              <a:rPr lang="en-US" sz="4000" smtClean="0">
                <a:effectLst/>
              </a:rPr>
              <a:t/>
            </a:r>
            <a:br>
              <a:rPr lang="en-US" sz="4000" smtClean="0">
                <a:effectLst/>
              </a:rPr>
            </a:br>
            <a:r>
              <a:rPr lang="en-US" sz="3200" smtClean="0">
                <a:solidFill>
                  <a:srgbClr val="CC3300"/>
                </a:solidFill>
                <a:effectLst/>
              </a:rPr>
              <a:t/>
            </a:r>
            <a:br>
              <a:rPr lang="en-US" sz="3200" smtClean="0">
                <a:solidFill>
                  <a:srgbClr val="CC3300"/>
                </a:solidFill>
                <a:effectLst/>
              </a:rPr>
            </a:br>
            <a:r>
              <a:rPr lang="en-US" sz="3200" smtClean="0">
                <a:solidFill>
                  <a:srgbClr val="CC3300"/>
                </a:solidFill>
                <a:effectLst/>
              </a:rPr>
              <a:t/>
            </a:r>
            <a:br>
              <a:rPr lang="en-US" sz="3200" smtClean="0">
                <a:solidFill>
                  <a:srgbClr val="CC3300"/>
                </a:solidFill>
                <a:effectLst/>
              </a:rPr>
            </a:br>
            <a:r>
              <a:rPr lang="en-US" sz="3200" smtClean="0">
                <a:solidFill>
                  <a:srgbClr val="CC3300"/>
                </a:solidFill>
                <a:effectLst/>
              </a:rPr>
              <a:t/>
            </a:r>
            <a:br>
              <a:rPr lang="en-US" sz="3200" smtClean="0">
                <a:solidFill>
                  <a:srgbClr val="CC3300"/>
                </a:solidFill>
                <a:effectLst/>
              </a:rPr>
            </a:br>
            <a:r>
              <a:rPr lang="en-US" sz="3200" smtClean="0">
                <a:solidFill>
                  <a:srgbClr val="CC3300"/>
                </a:solidFill>
                <a:effectLst/>
              </a:rPr>
              <a:t>Pre-writing tasks</a:t>
            </a:r>
            <a:r>
              <a:rPr lang="en-US" sz="2400" smtClean="0">
                <a:solidFill>
                  <a:srgbClr val="CC3300"/>
                </a:solidFill>
                <a:effectLst/>
              </a:rPr>
              <a:t/>
            </a:r>
            <a:br>
              <a:rPr lang="en-US" sz="2400" smtClean="0">
                <a:solidFill>
                  <a:srgbClr val="CC3300"/>
                </a:solidFill>
                <a:effectLst/>
              </a:rPr>
            </a:br>
            <a:r>
              <a:rPr lang="en-US" sz="4000" smtClean="0">
                <a:effectLst/>
              </a:rPr>
              <a:t/>
            </a:r>
            <a:br>
              <a:rPr lang="en-US" sz="4000" smtClean="0">
                <a:effectLst/>
              </a:rPr>
            </a:br>
            <a:r>
              <a:rPr lang="en-US" sz="3200" smtClean="0">
                <a:effectLst/>
              </a:rPr>
              <a:t/>
            </a:r>
            <a:br>
              <a:rPr lang="en-US" sz="3200" smtClean="0">
                <a:effectLst/>
              </a:rPr>
            </a:br>
            <a:r>
              <a:rPr lang="en-US" sz="3200" smtClean="0">
                <a:solidFill>
                  <a:srgbClr val="FFFF00"/>
                </a:solidFill>
                <a:effectLst/>
              </a:rPr>
              <a:t>Put missed letter in the words. Translate from English into Russian.</a:t>
            </a:r>
            <a:br>
              <a:rPr lang="en-US" sz="3200" smtClean="0">
                <a:solidFill>
                  <a:srgbClr val="FFFF00"/>
                </a:solidFill>
                <a:effectLst/>
              </a:rPr>
            </a:br>
            <a:r>
              <a:rPr lang="en-US" sz="3200" smtClean="0">
                <a:solidFill>
                  <a:srgbClr val="FFFF00"/>
                </a:solidFill>
                <a:effectLst/>
              </a:rPr>
              <a:t/>
            </a:r>
            <a:br>
              <a:rPr lang="en-US" sz="3200" smtClean="0">
                <a:solidFill>
                  <a:srgbClr val="FFFF00"/>
                </a:solidFill>
                <a:effectLst/>
              </a:rPr>
            </a:br>
            <a:r>
              <a:rPr lang="en-US" sz="3200" smtClean="0">
                <a:solidFill>
                  <a:srgbClr val="FFFF00"/>
                </a:solidFill>
                <a:effectLst/>
              </a:rPr>
              <a:t/>
            </a:r>
            <a:br>
              <a:rPr lang="en-US" sz="3200" smtClean="0">
                <a:solidFill>
                  <a:srgbClr val="FFFF00"/>
                </a:solidFill>
                <a:effectLst/>
              </a:rPr>
            </a:br>
            <a:r>
              <a:rPr lang="en-US" sz="2800" smtClean="0">
                <a:solidFill>
                  <a:schemeClr val="tx1"/>
                </a:solidFill>
                <a:effectLst/>
              </a:rPr>
              <a:t>T_ll, sl_m, thi_, f_t, pu_p, fun_y, _ice, me_ry, ki_d, a_gry, ba_, s_d.</a:t>
            </a:r>
            <a:r>
              <a:rPr lang="en-US" sz="4000" smtClean="0">
                <a:effectLst/>
              </a:rPr>
              <a:t> </a:t>
            </a:r>
            <a:endParaRPr lang="ru-RU" sz="4000" smtClean="0">
              <a:effectLst/>
            </a:endParaRPr>
          </a:p>
        </p:txBody>
      </p:sp>
      <p:pic>
        <p:nvPicPr>
          <p:cNvPr id="25604" name="Picture 4" descr="C:\Documents and Settings\User\Мои документы\КГОУ СПО НПК\Презентации\СМАЙЛЫ\Смайлы\81.gif"/>
          <p:cNvPicPr>
            <a:picLocks noChangeAspect="1" noChangeArrowheads="1" noCrop="1"/>
          </p:cNvPicPr>
          <p:nvPr/>
        </p:nvPicPr>
        <p:blipFill>
          <a:blip r:embed="rId3" cstate="email"/>
          <a:srcRect/>
          <a:stretch>
            <a:fillRect/>
          </a:stretch>
        </p:blipFill>
        <p:spPr bwMode="auto">
          <a:xfrm>
            <a:off x="468313" y="4941888"/>
            <a:ext cx="1609725" cy="175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anim calcmode="lin" valueType="num">
                                      <p:cBhvr>
                                        <p:cTn id="8" dur="1000" fill="hold"/>
                                        <p:tgtEl>
                                          <p:spTgt spid="25604"/>
                                        </p:tgtEl>
                                        <p:attrNameLst>
                                          <p:attrName>ppt_x</p:attrName>
                                        </p:attrNameLst>
                                      </p:cBhvr>
                                      <p:tavLst>
                                        <p:tav tm="0">
                                          <p:val>
                                            <p:strVal val="#ppt_x"/>
                                          </p:val>
                                        </p:tav>
                                        <p:tav tm="100000">
                                          <p:val>
                                            <p:strVal val="#ppt_x"/>
                                          </p:val>
                                        </p:tav>
                                      </p:tavLst>
                                    </p:anim>
                                    <p:anim calcmode="lin" valueType="num">
                                      <p:cBhvr>
                                        <p:cTn id="9" dur="900" decel="100000" fill="hold"/>
                                        <p:tgtEl>
                                          <p:spTgt spid="2560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60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noFill/>
        </p:spPr>
        <p:txBody>
          <a:bodyPr/>
          <a:lstStyle/>
          <a:p>
            <a:r>
              <a:rPr lang="en-US" sz="4000" smtClean="0">
                <a:solidFill>
                  <a:srgbClr val="FFFF00"/>
                </a:solidFill>
                <a:effectLst/>
              </a:rPr>
              <a:t>Number the activities from interesting to boring</a:t>
            </a:r>
            <a:endParaRPr lang="ru-RU" sz="4000" smtClean="0">
              <a:solidFill>
                <a:srgbClr val="FFFF00"/>
              </a:solidFill>
              <a:effectLst/>
            </a:endParaRPr>
          </a:p>
        </p:txBody>
      </p:sp>
      <p:sp>
        <p:nvSpPr>
          <p:cNvPr id="29699" name="Rectangle 3"/>
          <p:cNvSpPr>
            <a:spLocks noGrp="1" noChangeArrowheads="1"/>
          </p:cNvSpPr>
          <p:nvPr>
            <p:ph type="body" idx="1"/>
          </p:nvPr>
        </p:nvSpPr>
        <p:spPr>
          <a:noFill/>
        </p:spPr>
        <p:txBody>
          <a:bodyPr/>
          <a:lstStyle/>
          <a:p>
            <a:pPr marL="609600" indent="-609600"/>
            <a:r>
              <a:rPr lang="en-US" smtClean="0">
                <a:effectLst/>
              </a:rPr>
              <a:t>Watch TV </a:t>
            </a:r>
            <a:endParaRPr lang="ru-RU" smtClean="0">
              <a:effectLst/>
            </a:endParaRPr>
          </a:p>
          <a:p>
            <a:pPr marL="609600" indent="-609600"/>
            <a:r>
              <a:rPr lang="en-US" smtClean="0">
                <a:effectLst/>
              </a:rPr>
              <a:t>Walk with friends</a:t>
            </a:r>
            <a:endParaRPr lang="ru-RU" smtClean="0">
              <a:effectLst/>
            </a:endParaRPr>
          </a:p>
          <a:p>
            <a:pPr marL="609600" indent="-609600"/>
            <a:r>
              <a:rPr lang="en-US" smtClean="0">
                <a:effectLst/>
              </a:rPr>
              <a:t>Read a book</a:t>
            </a:r>
            <a:endParaRPr lang="ru-RU" smtClean="0">
              <a:effectLst/>
            </a:endParaRPr>
          </a:p>
          <a:p>
            <a:pPr marL="609600" indent="-609600"/>
            <a:r>
              <a:rPr lang="en-US" smtClean="0">
                <a:effectLst/>
              </a:rPr>
              <a:t>Play computer game</a:t>
            </a:r>
            <a:endParaRPr lang="ru-RU" smtClean="0">
              <a:effectLst/>
            </a:endParaRPr>
          </a:p>
          <a:p>
            <a:pPr marL="609600" indent="-609600"/>
            <a:r>
              <a:rPr lang="en-US" smtClean="0">
                <a:effectLst/>
              </a:rPr>
              <a:t>Clean the room</a:t>
            </a:r>
            <a:endParaRPr lang="ru-RU" smtClean="0">
              <a:effectLst/>
            </a:endParaRPr>
          </a:p>
          <a:p>
            <a:pPr marL="609600" indent="-609600"/>
            <a:r>
              <a:rPr lang="en-US" smtClean="0">
                <a:effectLst/>
              </a:rPr>
              <a:t>Do homework</a:t>
            </a:r>
            <a:endParaRPr lang="ru-RU" smtClean="0">
              <a:effectLst/>
            </a:endParaRPr>
          </a:p>
          <a:p>
            <a:pPr marL="609600" indent="-609600"/>
            <a:r>
              <a:rPr lang="en-US" smtClean="0">
                <a:effectLst/>
              </a:rPr>
              <a:t>Go to school</a:t>
            </a:r>
            <a:endParaRPr lang="ru-RU" smtClean="0">
              <a:effectLst/>
            </a:endParaRPr>
          </a:p>
          <a:p>
            <a:pPr marL="609600" indent="-609600">
              <a:buFont typeface="Wingdings" pitchFamily="2" charset="2"/>
              <a:buNone/>
            </a:pPr>
            <a:endParaRPr lang="ru-RU" smtClean="0">
              <a:effectLst/>
            </a:endParaRPr>
          </a:p>
        </p:txBody>
      </p:sp>
      <p:pic>
        <p:nvPicPr>
          <p:cNvPr id="29700" name="Picture 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516688" y="4365625"/>
            <a:ext cx="2627312" cy="23764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0" y="1600200"/>
            <a:ext cx="9144000" cy="4525963"/>
          </a:xfrm>
          <a:noFill/>
        </p:spPr>
        <p:txBody>
          <a:bodyPr/>
          <a:lstStyle/>
          <a:p>
            <a:pPr>
              <a:buFont typeface="Wingdings" pitchFamily="2" charset="2"/>
              <a:buNone/>
            </a:pPr>
            <a:r>
              <a:rPr lang="en-US" b="1" smtClean="0">
                <a:solidFill>
                  <a:srgbClr val="FFFF00"/>
                </a:solidFill>
                <a:effectLst/>
              </a:rPr>
              <a:t>   Look at the people shown on the pictures. How do they look like? Describe them.</a:t>
            </a:r>
            <a:endParaRPr lang="ru-RU" b="1" smtClean="0">
              <a:solidFill>
                <a:srgbClr val="FFFF00"/>
              </a:solidFill>
              <a:effectLst/>
            </a:endParaRPr>
          </a:p>
        </p:txBody>
      </p:sp>
      <p:pic>
        <p:nvPicPr>
          <p:cNvPr id="30723" name="Picture 4" descr="devochka-s-persikami"/>
          <p:cNvPicPr>
            <a:picLocks noChangeAspect="1" noChangeArrowheads="1"/>
          </p:cNvPicPr>
          <p:nvPr/>
        </p:nvPicPr>
        <p:blipFill>
          <a:blip r:embed="rId3" cstate="email"/>
          <a:srcRect/>
          <a:stretch>
            <a:fillRect/>
          </a:stretch>
        </p:blipFill>
        <p:spPr bwMode="auto">
          <a:xfrm>
            <a:off x="395288" y="3500438"/>
            <a:ext cx="2089150" cy="1800225"/>
          </a:xfrm>
          <a:prstGeom prst="rect">
            <a:avLst/>
          </a:prstGeom>
          <a:noFill/>
          <a:ln w="9525">
            <a:noFill/>
            <a:miter lim="800000"/>
            <a:headEnd/>
            <a:tailEnd/>
          </a:ln>
        </p:spPr>
      </p:pic>
      <p:pic>
        <p:nvPicPr>
          <p:cNvPr id="30724" name="Picture 5" descr="c4-e5-e2-ee-f7-ea-e0-small1"/>
          <p:cNvPicPr>
            <a:picLocks noChangeAspect="1" noChangeArrowheads="1"/>
          </p:cNvPicPr>
          <p:nvPr/>
        </p:nvPicPr>
        <p:blipFill>
          <a:blip r:embed="rId4" cstate="email"/>
          <a:srcRect/>
          <a:stretch>
            <a:fillRect/>
          </a:stretch>
        </p:blipFill>
        <p:spPr bwMode="auto">
          <a:xfrm>
            <a:off x="2484438" y="3500438"/>
            <a:ext cx="1800225" cy="1800225"/>
          </a:xfrm>
          <a:prstGeom prst="rect">
            <a:avLst/>
          </a:prstGeom>
          <a:noFill/>
          <a:ln w="9525">
            <a:noFill/>
            <a:miter lim="800000"/>
            <a:headEnd/>
            <a:tailEnd/>
          </a:ln>
        </p:spPr>
      </p:pic>
      <p:pic>
        <p:nvPicPr>
          <p:cNvPr id="30725" name="Picture 6" descr="Собака на сене"/>
          <p:cNvPicPr>
            <a:picLocks noChangeAspect="1" noChangeArrowheads="1"/>
          </p:cNvPicPr>
          <p:nvPr/>
        </p:nvPicPr>
        <p:blipFill>
          <a:blip r:embed="rId5" cstate="email"/>
          <a:srcRect/>
          <a:stretch>
            <a:fillRect/>
          </a:stretch>
        </p:blipFill>
        <p:spPr bwMode="auto">
          <a:xfrm>
            <a:off x="4284663" y="3500438"/>
            <a:ext cx="1671637" cy="1800225"/>
          </a:xfrm>
          <a:prstGeom prst="rect">
            <a:avLst/>
          </a:prstGeom>
          <a:noFill/>
          <a:ln w="9525">
            <a:noFill/>
            <a:miter lim="800000"/>
            <a:headEnd/>
            <a:tailEnd/>
          </a:ln>
        </p:spPr>
      </p:pic>
      <p:pic>
        <p:nvPicPr>
          <p:cNvPr id="30726" name="Picture 7" descr="_"/>
          <p:cNvPicPr>
            <a:picLocks noChangeAspect="1" noChangeArrowheads="1"/>
          </p:cNvPicPr>
          <p:nvPr/>
        </p:nvPicPr>
        <p:blipFill>
          <a:blip r:embed="rId6" cstate="email"/>
          <a:srcRect/>
          <a:stretch>
            <a:fillRect/>
          </a:stretch>
        </p:blipFill>
        <p:spPr bwMode="auto">
          <a:xfrm>
            <a:off x="5940425" y="3500438"/>
            <a:ext cx="1727200" cy="17287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noFill/>
        </p:spPr>
        <p:txBody>
          <a:bodyPr/>
          <a:lstStyle/>
          <a:p>
            <a:r>
              <a:rPr lang="en-US" smtClean="0">
                <a:solidFill>
                  <a:srgbClr val="FFFF00"/>
                </a:solidFill>
                <a:effectLst/>
              </a:rPr>
              <a:t>Post writing task</a:t>
            </a:r>
            <a:r>
              <a:rPr lang="ru-RU" smtClean="0">
                <a:effectLst/>
              </a:rPr>
              <a:t> </a:t>
            </a:r>
          </a:p>
        </p:txBody>
      </p:sp>
      <p:sp>
        <p:nvSpPr>
          <p:cNvPr id="31747" name="Rectangle 3"/>
          <p:cNvSpPr>
            <a:spLocks noGrp="1" noChangeArrowheads="1"/>
          </p:cNvSpPr>
          <p:nvPr>
            <p:ph type="body" idx="1"/>
          </p:nvPr>
        </p:nvSpPr>
        <p:spPr>
          <a:noFill/>
        </p:spPr>
        <p:txBody>
          <a:bodyPr/>
          <a:lstStyle/>
          <a:p>
            <a:r>
              <a:rPr lang="en-US" smtClean="0">
                <a:effectLst/>
              </a:rPr>
              <a:t>Change the letters with your classmates and read them aloud. But don’t pronounce the name of your classmate. Try to guess who wrought this letter.</a:t>
            </a:r>
            <a:endParaRPr lang="ru-RU" smtClean="0">
              <a:effectLst/>
            </a:endParaRPr>
          </a:p>
        </p:txBody>
      </p:sp>
      <p:pic>
        <p:nvPicPr>
          <p:cNvPr id="24579" name="Picture 3" descr="C:\Documents and Settings\User\Мои документы\КГОУ СПО НПК\Презентации\СМАЙЛЫ\Смайлы\6e22cc090d23d3766161ae42bcabc613.gif"/>
          <p:cNvPicPr>
            <a:picLocks noChangeAspect="1" noChangeArrowheads="1" noCrop="1"/>
          </p:cNvPicPr>
          <p:nvPr/>
        </p:nvPicPr>
        <p:blipFill>
          <a:blip r:embed="rId3" cstate="email"/>
          <a:srcRect/>
          <a:stretch>
            <a:fillRect/>
          </a:stretch>
        </p:blipFill>
        <p:spPr bwMode="auto">
          <a:xfrm>
            <a:off x="7019925" y="4797425"/>
            <a:ext cx="173355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fltVal val="0"/>
                                          </p:val>
                                        </p:tav>
                                        <p:tav tm="100000">
                                          <p:val>
                                            <p:strVal val="#ppt_w"/>
                                          </p:val>
                                        </p:tav>
                                      </p:tavLst>
                                    </p:anim>
                                    <p:anim calcmode="lin" valueType="num">
                                      <p:cBhvr>
                                        <p:cTn id="8" dur="500" fill="hold"/>
                                        <p:tgtEl>
                                          <p:spTgt spid="24579"/>
                                        </p:tgtEl>
                                        <p:attrNameLst>
                                          <p:attrName>ppt_h</p:attrName>
                                        </p:attrNameLst>
                                      </p:cBhvr>
                                      <p:tavLst>
                                        <p:tav tm="0">
                                          <p:val>
                                            <p:fltVal val="0"/>
                                          </p:val>
                                        </p:tav>
                                        <p:tav tm="100000">
                                          <p:val>
                                            <p:strVal val="#ppt_h"/>
                                          </p:val>
                                        </p:tav>
                                      </p:tavLst>
                                    </p:anim>
                                    <p:anim calcmode="lin" valueType="num">
                                      <p:cBhvr>
                                        <p:cTn id="9" dur="500" fill="hold"/>
                                        <p:tgtEl>
                                          <p:spTgt spid="24579"/>
                                        </p:tgtEl>
                                        <p:attrNameLst>
                                          <p:attrName>style.rotation</p:attrName>
                                        </p:attrNameLst>
                                      </p:cBhvr>
                                      <p:tavLst>
                                        <p:tav tm="0">
                                          <p:val>
                                            <p:fltVal val="360"/>
                                          </p:val>
                                        </p:tav>
                                        <p:tav tm="100000">
                                          <p:val>
                                            <p:fltVal val="0"/>
                                          </p:val>
                                        </p:tav>
                                      </p:tavLst>
                                    </p:anim>
                                    <p:animEffect transition="in" filter="fade">
                                      <p:cBhvr>
                                        <p:cTn id="10"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noFill/>
        </p:spPr>
        <p:txBody>
          <a:bodyPr/>
          <a:lstStyle/>
          <a:p>
            <a:r>
              <a:rPr lang="en-US" sz="4000" smtClean="0">
                <a:solidFill>
                  <a:srgbClr val="CC3300"/>
                </a:solidFill>
                <a:effectLst/>
              </a:rPr>
              <a:t>While-writing task</a:t>
            </a:r>
            <a:br>
              <a:rPr lang="en-US" sz="4000" smtClean="0">
                <a:solidFill>
                  <a:srgbClr val="CC3300"/>
                </a:solidFill>
                <a:effectLst/>
              </a:rPr>
            </a:br>
            <a:r>
              <a:rPr lang="en-US" sz="4000" smtClean="0">
                <a:solidFill>
                  <a:srgbClr val="FFFF00"/>
                </a:solidFill>
                <a:effectLst/>
              </a:rPr>
              <a:t>Write a letter to a pen-friend</a:t>
            </a:r>
            <a:endParaRPr lang="ru-RU" sz="4000" smtClean="0">
              <a:solidFill>
                <a:srgbClr val="FFFF00"/>
              </a:solidFill>
              <a:effectLst/>
            </a:endParaRPr>
          </a:p>
        </p:txBody>
      </p:sp>
      <p:pic>
        <p:nvPicPr>
          <p:cNvPr id="32771" name="Picture 4"/>
          <p:cNvPicPr>
            <a:picLocks noChangeAspect="1" noChangeArrowheads="1"/>
          </p:cNvPicPr>
          <p:nvPr>
            <p:ph type="body" idx="1"/>
          </p:nvPr>
        </p:nvPicPr>
        <p:blipFill>
          <a:blip r:embed="rId3" cstate="email"/>
          <a:srcRect/>
          <a:stretch>
            <a:fillRect/>
          </a:stretch>
        </p:blipFill>
        <p:spPr>
          <a:xfrm>
            <a:off x="0" y="2332038"/>
            <a:ext cx="5553075" cy="4525962"/>
          </a:xfrm>
        </p:spPr>
      </p:pic>
      <p:pic>
        <p:nvPicPr>
          <p:cNvPr id="32772" name="Picture 8"/>
          <p:cNvPicPr>
            <a:picLocks noChangeAspect="1" noChangeArrowheads="1"/>
          </p:cNvPicPr>
          <p:nvPr/>
        </p:nvPicPr>
        <p:blipFill>
          <a:blip r:embed="rId4" cstate="email"/>
          <a:srcRect/>
          <a:stretch>
            <a:fillRect/>
          </a:stretch>
        </p:blipFill>
        <p:spPr bwMode="auto">
          <a:xfrm>
            <a:off x="5219700" y="2852738"/>
            <a:ext cx="3924300" cy="40052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en-US" b="0" dirty="0" smtClean="0">
                <a:solidFill>
                  <a:srgbClr val="FFFF00"/>
                </a:solidFill>
                <a:latin typeface="Book Antiqua" pitchFamily="18" charset="0"/>
              </a:rPr>
              <a:t>Analysis situation</a:t>
            </a:r>
            <a:br>
              <a:rPr lang="en-US" b="0" dirty="0" smtClean="0">
                <a:solidFill>
                  <a:srgbClr val="FFFF00"/>
                </a:solidFill>
                <a:latin typeface="Book Antiqua" pitchFamily="18" charset="0"/>
              </a:rPr>
            </a:br>
            <a:endParaRPr lang="ru-RU" b="0" dirty="0" smtClean="0">
              <a:solidFill>
                <a:srgbClr val="FFFF00"/>
              </a:solidFill>
              <a:latin typeface="Book Antiqua" pitchFamily="18" charset="0"/>
            </a:endParaRPr>
          </a:p>
        </p:txBody>
      </p:sp>
      <p:sp>
        <p:nvSpPr>
          <p:cNvPr id="21507" name="Rectangle 3"/>
          <p:cNvSpPr>
            <a:spLocks noGrp="1" noChangeArrowheads="1"/>
          </p:cNvSpPr>
          <p:nvPr>
            <p:ph type="body" idx="1"/>
          </p:nvPr>
        </p:nvSpPr>
        <p:spPr>
          <a:xfrm>
            <a:off x="642938" y="1285875"/>
            <a:ext cx="7929562" cy="4357688"/>
          </a:xfrm>
        </p:spPr>
        <p:txBody>
          <a:bodyPr/>
          <a:lstStyle/>
          <a:p>
            <a:pPr eaLnBrk="1" hangingPunct="1">
              <a:lnSpc>
                <a:spcPct val="80000"/>
              </a:lnSpc>
              <a:defRPr/>
            </a:pPr>
            <a:endParaRPr lang="en-US" sz="3000" dirty="0" smtClean="0">
              <a:solidFill>
                <a:srgbClr val="FFFF00"/>
              </a:solidFill>
            </a:endParaRPr>
          </a:p>
          <a:p>
            <a:pPr eaLnBrk="1" hangingPunct="1">
              <a:defRPr/>
            </a:pPr>
            <a:r>
              <a:rPr lang="en-US" dirty="0" smtClean="0"/>
              <a:t>Not all learners have an opportunity  and suitable conditions to fulfill home tasks developing writing skills</a:t>
            </a:r>
            <a:endParaRPr lang="ru-RU" dirty="0" smtClean="0"/>
          </a:p>
          <a:p>
            <a:pPr eaLnBrk="1" hangingPunct="1">
              <a:defRPr/>
            </a:pPr>
            <a:r>
              <a:rPr lang="en-US" dirty="0" smtClean="0"/>
              <a:t>On account of different learners’ language levels not all of them cope with tasks aiming at developing writing skills</a:t>
            </a:r>
            <a:endParaRPr lang="ru-RU"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noFill/>
        </p:spPr>
        <p:txBody>
          <a:bodyPr/>
          <a:lstStyle/>
          <a:p>
            <a:r>
              <a:rPr lang="en-US" smtClean="0">
                <a:solidFill>
                  <a:srgbClr val="CC3300"/>
                </a:solidFill>
                <a:effectLst/>
              </a:rPr>
              <a:t>Pre-writing tasks</a:t>
            </a:r>
            <a:endParaRPr lang="ru-RU" smtClean="0">
              <a:solidFill>
                <a:srgbClr val="CC3300"/>
              </a:solidFill>
              <a:effectLst/>
            </a:endParaRPr>
          </a:p>
        </p:txBody>
      </p:sp>
      <p:sp>
        <p:nvSpPr>
          <p:cNvPr id="33795" name="Rectangle 3"/>
          <p:cNvSpPr>
            <a:spLocks noGrp="1" noChangeArrowheads="1"/>
          </p:cNvSpPr>
          <p:nvPr>
            <p:ph type="body" idx="1"/>
          </p:nvPr>
        </p:nvSpPr>
        <p:spPr>
          <a:noFill/>
        </p:spPr>
        <p:txBody>
          <a:bodyPr/>
          <a:lstStyle/>
          <a:p>
            <a:pPr>
              <a:buFont typeface="Wingdings" pitchFamily="2" charset="2"/>
              <a:buNone/>
            </a:pPr>
            <a:r>
              <a:rPr lang="en-US" b="1" smtClean="0">
                <a:solidFill>
                  <a:srgbClr val="FFFF00"/>
                </a:solidFill>
                <a:effectLst/>
              </a:rPr>
              <a:t>Choose the right variant how you should congratulate each other on the Christmas.</a:t>
            </a:r>
            <a:endParaRPr lang="ru-RU" b="1" smtClean="0">
              <a:solidFill>
                <a:srgbClr val="FFFF00"/>
              </a:solidFill>
              <a:effectLst/>
            </a:endParaRPr>
          </a:p>
          <a:p>
            <a:r>
              <a:rPr lang="en-US" smtClean="0">
                <a:effectLst/>
              </a:rPr>
              <a:t>Merry Christmas</a:t>
            </a:r>
            <a:endParaRPr lang="ru-RU" smtClean="0">
              <a:effectLst/>
            </a:endParaRPr>
          </a:p>
          <a:p>
            <a:r>
              <a:rPr lang="en-US" smtClean="0">
                <a:effectLst/>
              </a:rPr>
              <a:t>Happy Day</a:t>
            </a:r>
            <a:endParaRPr lang="ru-RU" smtClean="0">
              <a:effectLst/>
            </a:endParaRPr>
          </a:p>
          <a:p>
            <a:r>
              <a:rPr lang="en-US" smtClean="0">
                <a:effectLst/>
              </a:rPr>
              <a:t>Happy New Year</a:t>
            </a:r>
            <a:endParaRPr lang="ru-RU" smtClean="0">
              <a:effectLst/>
            </a:endParaRPr>
          </a:p>
          <a:p>
            <a:r>
              <a:rPr lang="en-US" smtClean="0">
                <a:effectLst/>
              </a:rPr>
              <a:t>Good morning</a:t>
            </a:r>
            <a:endParaRPr lang="ru-RU" smtClean="0">
              <a:effectLst/>
            </a:endParaRPr>
          </a:p>
          <a:p>
            <a:endParaRPr lang="ru-RU" smtClean="0">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noFill/>
        </p:spPr>
        <p:txBody>
          <a:bodyPr/>
          <a:lstStyle/>
          <a:p>
            <a:endParaRPr lang="ru-RU" smtClean="0">
              <a:effectLst/>
            </a:endParaRPr>
          </a:p>
        </p:txBody>
      </p:sp>
      <p:sp>
        <p:nvSpPr>
          <p:cNvPr id="34819" name="Rectangle 3"/>
          <p:cNvSpPr>
            <a:spLocks noGrp="1" noChangeArrowheads="1"/>
          </p:cNvSpPr>
          <p:nvPr>
            <p:ph type="body" idx="1"/>
          </p:nvPr>
        </p:nvSpPr>
        <p:spPr>
          <a:noFill/>
        </p:spPr>
        <p:txBody>
          <a:bodyPr/>
          <a:lstStyle/>
          <a:p>
            <a:pPr>
              <a:lnSpc>
                <a:spcPct val="90000"/>
              </a:lnSpc>
              <a:buFont typeface="Wingdings" pitchFamily="2" charset="2"/>
              <a:buNone/>
            </a:pPr>
            <a:r>
              <a:rPr lang="en-US" sz="2800" smtClean="0">
                <a:solidFill>
                  <a:srgbClr val="FFFF00"/>
                </a:solidFill>
                <a:effectLst/>
              </a:rPr>
              <a:t>What should you do to get presents on the Christmas? Choose the activities.</a:t>
            </a:r>
          </a:p>
          <a:p>
            <a:pPr>
              <a:lnSpc>
                <a:spcPct val="90000"/>
              </a:lnSpc>
            </a:pPr>
            <a:r>
              <a:rPr lang="en-US" sz="2800" b="1" smtClean="0">
                <a:effectLst/>
              </a:rPr>
              <a:t>Go to school</a:t>
            </a:r>
          </a:p>
          <a:p>
            <a:pPr>
              <a:lnSpc>
                <a:spcPct val="90000"/>
              </a:lnSpc>
            </a:pPr>
            <a:r>
              <a:rPr lang="en-US" sz="2800" b="1" smtClean="0">
                <a:effectLst/>
              </a:rPr>
              <a:t>Read, write and count</a:t>
            </a:r>
          </a:p>
          <a:p>
            <a:pPr>
              <a:lnSpc>
                <a:spcPct val="90000"/>
              </a:lnSpc>
            </a:pPr>
            <a:r>
              <a:rPr lang="en-US" sz="2800" b="1" smtClean="0">
                <a:effectLst/>
              </a:rPr>
              <a:t>Clean the room</a:t>
            </a:r>
          </a:p>
          <a:p>
            <a:pPr>
              <a:lnSpc>
                <a:spcPct val="90000"/>
              </a:lnSpc>
            </a:pPr>
            <a:r>
              <a:rPr lang="en-US" sz="2800" b="1" smtClean="0">
                <a:effectLst/>
              </a:rPr>
              <a:t>Miss the lessons</a:t>
            </a:r>
          </a:p>
          <a:p>
            <a:pPr>
              <a:lnSpc>
                <a:spcPct val="90000"/>
              </a:lnSpc>
            </a:pPr>
            <a:r>
              <a:rPr lang="en-US" sz="2800" b="1" smtClean="0">
                <a:effectLst/>
              </a:rPr>
              <a:t>To do the washing up</a:t>
            </a:r>
          </a:p>
          <a:p>
            <a:pPr>
              <a:lnSpc>
                <a:spcPct val="90000"/>
              </a:lnSpc>
              <a:buFont typeface="Wingdings" pitchFamily="2" charset="2"/>
              <a:buNone/>
            </a:pPr>
            <a:r>
              <a:rPr lang="en-US" sz="2800" smtClean="0">
                <a:solidFill>
                  <a:srgbClr val="FFFF00"/>
                </a:solidFill>
                <a:effectLst/>
              </a:rPr>
              <a:t>Choose the right surname of Santa.</a:t>
            </a:r>
          </a:p>
          <a:p>
            <a:pPr>
              <a:lnSpc>
                <a:spcPct val="90000"/>
              </a:lnSpc>
            </a:pPr>
            <a:r>
              <a:rPr lang="en-US" sz="2400" b="1" smtClean="0">
                <a:effectLst/>
              </a:rPr>
              <a:t>Little, Crause, Brown, Clause.</a:t>
            </a:r>
            <a:r>
              <a:rPr lang="en-US" sz="2800" b="1" smtClean="0">
                <a:effectLst/>
              </a:rPr>
              <a:t> </a:t>
            </a:r>
            <a:endParaRPr lang="ru-RU" sz="2800" b="1" smtClean="0">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noFill/>
        </p:spPr>
        <p:txBody>
          <a:bodyPr/>
          <a:lstStyle/>
          <a:p>
            <a:r>
              <a:rPr lang="en-US" smtClean="0">
                <a:solidFill>
                  <a:srgbClr val="CC3300"/>
                </a:solidFill>
                <a:effectLst/>
              </a:rPr>
              <a:t>While- writing tasks</a:t>
            </a:r>
            <a:endParaRPr lang="ru-RU" smtClean="0">
              <a:solidFill>
                <a:srgbClr val="CC3300"/>
              </a:solidFill>
              <a:effectLst/>
            </a:endParaRPr>
          </a:p>
        </p:txBody>
      </p:sp>
      <p:sp>
        <p:nvSpPr>
          <p:cNvPr id="35843" name="Rectangle 3"/>
          <p:cNvSpPr>
            <a:spLocks noGrp="1" noChangeArrowheads="1"/>
          </p:cNvSpPr>
          <p:nvPr>
            <p:ph type="body" idx="1"/>
          </p:nvPr>
        </p:nvSpPr>
        <p:spPr>
          <a:xfrm>
            <a:off x="0" y="1600200"/>
            <a:ext cx="9144000" cy="5257800"/>
          </a:xfrm>
          <a:noFill/>
        </p:spPr>
        <p:txBody>
          <a:bodyPr/>
          <a:lstStyle/>
          <a:p>
            <a:pPr>
              <a:lnSpc>
                <a:spcPct val="90000"/>
              </a:lnSpc>
              <a:buFont typeface="Wingdings" pitchFamily="2" charset="2"/>
              <a:buNone/>
            </a:pPr>
            <a:r>
              <a:rPr lang="en-US" sz="2800" b="1" smtClean="0">
                <a:solidFill>
                  <a:srgbClr val="FFFF00"/>
                </a:solidFill>
                <a:effectLst/>
              </a:rPr>
              <a:t>Fill in the gapes: Clause, brother, go to school, count, clean the room, Christmas, skates, Merry.</a:t>
            </a:r>
            <a:r>
              <a:rPr lang="en-US" sz="2400" smtClean="0">
                <a:effectLst/>
              </a:rPr>
              <a:t>                                                                                                                                                                               20 December</a:t>
            </a:r>
          </a:p>
          <a:p>
            <a:pPr>
              <a:lnSpc>
                <a:spcPct val="90000"/>
              </a:lnSpc>
              <a:buFont typeface="Wingdings" pitchFamily="2" charset="2"/>
              <a:buNone/>
            </a:pPr>
            <a:r>
              <a:rPr lang="en-US" sz="2400" smtClean="0">
                <a:effectLst/>
              </a:rPr>
              <a:t>Dear Santa ______,</a:t>
            </a:r>
          </a:p>
          <a:p>
            <a:pPr>
              <a:lnSpc>
                <a:spcPct val="90000"/>
              </a:lnSpc>
              <a:buFont typeface="Wingdings" pitchFamily="2" charset="2"/>
              <a:buNone/>
            </a:pPr>
            <a:r>
              <a:rPr lang="en-US" sz="2400" smtClean="0">
                <a:effectLst/>
              </a:rPr>
              <a:t>	My name is Ann. I have got a ______ . His name is Ben. We like to ______ . We can read, write and______ . We help our mum. I ____________ . I like to skate. Ben likes to ride a bike. </a:t>
            </a:r>
          </a:p>
          <a:p>
            <a:pPr>
              <a:lnSpc>
                <a:spcPct val="90000"/>
              </a:lnSpc>
              <a:buFont typeface="Wingdings" pitchFamily="2" charset="2"/>
              <a:buNone/>
            </a:pPr>
            <a:r>
              <a:rPr lang="en-US" sz="2400" smtClean="0">
                <a:effectLst/>
              </a:rPr>
              <a:t>	We like ________ . We would like Christmas presents. I would like new _____ . Ben would like a new bike. Come and see us. We have got a nice Christmas tree, a lot of sweets, apples and oranges.</a:t>
            </a:r>
          </a:p>
          <a:p>
            <a:pPr>
              <a:lnSpc>
                <a:spcPct val="90000"/>
              </a:lnSpc>
              <a:buFont typeface="Wingdings" pitchFamily="2" charset="2"/>
              <a:buNone/>
            </a:pPr>
            <a:r>
              <a:rPr lang="en-US" sz="2400" smtClean="0">
                <a:effectLst/>
              </a:rPr>
              <a:t>	_____  Christmas. </a:t>
            </a:r>
          </a:p>
          <a:p>
            <a:pPr>
              <a:lnSpc>
                <a:spcPct val="90000"/>
              </a:lnSpc>
              <a:buFont typeface="Wingdings" pitchFamily="2" charset="2"/>
              <a:buNone/>
            </a:pPr>
            <a:r>
              <a:rPr lang="en-US" sz="2400" smtClean="0">
                <a:effectLst/>
              </a:rPr>
              <a:t>With love,</a:t>
            </a:r>
          </a:p>
          <a:p>
            <a:pPr>
              <a:lnSpc>
                <a:spcPct val="90000"/>
              </a:lnSpc>
              <a:buFont typeface="Wingdings" pitchFamily="2" charset="2"/>
              <a:buNone/>
            </a:pPr>
            <a:r>
              <a:rPr lang="en-US" sz="2400" smtClean="0">
                <a:effectLst/>
              </a:rPr>
              <a:t>Ann and Ben.</a:t>
            </a:r>
            <a:endParaRPr lang="ru-RU" sz="2400" smtClean="0">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noFill/>
        </p:spPr>
        <p:txBody>
          <a:bodyPr/>
          <a:lstStyle/>
          <a:p>
            <a:r>
              <a:rPr lang="en-US" sz="4000" smtClean="0">
                <a:solidFill>
                  <a:srgbClr val="FFFF00"/>
                </a:solidFill>
                <a:effectLst/>
              </a:rPr>
              <a:t>Post-writing tasks</a:t>
            </a:r>
            <a:br>
              <a:rPr lang="en-US" sz="4000" smtClean="0">
                <a:solidFill>
                  <a:srgbClr val="FFFF00"/>
                </a:solidFill>
                <a:effectLst/>
              </a:rPr>
            </a:br>
            <a:endParaRPr lang="ru-RU" sz="4000" smtClean="0">
              <a:solidFill>
                <a:srgbClr val="FFFF00"/>
              </a:solidFill>
              <a:effectLst/>
            </a:endParaRPr>
          </a:p>
        </p:txBody>
      </p:sp>
      <p:sp>
        <p:nvSpPr>
          <p:cNvPr id="36867" name="Rectangle 3"/>
          <p:cNvSpPr>
            <a:spLocks noGrp="1" noChangeArrowheads="1"/>
          </p:cNvSpPr>
          <p:nvPr>
            <p:ph type="body" idx="1"/>
          </p:nvPr>
        </p:nvSpPr>
        <p:spPr>
          <a:noFill/>
        </p:spPr>
        <p:txBody>
          <a:bodyPr/>
          <a:lstStyle/>
          <a:p>
            <a:r>
              <a:rPr lang="en-US" smtClean="0">
                <a:effectLst/>
              </a:rPr>
              <a:t>Which present would you like to get on the Christmas? Let’s discuss in group of three.</a:t>
            </a:r>
            <a:endParaRPr lang="ru-RU" smtClean="0">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sz="2800" dirty="0" smtClean="0">
                <a:solidFill>
                  <a:srgbClr val="FFFF00"/>
                </a:solidFill>
              </a:rPr>
              <a:t>“Enjoy English” by M. Z. </a:t>
            </a:r>
            <a:r>
              <a:rPr lang="en-US" sz="2800" dirty="0" err="1" smtClean="0">
                <a:solidFill>
                  <a:srgbClr val="FFFF00"/>
                </a:solidFill>
              </a:rPr>
              <a:t>Biboletova</a:t>
            </a:r>
            <a:endParaRPr lang="ru-RU" sz="2800" dirty="0" smtClean="0">
              <a:solidFill>
                <a:srgbClr val="FFFF00"/>
              </a:solidFill>
            </a:endParaRPr>
          </a:p>
        </p:txBody>
      </p:sp>
      <p:sp>
        <p:nvSpPr>
          <p:cNvPr id="29699"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dirty="0" smtClean="0"/>
              <a:t>                        </a:t>
            </a:r>
            <a:endParaRPr lang="ru-RU" dirty="0" smtClean="0"/>
          </a:p>
        </p:txBody>
      </p:sp>
      <p:pic>
        <p:nvPicPr>
          <p:cNvPr id="37892" name="Рисунок 19" descr="book 3 001.jpg"/>
          <p:cNvPicPr>
            <a:picLocks noChangeAspect="1"/>
          </p:cNvPicPr>
          <p:nvPr/>
        </p:nvPicPr>
        <p:blipFill>
          <a:blip r:embed="rId3" cstate="email"/>
          <a:srcRect/>
          <a:stretch>
            <a:fillRect/>
          </a:stretch>
        </p:blipFill>
        <p:spPr bwMode="auto">
          <a:xfrm>
            <a:off x="3713163" y="1263650"/>
            <a:ext cx="2519362" cy="3629025"/>
          </a:xfrm>
          <a:prstGeom prst="rect">
            <a:avLst/>
          </a:prstGeom>
          <a:noFill/>
          <a:ln w="9525">
            <a:noFill/>
            <a:miter lim="800000"/>
            <a:headEnd/>
            <a:tailEnd/>
          </a:ln>
        </p:spPr>
      </p:pic>
      <p:pic>
        <p:nvPicPr>
          <p:cNvPr id="37893" name="Рисунок 6" descr="book 5 001.jpg"/>
          <p:cNvPicPr>
            <a:picLocks noChangeAspect="1"/>
          </p:cNvPicPr>
          <p:nvPr/>
        </p:nvPicPr>
        <p:blipFill>
          <a:blip r:embed="rId4" cstate="email"/>
          <a:srcRect/>
          <a:stretch>
            <a:fillRect/>
          </a:stretch>
        </p:blipFill>
        <p:spPr bwMode="auto">
          <a:xfrm rot="900000">
            <a:off x="6018213" y="2778125"/>
            <a:ext cx="2519362" cy="3590925"/>
          </a:xfrm>
          <a:prstGeom prst="rect">
            <a:avLst/>
          </a:prstGeom>
          <a:noFill/>
          <a:ln w="9525">
            <a:noFill/>
            <a:miter lim="800000"/>
            <a:headEnd/>
            <a:tailEnd/>
          </a:ln>
        </p:spPr>
      </p:pic>
      <p:pic>
        <p:nvPicPr>
          <p:cNvPr id="37894" name="Рисунок 16" descr="book 4 001.jpg"/>
          <p:cNvPicPr>
            <a:picLocks noChangeAspect="1"/>
          </p:cNvPicPr>
          <p:nvPr/>
        </p:nvPicPr>
        <p:blipFill>
          <a:blip r:embed="rId5" cstate="email"/>
          <a:srcRect/>
          <a:stretch>
            <a:fillRect/>
          </a:stretch>
        </p:blipFill>
        <p:spPr bwMode="auto">
          <a:xfrm rot="900000">
            <a:off x="1208088" y="2835275"/>
            <a:ext cx="2513012" cy="36004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sz="2800" dirty="0" smtClean="0">
                <a:solidFill>
                  <a:srgbClr val="FFFF00"/>
                </a:solidFill>
              </a:rPr>
              <a:t>Course Book Analysis </a:t>
            </a:r>
            <a:endParaRPr lang="ru-RU" sz="2800" dirty="0" smtClean="0">
              <a:solidFill>
                <a:srgbClr val="FFFF00"/>
              </a:solidFill>
            </a:endParaRPr>
          </a:p>
        </p:txBody>
      </p:sp>
      <p:sp>
        <p:nvSpPr>
          <p:cNvPr id="29699" name="Rectangle 3"/>
          <p:cNvSpPr>
            <a:spLocks noGrp="1" noChangeArrowheads="1"/>
          </p:cNvSpPr>
          <p:nvPr>
            <p:ph type="body" idx="1"/>
          </p:nvPr>
        </p:nvSpPr>
        <p:spPr>
          <a:xfrm>
            <a:off x="428625" y="1214438"/>
            <a:ext cx="8229600" cy="5143500"/>
          </a:xfrm>
        </p:spPr>
        <p:txBody>
          <a:bodyPr/>
          <a:lstStyle/>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algn="ctr" eaLnBrk="1" hangingPunct="1">
              <a:lnSpc>
                <a:spcPct val="90000"/>
              </a:lnSpc>
              <a:buFont typeface="Wingdings" pitchFamily="2" charset="2"/>
              <a:buNone/>
              <a:defRPr/>
            </a:pPr>
            <a:r>
              <a:rPr lang="en-US" dirty="0" smtClean="0"/>
              <a:t>Lack of postcards, greetings, forms, quotations, reviews and resumes</a:t>
            </a:r>
            <a:endParaRPr lang="ru-RU" dirty="0" smtClean="0"/>
          </a:p>
        </p:txBody>
      </p:sp>
      <p:graphicFrame>
        <p:nvGraphicFramePr>
          <p:cNvPr id="1026" name="Диаграмма 3"/>
          <p:cNvGraphicFramePr>
            <a:graphicFrameLocks/>
          </p:cNvGraphicFramePr>
          <p:nvPr/>
        </p:nvGraphicFramePr>
        <p:xfrm>
          <a:off x="1524000" y="1397000"/>
          <a:ext cx="6096000" cy="4064000"/>
        </p:xfrm>
        <a:graphic>
          <a:graphicData uri="http://schemas.openxmlformats.org/presentationml/2006/ole">
            <p:oleObj spid="_x0000_s1026" r:id="rId4" imgW="6096528" imgH="4066384" progId="Excel.Chart.8">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b="0" dirty="0" smtClean="0">
                <a:solidFill>
                  <a:srgbClr val="FFFF00"/>
                </a:solidFill>
              </a:rPr>
              <a:t>Literary review</a:t>
            </a:r>
            <a:endParaRPr lang="ru-RU" b="0" dirty="0" smtClean="0">
              <a:solidFill>
                <a:srgbClr val="FFFF00"/>
              </a:solidFill>
            </a:endParaRPr>
          </a:p>
        </p:txBody>
      </p:sp>
      <p:sp>
        <p:nvSpPr>
          <p:cNvPr id="29699"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dirty="0" smtClean="0"/>
              <a:t>                        </a:t>
            </a:r>
            <a:endParaRPr lang="ru-RU" dirty="0" smtClean="0"/>
          </a:p>
        </p:txBody>
      </p:sp>
      <p:sp>
        <p:nvSpPr>
          <p:cNvPr id="6" name="Прямоугольник 5"/>
          <p:cNvSpPr/>
          <p:nvPr/>
        </p:nvSpPr>
        <p:spPr>
          <a:xfrm>
            <a:off x="2357422" y="1285860"/>
            <a:ext cx="4357718" cy="857256"/>
          </a:xfrm>
          <a:prstGeom prst="rect">
            <a:avLst/>
          </a:prstGeom>
          <a:ln>
            <a:solidFill>
              <a:schemeClr val="accent1">
                <a:shade val="50000"/>
              </a:schemeClr>
            </a:solidFill>
          </a:ln>
          <a:effectLst>
            <a:outerShdw blurRad="50800" dist="38100" dir="18900000" algn="bl" rotWithShape="0">
              <a:prstClr val="black">
                <a:alpha val="40000"/>
              </a:prstClr>
            </a:outerShdw>
          </a:effectLst>
          <a:scene3d>
            <a:camera prst="orthographicFront"/>
            <a:lightRig rig="freezing" dir="t">
              <a:rot lat="0" lon="0" rev="600000"/>
            </a:lightRig>
          </a:scene3d>
          <a:sp3d extrusionH="76200" contourW="12700" prstMaterial="dkEdge">
            <a:bevelT w="25400" h="101600"/>
            <a:bevelB w="25400" h="101600"/>
            <a:extrusionClr>
              <a:srgbClr val="FFFF00"/>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tx2">
                    <a:lumMod val="25000"/>
                  </a:schemeClr>
                </a:solidFill>
              </a:rPr>
              <a:t>Ken  Hyland</a:t>
            </a:r>
            <a:endParaRPr lang="ru-RU" sz="4000" b="1" dirty="0">
              <a:solidFill>
                <a:schemeClr val="tx2">
                  <a:lumMod val="25000"/>
                </a:schemeClr>
              </a:solidFill>
            </a:endParaRPr>
          </a:p>
        </p:txBody>
      </p:sp>
      <p:sp>
        <p:nvSpPr>
          <p:cNvPr id="8" name="Стрелка вниз 7"/>
          <p:cNvSpPr/>
          <p:nvPr/>
        </p:nvSpPr>
        <p:spPr>
          <a:xfrm>
            <a:off x="4572000" y="2214563"/>
            <a:ext cx="357188"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Блок-схема: процесс 16"/>
          <p:cNvSpPr/>
          <p:nvPr/>
        </p:nvSpPr>
        <p:spPr>
          <a:xfrm>
            <a:off x="2000250" y="2786063"/>
            <a:ext cx="5357813" cy="7858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Three Approaches to Writing</a:t>
            </a:r>
            <a:endParaRPr lang="ru-RU" sz="2400" b="1" dirty="0">
              <a:solidFill>
                <a:schemeClr val="tx1"/>
              </a:solidFill>
            </a:endParaRPr>
          </a:p>
        </p:txBody>
      </p:sp>
      <p:sp>
        <p:nvSpPr>
          <p:cNvPr id="19" name="Овал 18"/>
          <p:cNvSpPr/>
          <p:nvPr/>
        </p:nvSpPr>
        <p:spPr>
          <a:xfrm>
            <a:off x="285750" y="4000500"/>
            <a:ext cx="2857500" cy="2643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2">
                    <a:lumMod val="25000"/>
                  </a:schemeClr>
                </a:solidFill>
              </a:rPr>
              <a:t>Examining texts in various ways</a:t>
            </a:r>
            <a:endParaRPr lang="ru-RU" sz="2800" b="1" dirty="0">
              <a:solidFill>
                <a:schemeClr val="tx2">
                  <a:lumMod val="25000"/>
                </a:schemeClr>
              </a:solidFill>
            </a:endParaRPr>
          </a:p>
        </p:txBody>
      </p:sp>
      <p:sp>
        <p:nvSpPr>
          <p:cNvPr id="20" name="Овал 19"/>
          <p:cNvSpPr/>
          <p:nvPr/>
        </p:nvSpPr>
        <p:spPr>
          <a:xfrm>
            <a:off x="3286125" y="4071938"/>
            <a:ext cx="2714625" cy="2643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2">
                    <a:lumMod val="25000"/>
                  </a:schemeClr>
                </a:solidFill>
              </a:rPr>
              <a:t>Creating texts</a:t>
            </a:r>
            <a:endParaRPr lang="ru-RU" sz="2800" b="1" dirty="0">
              <a:solidFill>
                <a:schemeClr val="tx2">
                  <a:lumMod val="25000"/>
                </a:schemeClr>
              </a:solidFill>
            </a:endParaRPr>
          </a:p>
        </p:txBody>
      </p:sp>
      <p:sp>
        <p:nvSpPr>
          <p:cNvPr id="21" name="Овал 20"/>
          <p:cNvSpPr/>
          <p:nvPr/>
        </p:nvSpPr>
        <p:spPr>
          <a:xfrm>
            <a:off x="6143625" y="4071938"/>
            <a:ext cx="2714625" cy="2571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2">
                    <a:lumMod val="25000"/>
                  </a:schemeClr>
                </a:solidFill>
              </a:rPr>
              <a:t>Creating coherent texts</a:t>
            </a:r>
            <a:endParaRPr lang="ru-RU" sz="2800" b="1" dirty="0">
              <a:solidFill>
                <a:schemeClr val="tx2">
                  <a:lumMod val="25000"/>
                </a:schemeClr>
              </a:solidFill>
            </a:endParaRPr>
          </a:p>
        </p:txBody>
      </p:sp>
      <p:cxnSp>
        <p:nvCxnSpPr>
          <p:cNvPr id="23" name="Прямая со стрелкой 22"/>
          <p:cNvCxnSpPr/>
          <p:nvPr/>
        </p:nvCxnSpPr>
        <p:spPr>
          <a:xfrm rot="10800000" flipV="1">
            <a:off x="2214563" y="3571875"/>
            <a:ext cx="571500" cy="3571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5400000">
            <a:off x="4716463" y="3786188"/>
            <a:ext cx="427037" cy="158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16200000" flipH="1">
            <a:off x="6715125" y="3571875"/>
            <a:ext cx="500063" cy="50006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Рисунок 8" descr="book 2 001.jpg"/>
          <p:cNvPicPr>
            <a:picLocks noChangeAspect="1"/>
          </p:cNvPicPr>
          <p:nvPr/>
        </p:nvPicPr>
        <p:blipFill>
          <a:blip r:embed="rId3" cstate="email"/>
          <a:srcRect/>
          <a:stretch>
            <a:fillRect/>
          </a:stretch>
        </p:blipFill>
        <p:spPr bwMode="auto">
          <a:xfrm rot="-1140000">
            <a:off x="1246188" y="1914525"/>
            <a:ext cx="2805112" cy="4171950"/>
          </a:xfrm>
          <a:prstGeom prst="rect">
            <a:avLst/>
          </a:prstGeom>
          <a:noFill/>
          <a:ln w="9525">
            <a:noFill/>
            <a:miter lim="800000"/>
            <a:headEnd/>
            <a:tailEnd/>
          </a:ln>
        </p:spPr>
      </p:pic>
      <p:sp>
        <p:nvSpPr>
          <p:cNvPr id="2" name="Заголовок 1"/>
          <p:cNvSpPr>
            <a:spLocks noGrp="1"/>
          </p:cNvSpPr>
          <p:nvPr>
            <p:ph type="title"/>
          </p:nvPr>
        </p:nvSpPr>
        <p:spPr/>
        <p:txBody>
          <a:bodyPr/>
          <a:lstStyle/>
          <a:p>
            <a:pPr>
              <a:defRPr/>
            </a:pPr>
            <a:r>
              <a:rPr lang="en-US" dirty="0" smtClean="0">
                <a:solidFill>
                  <a:srgbClr val="FFFF00"/>
                </a:solidFill>
              </a:rPr>
              <a:t>Process View of Writing</a:t>
            </a:r>
            <a:endParaRPr lang="ru-RU" dirty="0">
              <a:solidFill>
                <a:srgbClr val="FFFF00"/>
              </a:solidFill>
            </a:endParaRPr>
          </a:p>
        </p:txBody>
      </p:sp>
      <p:sp>
        <p:nvSpPr>
          <p:cNvPr id="3" name="Содержимое 2"/>
          <p:cNvSpPr>
            <a:spLocks noGrp="1"/>
          </p:cNvSpPr>
          <p:nvPr>
            <p:ph idx="1"/>
          </p:nvPr>
        </p:nvSpPr>
        <p:spPr>
          <a:xfrm>
            <a:off x="457200" y="1600200"/>
            <a:ext cx="8229600" cy="5043488"/>
          </a:xfrm>
        </p:spPr>
        <p:txBody>
          <a:bodyPr/>
          <a:lstStyle/>
          <a:p>
            <a:pPr>
              <a:buFont typeface="Wingdings" pitchFamily="2" charset="2"/>
              <a:buNone/>
              <a:defRPr/>
            </a:pPr>
            <a:endParaRPr lang="en-US" sz="3600" b="1" dirty="0" smtClean="0">
              <a:solidFill>
                <a:srgbClr val="F86EE8"/>
              </a:solidFill>
            </a:endParaRPr>
          </a:p>
          <a:p>
            <a:pPr>
              <a:buFont typeface="Wingdings" pitchFamily="2" charset="2"/>
              <a:buNone/>
              <a:defRPr/>
            </a:pPr>
            <a:endParaRPr lang="en-US" sz="3600" b="1" dirty="0" smtClean="0">
              <a:solidFill>
                <a:srgbClr val="F86EE8"/>
              </a:solidFill>
            </a:endParaRPr>
          </a:p>
          <a:p>
            <a:pPr>
              <a:buFont typeface="Wingdings" pitchFamily="2" charset="2"/>
              <a:buNone/>
              <a:defRPr/>
            </a:pPr>
            <a:r>
              <a:rPr lang="en-US" sz="3600" b="1" dirty="0" smtClean="0">
                <a:solidFill>
                  <a:srgbClr val="F86EE8"/>
                </a:solidFill>
              </a:rPr>
              <a:t>       </a:t>
            </a:r>
            <a:r>
              <a:rPr lang="en-US" sz="3600" b="1" u="sng" dirty="0" smtClean="0">
                <a:solidFill>
                  <a:schemeClr val="tx2">
                    <a:lumMod val="25000"/>
                  </a:schemeClr>
                </a:solidFill>
              </a:rPr>
              <a:t>Writing is:</a:t>
            </a:r>
            <a:endParaRPr lang="ru-RU" sz="3600" b="1" u="sng" dirty="0">
              <a:solidFill>
                <a:schemeClr val="tx2">
                  <a:lumMod val="25000"/>
                </a:schemeClr>
              </a:solidFill>
            </a:endParaRPr>
          </a:p>
        </p:txBody>
      </p:sp>
      <p:sp>
        <p:nvSpPr>
          <p:cNvPr id="4" name="Прямоугольник с двумя вырезанными противолежащими углами 3"/>
          <p:cNvSpPr/>
          <p:nvPr/>
        </p:nvSpPr>
        <p:spPr>
          <a:xfrm>
            <a:off x="5214938" y="1500188"/>
            <a:ext cx="3500437" cy="64293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t>Problem-solving</a:t>
            </a:r>
            <a:endParaRPr lang="ru-RU" sz="3600" b="1" dirty="0"/>
          </a:p>
        </p:txBody>
      </p:sp>
      <p:sp>
        <p:nvSpPr>
          <p:cNvPr id="5" name="Прямоугольник с двумя вырезанными противолежащими углами 4"/>
          <p:cNvSpPr/>
          <p:nvPr/>
        </p:nvSpPr>
        <p:spPr>
          <a:xfrm>
            <a:off x="5286375" y="2571750"/>
            <a:ext cx="3429000" cy="64293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solidFill>
                  <a:schemeClr val="tx1"/>
                </a:solidFill>
              </a:rPr>
              <a:t>Generative</a:t>
            </a:r>
            <a:endParaRPr lang="ru-RU" sz="3600" b="1" dirty="0">
              <a:solidFill>
                <a:schemeClr val="tx1"/>
              </a:solidFill>
            </a:endParaRPr>
          </a:p>
        </p:txBody>
      </p:sp>
      <p:sp>
        <p:nvSpPr>
          <p:cNvPr id="6" name="Прямоугольник с двумя вырезанными противолежащими углами 5"/>
          <p:cNvSpPr/>
          <p:nvPr/>
        </p:nvSpPr>
        <p:spPr>
          <a:xfrm>
            <a:off x="5286375" y="3643313"/>
            <a:ext cx="3429000" cy="64293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t>Recursive</a:t>
            </a:r>
            <a:endParaRPr lang="ru-RU" sz="3600" b="1" dirty="0"/>
          </a:p>
        </p:txBody>
      </p:sp>
      <p:sp>
        <p:nvSpPr>
          <p:cNvPr id="7" name="Прямоугольник с двумя вырезанными противолежащими углами 6"/>
          <p:cNvSpPr/>
          <p:nvPr/>
        </p:nvSpPr>
        <p:spPr>
          <a:xfrm>
            <a:off x="5286375" y="4714875"/>
            <a:ext cx="3500438" cy="64293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t>Collaborative</a:t>
            </a:r>
            <a:endParaRPr lang="ru-RU" sz="3600" b="1" dirty="0"/>
          </a:p>
        </p:txBody>
      </p:sp>
      <p:sp>
        <p:nvSpPr>
          <p:cNvPr id="8" name="Прямоугольник с двумя вырезанными противолежащими углами 7"/>
          <p:cNvSpPr/>
          <p:nvPr/>
        </p:nvSpPr>
        <p:spPr>
          <a:xfrm>
            <a:off x="5286375" y="5715000"/>
            <a:ext cx="3500438" cy="64293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t>Developmental</a:t>
            </a:r>
            <a:endParaRPr lang="ru-RU" sz="3600" b="1" dirty="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уб 3"/>
          <p:cNvSpPr/>
          <p:nvPr/>
        </p:nvSpPr>
        <p:spPr>
          <a:xfrm>
            <a:off x="2643188" y="2500313"/>
            <a:ext cx="3500437" cy="164306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u="sng" dirty="0">
                <a:solidFill>
                  <a:srgbClr val="FFFF00"/>
                </a:solidFill>
              </a:rPr>
              <a:t>Process Stages and Writing Techniques</a:t>
            </a:r>
            <a:endParaRPr lang="ru-RU" sz="2800" b="1" u="sng" dirty="0">
              <a:solidFill>
                <a:srgbClr val="FFFF00"/>
              </a:solidFill>
            </a:endParaRPr>
          </a:p>
        </p:txBody>
      </p:sp>
      <p:sp>
        <p:nvSpPr>
          <p:cNvPr id="9" name="Овал 8"/>
          <p:cNvSpPr/>
          <p:nvPr/>
        </p:nvSpPr>
        <p:spPr>
          <a:xfrm>
            <a:off x="4071938" y="0"/>
            <a:ext cx="2500312" cy="2357438"/>
          </a:xfrm>
          <a:prstGeom prst="ellipse">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a:solidFill>
                  <a:schemeClr val="tx2">
                    <a:lumMod val="25000"/>
                  </a:schemeClr>
                </a:solidFill>
              </a:rPr>
              <a:t>Prewriting:</a:t>
            </a:r>
          </a:p>
          <a:p>
            <a:pPr>
              <a:buFont typeface="Arial" pitchFamily="34" charset="0"/>
              <a:buChar char="•"/>
              <a:defRPr/>
            </a:pPr>
            <a:r>
              <a:rPr lang="en-US" sz="1400" b="1" dirty="0">
                <a:solidFill>
                  <a:schemeClr val="tx2">
                    <a:lumMod val="25000"/>
                  </a:schemeClr>
                </a:solidFill>
              </a:rPr>
              <a:t>brainstorming</a:t>
            </a:r>
          </a:p>
          <a:p>
            <a:pPr>
              <a:buFont typeface="Arial" pitchFamily="34" charset="0"/>
              <a:buChar char="•"/>
              <a:defRPr/>
            </a:pPr>
            <a:r>
              <a:rPr lang="en-US" sz="1400" b="1" dirty="0">
                <a:solidFill>
                  <a:schemeClr val="tx2">
                    <a:lumMod val="25000"/>
                  </a:schemeClr>
                </a:solidFill>
              </a:rPr>
              <a:t>free writing</a:t>
            </a:r>
          </a:p>
          <a:p>
            <a:pPr>
              <a:buFont typeface="Arial" pitchFamily="34" charset="0"/>
              <a:buChar char="•"/>
              <a:defRPr/>
            </a:pPr>
            <a:r>
              <a:rPr lang="en-US" sz="1400" b="1" dirty="0">
                <a:solidFill>
                  <a:schemeClr val="tx2">
                    <a:lumMod val="25000"/>
                  </a:schemeClr>
                </a:solidFill>
              </a:rPr>
              <a:t>clustering</a:t>
            </a:r>
          </a:p>
          <a:p>
            <a:pPr>
              <a:buFont typeface="Arial" pitchFamily="34" charset="0"/>
              <a:buChar char="•"/>
              <a:defRPr/>
            </a:pPr>
            <a:r>
              <a:rPr lang="en-US" sz="1400" b="1" dirty="0">
                <a:solidFill>
                  <a:schemeClr val="tx2">
                    <a:lumMod val="25000"/>
                  </a:schemeClr>
                </a:solidFill>
              </a:rPr>
              <a:t>topic analysis</a:t>
            </a:r>
          </a:p>
          <a:p>
            <a:pPr>
              <a:buFont typeface="Arial" pitchFamily="34" charset="0"/>
              <a:buChar char="•"/>
              <a:defRPr/>
            </a:pPr>
            <a:r>
              <a:rPr lang="en-US" sz="1400" b="1" dirty="0">
                <a:solidFill>
                  <a:schemeClr val="tx2">
                    <a:lumMod val="25000"/>
                  </a:schemeClr>
                </a:solidFill>
              </a:rPr>
              <a:t>organizing</a:t>
            </a:r>
          </a:p>
          <a:p>
            <a:pPr>
              <a:buFont typeface="Arial" pitchFamily="34" charset="0"/>
              <a:buChar char="•"/>
              <a:defRPr/>
            </a:pPr>
            <a:r>
              <a:rPr lang="en-US" sz="1400" b="1" dirty="0">
                <a:solidFill>
                  <a:schemeClr val="tx2">
                    <a:lumMod val="25000"/>
                  </a:schemeClr>
                </a:solidFill>
              </a:rPr>
              <a:t>planning</a:t>
            </a:r>
          </a:p>
          <a:p>
            <a:pPr algn="ctr">
              <a:buFont typeface="Arial" pitchFamily="34" charset="0"/>
              <a:buChar char="•"/>
              <a:defRPr/>
            </a:pPr>
            <a:endParaRPr lang="en-US" sz="1400" b="1" dirty="0">
              <a:solidFill>
                <a:schemeClr val="tx2">
                  <a:lumMod val="25000"/>
                </a:schemeClr>
              </a:solidFill>
            </a:endParaRPr>
          </a:p>
          <a:p>
            <a:pPr algn="ctr">
              <a:buFont typeface="Arial" pitchFamily="34" charset="0"/>
              <a:buChar char="•"/>
              <a:defRPr/>
            </a:pPr>
            <a:endParaRPr lang="ru-RU" sz="2000" b="1" dirty="0">
              <a:solidFill>
                <a:schemeClr val="tx2">
                  <a:lumMod val="25000"/>
                </a:schemeClr>
              </a:solidFill>
            </a:endParaRPr>
          </a:p>
        </p:txBody>
      </p:sp>
      <p:sp>
        <p:nvSpPr>
          <p:cNvPr id="10" name="Овал 9"/>
          <p:cNvSpPr/>
          <p:nvPr/>
        </p:nvSpPr>
        <p:spPr>
          <a:xfrm>
            <a:off x="6500813" y="1500188"/>
            <a:ext cx="2643187" cy="2428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a:solidFill>
                  <a:schemeClr val="tx2">
                    <a:lumMod val="25000"/>
                  </a:schemeClr>
                </a:solidFill>
              </a:rPr>
              <a:t>Writing:</a:t>
            </a:r>
          </a:p>
          <a:p>
            <a:pPr>
              <a:buFont typeface="Arial" pitchFamily="34" charset="0"/>
              <a:buChar char="•"/>
              <a:defRPr/>
            </a:pPr>
            <a:r>
              <a:rPr lang="en-US" sz="1400" b="1" dirty="0">
                <a:solidFill>
                  <a:schemeClr val="tx2">
                    <a:lumMod val="25000"/>
                  </a:schemeClr>
                </a:solidFill>
              </a:rPr>
              <a:t>drafting</a:t>
            </a:r>
          </a:p>
          <a:p>
            <a:pPr>
              <a:buFont typeface="Arial" pitchFamily="34" charset="0"/>
              <a:buChar char="•"/>
              <a:defRPr/>
            </a:pPr>
            <a:r>
              <a:rPr lang="en-US" sz="1400" b="1" dirty="0">
                <a:solidFill>
                  <a:schemeClr val="tx2">
                    <a:lumMod val="25000"/>
                  </a:schemeClr>
                </a:solidFill>
              </a:rPr>
              <a:t>unblocking techniques</a:t>
            </a:r>
            <a:endParaRPr lang="ru-RU" sz="1400" b="1" dirty="0">
              <a:solidFill>
                <a:schemeClr val="tx2">
                  <a:lumMod val="25000"/>
                </a:schemeClr>
              </a:solidFill>
            </a:endParaRPr>
          </a:p>
        </p:txBody>
      </p:sp>
      <p:sp>
        <p:nvSpPr>
          <p:cNvPr id="11" name="Овал 10"/>
          <p:cNvSpPr/>
          <p:nvPr/>
        </p:nvSpPr>
        <p:spPr>
          <a:xfrm>
            <a:off x="5500688" y="4143375"/>
            <a:ext cx="2571750" cy="2357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a:solidFill>
                  <a:schemeClr val="tx2">
                    <a:lumMod val="25000"/>
                  </a:schemeClr>
                </a:solidFill>
              </a:rPr>
              <a:t>Editing:</a:t>
            </a:r>
          </a:p>
          <a:p>
            <a:pPr>
              <a:buFont typeface="Arial" pitchFamily="34" charset="0"/>
              <a:buChar char="•"/>
              <a:defRPr/>
            </a:pPr>
            <a:r>
              <a:rPr lang="en-US" sz="1400" b="1" dirty="0">
                <a:solidFill>
                  <a:schemeClr val="tx2">
                    <a:lumMod val="25000"/>
                  </a:schemeClr>
                </a:solidFill>
              </a:rPr>
              <a:t>cutting deadwood</a:t>
            </a:r>
          </a:p>
          <a:p>
            <a:pPr>
              <a:buFont typeface="Arial" pitchFamily="34" charset="0"/>
              <a:buChar char="•"/>
              <a:defRPr/>
            </a:pPr>
            <a:r>
              <a:rPr lang="en-US" sz="1400" b="1" dirty="0">
                <a:solidFill>
                  <a:schemeClr val="tx2">
                    <a:lumMod val="25000"/>
                  </a:schemeClr>
                </a:solidFill>
              </a:rPr>
              <a:t>strengthening sentences</a:t>
            </a:r>
          </a:p>
          <a:p>
            <a:pPr>
              <a:buFont typeface="Arial" pitchFamily="34" charset="0"/>
              <a:buChar char="•"/>
              <a:defRPr/>
            </a:pPr>
            <a:r>
              <a:rPr lang="en-US" sz="1400" b="1" dirty="0">
                <a:solidFill>
                  <a:schemeClr val="tx2">
                    <a:lumMod val="25000"/>
                  </a:schemeClr>
                </a:solidFill>
              </a:rPr>
              <a:t>improving style</a:t>
            </a:r>
            <a:endParaRPr lang="ru-RU" sz="1400" b="1" dirty="0">
              <a:solidFill>
                <a:schemeClr val="tx2">
                  <a:lumMod val="25000"/>
                </a:schemeClr>
              </a:solidFill>
            </a:endParaRPr>
          </a:p>
        </p:txBody>
      </p:sp>
      <p:sp>
        <p:nvSpPr>
          <p:cNvPr id="12" name="Овал 11"/>
          <p:cNvSpPr/>
          <p:nvPr/>
        </p:nvSpPr>
        <p:spPr>
          <a:xfrm>
            <a:off x="2500313" y="4429125"/>
            <a:ext cx="257175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a:solidFill>
                  <a:schemeClr val="tx2">
                    <a:lumMod val="25000"/>
                  </a:schemeClr>
                </a:solidFill>
              </a:rPr>
              <a:t>Rewriting:</a:t>
            </a:r>
          </a:p>
          <a:p>
            <a:pPr>
              <a:buFont typeface="Arial" pitchFamily="34" charset="0"/>
              <a:buChar char="•"/>
              <a:defRPr/>
            </a:pPr>
            <a:r>
              <a:rPr lang="en-US" sz="1400" b="1" dirty="0">
                <a:solidFill>
                  <a:schemeClr val="tx2">
                    <a:lumMod val="25000"/>
                  </a:schemeClr>
                </a:solidFill>
              </a:rPr>
              <a:t>identifying focus</a:t>
            </a:r>
          </a:p>
          <a:p>
            <a:pPr>
              <a:buFont typeface="Arial" pitchFamily="34" charset="0"/>
              <a:buChar char="•"/>
              <a:defRPr/>
            </a:pPr>
            <a:r>
              <a:rPr lang="en-US" sz="1400" b="1" dirty="0">
                <a:solidFill>
                  <a:schemeClr val="tx2">
                    <a:lumMod val="25000"/>
                  </a:schemeClr>
                </a:solidFill>
              </a:rPr>
              <a:t>identifying structure</a:t>
            </a:r>
          </a:p>
          <a:p>
            <a:pPr>
              <a:buFont typeface="Arial" pitchFamily="34" charset="0"/>
              <a:buChar char="•"/>
              <a:defRPr/>
            </a:pPr>
            <a:r>
              <a:rPr lang="en-US" sz="1400" b="1" dirty="0">
                <a:solidFill>
                  <a:schemeClr val="tx2">
                    <a:lumMod val="25000"/>
                  </a:schemeClr>
                </a:solidFill>
              </a:rPr>
              <a:t>revising on different levels</a:t>
            </a:r>
          </a:p>
          <a:p>
            <a:pPr>
              <a:buFont typeface="Arial" pitchFamily="34" charset="0"/>
              <a:buChar char="•"/>
              <a:defRPr/>
            </a:pPr>
            <a:r>
              <a:rPr lang="en-US" sz="1400" b="1" dirty="0">
                <a:solidFill>
                  <a:schemeClr val="tx2">
                    <a:lumMod val="25000"/>
                  </a:schemeClr>
                </a:solidFill>
              </a:rPr>
              <a:t>adapting writing for speaking</a:t>
            </a:r>
            <a:endParaRPr lang="ru-RU" sz="1400" b="1" dirty="0">
              <a:solidFill>
                <a:schemeClr val="tx2">
                  <a:lumMod val="25000"/>
                </a:schemeClr>
              </a:solidFill>
            </a:endParaRPr>
          </a:p>
        </p:txBody>
      </p:sp>
      <p:sp>
        <p:nvSpPr>
          <p:cNvPr id="13" name="Овал 12"/>
          <p:cNvSpPr/>
          <p:nvPr/>
        </p:nvSpPr>
        <p:spPr>
          <a:xfrm>
            <a:off x="142875" y="2643188"/>
            <a:ext cx="2428875" cy="2428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a:solidFill>
                  <a:schemeClr val="tx2">
                    <a:lumMod val="25000"/>
                  </a:schemeClr>
                </a:solidFill>
              </a:rPr>
              <a:t>Publication:</a:t>
            </a:r>
          </a:p>
          <a:p>
            <a:pPr>
              <a:buFont typeface="Arial" pitchFamily="34" charset="0"/>
              <a:buChar char="•"/>
              <a:defRPr/>
            </a:pPr>
            <a:r>
              <a:rPr lang="en-US" sz="1400" b="1" dirty="0">
                <a:solidFill>
                  <a:schemeClr val="tx2">
                    <a:lumMod val="25000"/>
                  </a:schemeClr>
                </a:solidFill>
              </a:rPr>
              <a:t>proofreading</a:t>
            </a:r>
          </a:p>
          <a:p>
            <a:pPr>
              <a:buFont typeface="Arial" pitchFamily="34" charset="0"/>
              <a:buChar char="•"/>
              <a:defRPr/>
            </a:pPr>
            <a:r>
              <a:rPr lang="en-US" sz="1400" b="1" dirty="0">
                <a:solidFill>
                  <a:schemeClr val="tx2">
                    <a:lumMod val="25000"/>
                  </a:schemeClr>
                </a:solidFill>
              </a:rPr>
              <a:t>polishing</a:t>
            </a:r>
            <a:endParaRPr lang="ru-RU" sz="1400" b="1" dirty="0">
              <a:solidFill>
                <a:schemeClr val="tx2">
                  <a:lumMod val="25000"/>
                </a:schemeClr>
              </a:solidFill>
            </a:endParaRPr>
          </a:p>
        </p:txBody>
      </p:sp>
      <p:sp>
        <p:nvSpPr>
          <p:cNvPr id="14" name="Овал 13"/>
          <p:cNvSpPr/>
          <p:nvPr/>
        </p:nvSpPr>
        <p:spPr>
          <a:xfrm>
            <a:off x="1143000" y="142875"/>
            <a:ext cx="2571750" cy="2428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a:solidFill>
                  <a:schemeClr val="tx2">
                    <a:lumMod val="25000"/>
                  </a:schemeClr>
                </a:solidFill>
              </a:rPr>
              <a:t>Appreciation:</a:t>
            </a:r>
          </a:p>
          <a:p>
            <a:pPr>
              <a:buFont typeface="Arial" pitchFamily="34" charset="0"/>
              <a:buChar char="•"/>
              <a:defRPr/>
            </a:pPr>
            <a:r>
              <a:rPr lang="en-US" sz="1400" b="1" dirty="0">
                <a:solidFill>
                  <a:schemeClr val="tx2">
                    <a:lumMod val="25000"/>
                  </a:schemeClr>
                </a:solidFill>
              </a:rPr>
              <a:t>Evaluating the final product</a:t>
            </a:r>
          </a:p>
          <a:p>
            <a:pPr>
              <a:buFont typeface="Arial" pitchFamily="34" charset="0"/>
              <a:buChar char="•"/>
              <a:defRPr/>
            </a:pPr>
            <a:r>
              <a:rPr lang="en-US" sz="1400" b="1" dirty="0">
                <a:solidFill>
                  <a:schemeClr val="tx2">
                    <a:lumMod val="25000"/>
                  </a:schemeClr>
                </a:solidFill>
              </a:rPr>
              <a:t>publication</a:t>
            </a:r>
            <a:endParaRPr lang="ru-RU" sz="1400" b="1" dirty="0">
              <a:solidFill>
                <a:schemeClr val="tx2">
                  <a:lumMod val="2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500166" y="14287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Заголовок 2"/>
          <p:cNvSpPr>
            <a:spLocks noGrp="1"/>
          </p:cNvSpPr>
          <p:nvPr>
            <p:ph type="title"/>
          </p:nvPr>
        </p:nvSpPr>
        <p:spPr/>
        <p:txBody>
          <a:bodyPr/>
          <a:lstStyle/>
          <a:p>
            <a:pPr>
              <a:defRPr/>
            </a:pPr>
            <a:r>
              <a:rPr lang="en-US" dirty="0" smtClean="0">
                <a:solidFill>
                  <a:srgbClr val="FFFF00"/>
                </a:solidFill>
              </a:rPr>
              <a:t>Writing in different genres</a:t>
            </a:r>
            <a:endParaRPr lang="ru-RU"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75"/>
            <a:ext cx="8229600" cy="5983288"/>
          </a:xfrm>
        </p:spPr>
        <p:txBody>
          <a:bodyPr/>
          <a:lstStyle/>
          <a:p>
            <a:pPr eaLnBrk="1" hangingPunct="1">
              <a:defRPr/>
            </a:pPr>
            <a:r>
              <a:rPr lang="en-US" dirty="0" smtClean="0"/>
              <a:t> Course books that we work with include insufficient amount of exercises aiming at developing  writing skills. In some cases incorrect tasks wording do not assist effective developing of skills and do not correspond principles of teaching writing skills. They consist of similar boring types of exercises which can help neither a student nor a teacher. And that’s why the teacher has to use different sources and work out additional activities which help them to increase students’ motivation for developing student’s writing skills.</a:t>
            </a:r>
            <a:endParaRPr lang="ru-RU" dirty="0" smtClean="0"/>
          </a:p>
          <a:p>
            <a:pPr eaLnBrk="1" hangingPunct="1">
              <a:defRPr/>
            </a:pPr>
            <a:endParaRPr lang="ru-RU" sz="1200" dirty="0" smtClean="0"/>
          </a:p>
          <a:p>
            <a:pPr eaLnBrk="1" hangingPunct="1">
              <a:defRPr/>
            </a:pPr>
            <a:endParaRPr lang="ru-RU"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u="sng" dirty="0" smtClean="0">
                <a:solidFill>
                  <a:srgbClr val="FFFF00"/>
                </a:solidFill>
              </a:rPr>
              <a:t>Demonstrative Task</a:t>
            </a:r>
            <a:endParaRPr lang="ru-RU" u="sng" dirty="0">
              <a:solidFill>
                <a:srgbClr val="FFFF00"/>
              </a:solidFill>
            </a:endParaRPr>
          </a:p>
        </p:txBody>
      </p:sp>
      <p:pic>
        <p:nvPicPr>
          <p:cNvPr id="43011" name="Рисунок 3" descr="task 1 001.jpg"/>
          <p:cNvPicPr>
            <a:picLocks noChangeAspect="1"/>
          </p:cNvPicPr>
          <p:nvPr/>
        </p:nvPicPr>
        <p:blipFill>
          <a:blip r:embed="rId3" cstate="email"/>
          <a:srcRect/>
          <a:stretch>
            <a:fillRect/>
          </a:stretch>
        </p:blipFill>
        <p:spPr bwMode="auto">
          <a:xfrm>
            <a:off x="285750" y="1285875"/>
            <a:ext cx="4143375" cy="5286375"/>
          </a:xfrm>
          <a:prstGeom prst="rect">
            <a:avLst/>
          </a:prstGeom>
          <a:noFill/>
          <a:ln w="9525">
            <a:noFill/>
            <a:miter lim="800000"/>
            <a:headEnd/>
            <a:tailEnd/>
          </a:ln>
        </p:spPr>
      </p:pic>
      <p:sp>
        <p:nvSpPr>
          <p:cNvPr id="5" name="Блок-схема: магнитный диск 4"/>
          <p:cNvSpPr/>
          <p:nvPr/>
        </p:nvSpPr>
        <p:spPr>
          <a:xfrm>
            <a:off x="4857750" y="1214438"/>
            <a:ext cx="3786188" cy="52863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t>Pre-writing activities include answering questions, filling in gaps, </a:t>
            </a:r>
            <a:endParaRPr lang="ru-RU"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u="sng" dirty="0" smtClean="0">
                <a:solidFill>
                  <a:srgbClr val="FFFF00"/>
                </a:solidFill>
              </a:rPr>
              <a:t>Demonstrative Task</a:t>
            </a:r>
            <a:endParaRPr lang="ru-RU" dirty="0"/>
          </a:p>
        </p:txBody>
      </p:sp>
      <p:pic>
        <p:nvPicPr>
          <p:cNvPr id="44035" name="Рисунок 4" descr="task 2 001.jpg"/>
          <p:cNvPicPr>
            <a:picLocks noChangeAspect="1"/>
          </p:cNvPicPr>
          <p:nvPr/>
        </p:nvPicPr>
        <p:blipFill>
          <a:blip r:embed="rId3" cstate="email"/>
          <a:srcRect/>
          <a:stretch>
            <a:fillRect/>
          </a:stretch>
        </p:blipFill>
        <p:spPr bwMode="auto">
          <a:xfrm>
            <a:off x="357188" y="1285875"/>
            <a:ext cx="4208462" cy="5297488"/>
          </a:xfrm>
          <a:prstGeom prst="rect">
            <a:avLst/>
          </a:prstGeom>
          <a:noFill/>
          <a:ln w="9525">
            <a:noFill/>
            <a:miter lim="800000"/>
            <a:headEnd/>
            <a:tailEnd/>
          </a:ln>
        </p:spPr>
      </p:pic>
      <p:sp>
        <p:nvSpPr>
          <p:cNvPr id="5" name="Блок-схема: магнитный диск 4"/>
          <p:cNvSpPr/>
          <p:nvPr/>
        </p:nvSpPr>
        <p:spPr>
          <a:xfrm>
            <a:off x="4857750" y="1214438"/>
            <a:ext cx="3786188" cy="52863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t>underlining sentences in a model composition and finding synonyms.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u="sng" dirty="0" smtClean="0">
                <a:solidFill>
                  <a:srgbClr val="FFFF00"/>
                </a:solidFill>
              </a:rPr>
              <a:t>Demonstrative Task</a:t>
            </a:r>
            <a:endParaRPr lang="ru-RU" dirty="0"/>
          </a:p>
        </p:txBody>
      </p:sp>
      <p:sp>
        <p:nvSpPr>
          <p:cNvPr id="4" name="Блок-схема: магнитный диск 3"/>
          <p:cNvSpPr/>
          <p:nvPr/>
        </p:nvSpPr>
        <p:spPr>
          <a:xfrm>
            <a:off x="4857750" y="1214438"/>
            <a:ext cx="3786188" cy="52863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t>While-writing activity is writing a missing paragraph into the text.</a:t>
            </a:r>
          </a:p>
          <a:p>
            <a:pPr>
              <a:defRPr/>
            </a:pPr>
            <a:r>
              <a:rPr lang="en-US" sz="2400" b="1" dirty="0"/>
              <a:t>Post-writing activity is to read partner’s paragraph, answer questions and discuss paragraphs in class.</a:t>
            </a:r>
            <a:endParaRPr lang="ru-RU" sz="2400" b="1" dirty="0"/>
          </a:p>
        </p:txBody>
      </p:sp>
      <p:pic>
        <p:nvPicPr>
          <p:cNvPr id="45060" name="Рисунок 4" descr="task 3 001.jpg"/>
          <p:cNvPicPr>
            <a:picLocks noChangeAspect="1"/>
          </p:cNvPicPr>
          <p:nvPr/>
        </p:nvPicPr>
        <p:blipFill>
          <a:blip r:embed="rId3" cstate="email"/>
          <a:srcRect/>
          <a:stretch>
            <a:fillRect/>
          </a:stretch>
        </p:blipFill>
        <p:spPr bwMode="auto">
          <a:xfrm>
            <a:off x="500063" y="1285875"/>
            <a:ext cx="4217987" cy="51435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u="sng" dirty="0" smtClean="0">
                <a:solidFill>
                  <a:srgbClr val="FFFF00"/>
                </a:solidFill>
              </a:rPr>
              <a:t>Demonstrative Task</a:t>
            </a:r>
            <a:endParaRPr lang="ru-RU" dirty="0"/>
          </a:p>
        </p:txBody>
      </p:sp>
      <p:pic>
        <p:nvPicPr>
          <p:cNvPr id="46083" name="Рисунок 2" descr="Task 4 001.jpg"/>
          <p:cNvPicPr>
            <a:picLocks noChangeAspect="1"/>
          </p:cNvPicPr>
          <p:nvPr/>
        </p:nvPicPr>
        <p:blipFill>
          <a:blip r:embed="rId3" cstate="email"/>
          <a:srcRect/>
          <a:stretch>
            <a:fillRect/>
          </a:stretch>
        </p:blipFill>
        <p:spPr bwMode="auto">
          <a:xfrm>
            <a:off x="428625" y="1214438"/>
            <a:ext cx="3929063" cy="5500687"/>
          </a:xfrm>
          <a:prstGeom prst="rect">
            <a:avLst/>
          </a:prstGeom>
          <a:noFill/>
          <a:ln w="9525">
            <a:noFill/>
            <a:miter lim="800000"/>
            <a:headEnd/>
            <a:tailEnd/>
          </a:ln>
        </p:spPr>
      </p:pic>
      <p:sp>
        <p:nvSpPr>
          <p:cNvPr id="4" name="Блок-схема: магнитный диск 3"/>
          <p:cNvSpPr/>
          <p:nvPr/>
        </p:nvSpPr>
        <p:spPr>
          <a:xfrm>
            <a:off x="4857750" y="1214438"/>
            <a:ext cx="3786188" cy="52863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t>Pre-writing activities include answering questions, choosing genre, </a:t>
            </a:r>
            <a:endParaRPr lang="ru-RU" sz="24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lstStyle/>
          <a:p>
            <a:pPr>
              <a:defRPr/>
            </a:pPr>
            <a:r>
              <a:rPr lang="en-US" u="sng" dirty="0" smtClean="0">
                <a:solidFill>
                  <a:srgbClr val="FFFF00"/>
                </a:solidFill>
              </a:rPr>
              <a:t>Demonstrative Task</a:t>
            </a:r>
            <a:endParaRPr lang="ru-RU" dirty="0"/>
          </a:p>
        </p:txBody>
      </p:sp>
      <p:sp>
        <p:nvSpPr>
          <p:cNvPr id="5" name="Блок-схема: магнитный диск 4"/>
          <p:cNvSpPr/>
          <p:nvPr/>
        </p:nvSpPr>
        <p:spPr>
          <a:xfrm>
            <a:off x="4857750" y="1214438"/>
            <a:ext cx="3786188" cy="52863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t>matching to make sentences, making suggestions and inversions.</a:t>
            </a:r>
            <a:endParaRPr lang="ru-RU" sz="2400" b="1" dirty="0"/>
          </a:p>
        </p:txBody>
      </p:sp>
      <p:pic>
        <p:nvPicPr>
          <p:cNvPr id="47108" name="Рисунок 6" descr="task 5 001.jpg"/>
          <p:cNvPicPr>
            <a:picLocks noChangeAspect="1"/>
          </p:cNvPicPr>
          <p:nvPr/>
        </p:nvPicPr>
        <p:blipFill>
          <a:blip r:embed="rId3" cstate="email"/>
          <a:srcRect/>
          <a:stretch>
            <a:fillRect/>
          </a:stretch>
        </p:blipFill>
        <p:spPr bwMode="auto">
          <a:xfrm>
            <a:off x="285750" y="1214438"/>
            <a:ext cx="4351338" cy="53578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229600" cy="769937"/>
          </a:xfrm>
        </p:spPr>
        <p:txBody>
          <a:bodyPr/>
          <a:lstStyle/>
          <a:p>
            <a:pPr>
              <a:defRPr/>
            </a:pPr>
            <a:r>
              <a:rPr lang="en-US" u="sng" dirty="0" smtClean="0">
                <a:solidFill>
                  <a:srgbClr val="FFFF00"/>
                </a:solidFill>
              </a:rPr>
              <a:t>Demonstrative Task</a:t>
            </a:r>
            <a:endParaRPr lang="ru-RU" dirty="0"/>
          </a:p>
        </p:txBody>
      </p:sp>
      <p:pic>
        <p:nvPicPr>
          <p:cNvPr id="48131" name="Рисунок 5" descr="task 7 001.jpg"/>
          <p:cNvPicPr>
            <a:picLocks noChangeAspect="1"/>
          </p:cNvPicPr>
          <p:nvPr/>
        </p:nvPicPr>
        <p:blipFill>
          <a:blip r:embed="rId3" cstate="email"/>
          <a:srcRect/>
          <a:stretch>
            <a:fillRect/>
          </a:stretch>
        </p:blipFill>
        <p:spPr bwMode="auto">
          <a:xfrm>
            <a:off x="357188" y="1143000"/>
            <a:ext cx="4141787" cy="5500688"/>
          </a:xfrm>
          <a:prstGeom prst="rect">
            <a:avLst/>
          </a:prstGeom>
          <a:noFill/>
          <a:ln w="9525">
            <a:noFill/>
            <a:miter lim="800000"/>
            <a:headEnd/>
            <a:tailEnd/>
          </a:ln>
        </p:spPr>
      </p:pic>
      <p:sp>
        <p:nvSpPr>
          <p:cNvPr id="7" name="Блок-схема: магнитный диск 6"/>
          <p:cNvSpPr/>
          <p:nvPr/>
        </p:nvSpPr>
        <p:spPr>
          <a:xfrm>
            <a:off x="4857750" y="1214438"/>
            <a:ext cx="3786188" cy="52863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t>While-writing activity is to write a short missing paragraph in the text. Post-writing activities are to read partner’s paragraph, answer questions and discuss it in class.</a:t>
            </a:r>
            <a:endParaRPr lang="ru-RU" sz="2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p:txBody>
          <a:bodyPr/>
          <a:lstStyle/>
          <a:p>
            <a:pPr>
              <a:defRPr/>
            </a:pPr>
            <a:endParaRPr lang="ru-RU" smtClean="0"/>
          </a:p>
        </p:txBody>
      </p:sp>
      <p:sp>
        <p:nvSpPr>
          <p:cNvPr id="2051" name="Содержимое 2"/>
          <p:cNvSpPr>
            <a:spLocks noGrp="1"/>
          </p:cNvSpPr>
          <p:nvPr>
            <p:ph idx="1"/>
          </p:nvPr>
        </p:nvSpPr>
        <p:spPr/>
        <p:txBody>
          <a:bodyPr/>
          <a:lstStyle/>
          <a:p>
            <a:pPr>
              <a:defRPr/>
            </a:pPr>
            <a:endParaRPr lang="ru-RU" smtClean="0"/>
          </a:p>
        </p:txBody>
      </p:sp>
      <p:pic>
        <p:nvPicPr>
          <p:cNvPr id="49156" name="Picture 2" descr="C:\Users\АЛИЯ\Desktop\pre while post\Рисунок8.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49157" name="Picture 5" descr="C:\Users\АЛИЯ\Desktop\3.gif"/>
          <p:cNvPicPr>
            <a:picLocks noChangeAspect="1" noChangeArrowheads="1" noCrop="1"/>
          </p:cNvPicPr>
          <p:nvPr/>
        </p:nvPicPr>
        <p:blipFill>
          <a:blip r:embed="rId4" cstate="email"/>
          <a:srcRect/>
          <a:stretch>
            <a:fillRect/>
          </a:stretch>
        </p:blipFill>
        <p:spPr bwMode="auto">
          <a:xfrm>
            <a:off x="428625" y="2500313"/>
            <a:ext cx="3214688" cy="3786187"/>
          </a:xfrm>
          <a:prstGeom prst="rect">
            <a:avLst/>
          </a:prstGeom>
          <a:noFill/>
          <a:ln w="9525">
            <a:noFill/>
            <a:miter lim="800000"/>
            <a:headEnd/>
            <a:tailEnd/>
          </a:ln>
        </p:spPr>
      </p:pic>
      <p:pic>
        <p:nvPicPr>
          <p:cNvPr id="49158" name="Picture 6"/>
          <p:cNvPicPr>
            <a:picLocks noChangeAspect="1" noChangeArrowheads="1"/>
          </p:cNvPicPr>
          <p:nvPr/>
        </p:nvPicPr>
        <p:blipFill>
          <a:blip r:embed="rId5" cstate="email"/>
          <a:srcRect/>
          <a:stretch>
            <a:fillRect/>
          </a:stretch>
        </p:blipFill>
        <p:spPr bwMode="auto">
          <a:xfrm>
            <a:off x="3286125" y="1714500"/>
            <a:ext cx="1827213" cy="2947988"/>
          </a:xfrm>
          <a:prstGeom prst="rect">
            <a:avLst/>
          </a:prstGeom>
          <a:noFill/>
          <a:ln w="9525">
            <a:noFill/>
            <a:miter lim="800000"/>
            <a:headEnd/>
            <a:tailEnd/>
          </a:ln>
        </p:spPr>
      </p:pic>
      <p:sp>
        <p:nvSpPr>
          <p:cNvPr id="49159" name="Прямоугольник 6"/>
          <p:cNvSpPr>
            <a:spLocks noChangeArrowheads="1"/>
          </p:cNvSpPr>
          <p:nvPr/>
        </p:nvSpPr>
        <p:spPr bwMode="auto">
          <a:xfrm>
            <a:off x="2286000" y="357188"/>
            <a:ext cx="4572000" cy="369887"/>
          </a:xfrm>
          <a:prstGeom prst="rect">
            <a:avLst/>
          </a:prstGeom>
          <a:noFill/>
          <a:ln w="9525">
            <a:noFill/>
            <a:miter lim="800000"/>
            <a:headEnd/>
            <a:tailEnd/>
          </a:ln>
        </p:spPr>
        <p:txBody>
          <a:bodyPr>
            <a:spAutoFit/>
          </a:bodyPr>
          <a:lstStyle/>
          <a:p>
            <a:pPr algn="ctr"/>
            <a:endParaRPr lang="ru-RU" b="1">
              <a:solidFill>
                <a:srgbClr val="FFFFFF"/>
              </a:solidFill>
              <a:latin typeface="Calibri" pitchFamily="34" charset="0"/>
            </a:endParaRPr>
          </a:p>
        </p:txBody>
      </p:sp>
      <p:sp>
        <p:nvSpPr>
          <p:cNvPr id="49160" name="Прямоугольник 7"/>
          <p:cNvSpPr>
            <a:spLocks noChangeArrowheads="1"/>
          </p:cNvSpPr>
          <p:nvPr/>
        </p:nvSpPr>
        <p:spPr bwMode="auto">
          <a:xfrm>
            <a:off x="1500188" y="285750"/>
            <a:ext cx="6215062" cy="1077913"/>
          </a:xfrm>
          <a:prstGeom prst="rect">
            <a:avLst/>
          </a:prstGeom>
          <a:noFill/>
          <a:ln w="9525">
            <a:noFill/>
            <a:miter lim="800000"/>
            <a:headEnd/>
            <a:tailEnd/>
          </a:ln>
        </p:spPr>
        <p:txBody>
          <a:bodyPr>
            <a:spAutoFit/>
          </a:bodyPr>
          <a:lstStyle/>
          <a:p>
            <a:pPr algn="ctr"/>
            <a:r>
              <a:rPr lang="en-US" sz="3200" b="1">
                <a:solidFill>
                  <a:srgbClr val="C00000"/>
                </a:solidFill>
                <a:latin typeface="Calibri" pitchFamily="34" charset="0"/>
              </a:rPr>
              <a:t>Writing skills according to New State Standards </a:t>
            </a:r>
            <a:endParaRPr lang="ru-RU" sz="3200" b="1">
              <a:solidFill>
                <a:srgbClr val="C00000"/>
              </a:solidFill>
              <a:latin typeface="Calibri" pitchFamily="34" charset="0"/>
            </a:endParaRPr>
          </a:p>
        </p:txBody>
      </p:sp>
      <p:sp>
        <p:nvSpPr>
          <p:cNvPr id="49161" name="Прямоугольник 8"/>
          <p:cNvSpPr>
            <a:spLocks noChangeArrowheads="1"/>
          </p:cNvSpPr>
          <p:nvPr/>
        </p:nvSpPr>
        <p:spPr bwMode="auto">
          <a:xfrm>
            <a:off x="5286375" y="1285875"/>
            <a:ext cx="3500438" cy="4832350"/>
          </a:xfrm>
          <a:prstGeom prst="rect">
            <a:avLst/>
          </a:prstGeom>
          <a:noFill/>
          <a:ln w="9525">
            <a:noFill/>
            <a:miter lim="800000"/>
            <a:headEnd/>
            <a:tailEnd/>
          </a:ln>
        </p:spPr>
        <p:txBody>
          <a:bodyPr>
            <a:spAutoFit/>
          </a:bodyPr>
          <a:lstStyle/>
          <a:p>
            <a:pPr indent="174625">
              <a:tabLst>
                <a:tab pos="311150" algn="l"/>
              </a:tabLst>
            </a:pPr>
            <a:r>
              <a:rPr lang="en-US" sz="2000" b="1">
                <a:solidFill>
                  <a:srgbClr val="C00000"/>
                </a:solidFill>
                <a:latin typeface="Calibri" pitchFamily="34" charset="0"/>
                <a:cs typeface="Times New Roman" pitchFamily="18" charset="0"/>
              </a:rPr>
              <a:t>WRITING :</a:t>
            </a:r>
          </a:p>
          <a:p>
            <a:pPr indent="174625">
              <a:buFont typeface="Arial" charset="0"/>
              <a:buChar char="•"/>
              <a:tabLst>
                <a:tab pos="311150" algn="l"/>
              </a:tabLst>
            </a:pPr>
            <a:r>
              <a:rPr lang="en-US" b="1">
                <a:solidFill>
                  <a:srgbClr val="C00000"/>
                </a:solidFill>
                <a:latin typeface="Calibri" pitchFamily="34" charset="0"/>
                <a:cs typeface="Times New Roman" pitchFamily="18" charset="0"/>
              </a:rPr>
              <a:t>Resume or </a:t>
            </a:r>
            <a:r>
              <a:rPr lang="ru-RU" b="1">
                <a:solidFill>
                  <a:srgbClr val="C00000"/>
                </a:solidFill>
                <a:latin typeface="Calibri" pitchFamily="34" charset="0"/>
                <a:cs typeface="Times New Roman" pitchFamily="18" charset="0"/>
              </a:rPr>
              <a:t>С</a:t>
            </a:r>
            <a:r>
              <a:rPr lang="en-US" b="1">
                <a:solidFill>
                  <a:srgbClr val="C00000"/>
                </a:solidFill>
                <a:latin typeface="Calibri" pitchFamily="34" charset="0"/>
                <a:cs typeface="Times New Roman" pitchFamily="18" charset="0"/>
              </a:rPr>
              <a:t>V</a:t>
            </a:r>
            <a:r>
              <a:rPr lang="ru-RU" b="1">
                <a:solidFill>
                  <a:srgbClr val="C00000"/>
                </a:solidFill>
                <a:latin typeface="Calibri" pitchFamily="34" charset="0"/>
                <a:cs typeface="Times New Roman" pitchFamily="18" charset="0"/>
              </a:rPr>
              <a:t>;</a:t>
            </a:r>
            <a:endParaRPr lang="ru-RU" b="1">
              <a:solidFill>
                <a:srgbClr val="C00000"/>
              </a:solidFill>
              <a:latin typeface="Calibri" pitchFamily="34" charset="0"/>
            </a:endParaRPr>
          </a:p>
          <a:p>
            <a:pPr indent="174625" eaLnBrk="0" hangingPunct="0">
              <a:buFont typeface="Arial" charset="0"/>
              <a:buChar char="•"/>
              <a:tabLst>
                <a:tab pos="311150" algn="l"/>
              </a:tabLst>
            </a:pPr>
            <a:r>
              <a:rPr lang="en-US" b="1">
                <a:solidFill>
                  <a:srgbClr val="C00000"/>
                </a:solidFill>
                <a:latin typeface="Calibri" pitchFamily="34" charset="0"/>
                <a:cs typeface="Times New Roman" pitchFamily="18" charset="0"/>
              </a:rPr>
              <a:t>Formal and informal transactional letters; letters-application</a:t>
            </a:r>
            <a:endParaRPr lang="ru-RU" b="1">
              <a:solidFill>
                <a:srgbClr val="C00000"/>
              </a:solidFill>
              <a:latin typeface="Calibri" pitchFamily="34" charset="0"/>
            </a:endParaRPr>
          </a:p>
          <a:p>
            <a:pPr indent="174625" eaLnBrk="0" hangingPunct="0">
              <a:buFontTx/>
              <a:buChar char="•"/>
              <a:tabLst>
                <a:tab pos="311150" algn="l"/>
              </a:tabLst>
            </a:pPr>
            <a:r>
              <a:rPr lang="en-US" b="1">
                <a:solidFill>
                  <a:srgbClr val="C00000"/>
                </a:solidFill>
                <a:latin typeface="Calibri" pitchFamily="34" charset="0"/>
                <a:cs typeface="Times New Roman" pitchFamily="18" charset="0"/>
              </a:rPr>
              <a:t>Filling in the forms; writing biographies;</a:t>
            </a:r>
            <a:endParaRPr lang="ru-RU" b="1">
              <a:solidFill>
                <a:srgbClr val="C00000"/>
              </a:solidFill>
              <a:latin typeface="Calibri" pitchFamily="34" charset="0"/>
            </a:endParaRPr>
          </a:p>
          <a:p>
            <a:pPr indent="174625" eaLnBrk="0" hangingPunct="0">
              <a:buFontTx/>
              <a:buChar char="•"/>
              <a:tabLst>
                <a:tab pos="311150" algn="l"/>
              </a:tabLst>
            </a:pPr>
            <a:r>
              <a:rPr lang="en-US" b="1">
                <a:solidFill>
                  <a:srgbClr val="C00000"/>
                </a:solidFill>
                <a:latin typeface="Calibri" pitchFamily="34" charset="0"/>
                <a:cs typeface="Times New Roman" pitchFamily="18" charset="0"/>
              </a:rPr>
              <a:t>Writing letters, articles, reports to magazines and newspapers</a:t>
            </a:r>
            <a:r>
              <a:rPr lang="ru-RU" b="1">
                <a:solidFill>
                  <a:srgbClr val="C00000"/>
                </a:solidFill>
                <a:latin typeface="Calibri" pitchFamily="34" charset="0"/>
                <a:cs typeface="Times New Roman" pitchFamily="18" charset="0"/>
              </a:rPr>
              <a:t>;</a:t>
            </a:r>
            <a:endParaRPr lang="ru-RU" b="1">
              <a:solidFill>
                <a:srgbClr val="C00000"/>
              </a:solidFill>
              <a:latin typeface="Calibri" pitchFamily="34" charset="0"/>
            </a:endParaRPr>
          </a:p>
          <a:p>
            <a:pPr indent="174625" eaLnBrk="0" hangingPunct="0">
              <a:buFontTx/>
              <a:buChar char="•"/>
              <a:tabLst>
                <a:tab pos="311150" algn="l"/>
              </a:tabLst>
            </a:pPr>
            <a:r>
              <a:rPr lang="en-US" b="1">
                <a:solidFill>
                  <a:srgbClr val="C00000"/>
                </a:solidFill>
                <a:latin typeface="Calibri" pitchFamily="34" charset="0"/>
                <a:cs typeface="Times New Roman" pitchFamily="18" charset="0"/>
              </a:rPr>
              <a:t>Reviews on the film or on the book</a:t>
            </a:r>
            <a:r>
              <a:rPr lang="ru-RU" b="1">
                <a:solidFill>
                  <a:srgbClr val="C00000"/>
                </a:solidFill>
                <a:latin typeface="Calibri" pitchFamily="34" charset="0"/>
                <a:cs typeface="Times New Roman" pitchFamily="18" charset="0"/>
              </a:rPr>
              <a:t>;</a:t>
            </a:r>
            <a:endParaRPr lang="ru-RU" b="1">
              <a:solidFill>
                <a:srgbClr val="C00000"/>
              </a:solidFill>
              <a:latin typeface="Calibri" pitchFamily="34" charset="0"/>
            </a:endParaRPr>
          </a:p>
          <a:p>
            <a:pPr indent="174625" eaLnBrk="0" hangingPunct="0">
              <a:buFontTx/>
              <a:buChar char="•"/>
              <a:tabLst>
                <a:tab pos="311150" algn="l"/>
              </a:tabLst>
            </a:pPr>
            <a:r>
              <a:rPr lang="en-US" b="1">
                <a:solidFill>
                  <a:srgbClr val="C00000"/>
                </a:solidFill>
                <a:latin typeface="Calibri" pitchFamily="34" charset="0"/>
                <a:cs typeface="Times New Roman" pitchFamily="18" charset="0"/>
              </a:rPr>
              <a:t>Writing stories and  description of pictures</a:t>
            </a:r>
            <a:r>
              <a:rPr lang="ru-RU" b="1">
                <a:solidFill>
                  <a:srgbClr val="C00000"/>
                </a:solidFill>
                <a:latin typeface="Calibri" pitchFamily="34" charset="0"/>
                <a:cs typeface="Times New Roman" pitchFamily="18" charset="0"/>
              </a:rPr>
              <a:t>, </a:t>
            </a:r>
            <a:r>
              <a:rPr lang="en-US" b="1">
                <a:solidFill>
                  <a:srgbClr val="C00000"/>
                </a:solidFill>
                <a:latin typeface="Calibri" pitchFamily="34" charset="0"/>
                <a:cs typeface="Times New Roman" pitchFamily="18" charset="0"/>
              </a:rPr>
              <a:t>events from real life;</a:t>
            </a:r>
            <a:endParaRPr lang="ru-RU" b="1">
              <a:solidFill>
                <a:srgbClr val="C00000"/>
              </a:solidFill>
              <a:latin typeface="Calibri" pitchFamily="34" charset="0"/>
            </a:endParaRPr>
          </a:p>
          <a:p>
            <a:pPr indent="174625" eaLnBrk="0" hangingPunct="0">
              <a:buFontTx/>
              <a:buChar char="•"/>
              <a:tabLst>
                <a:tab pos="311150" algn="l"/>
              </a:tabLst>
            </a:pPr>
            <a:r>
              <a:rPr lang="en-US" b="1">
                <a:solidFill>
                  <a:srgbClr val="C00000"/>
                </a:solidFill>
                <a:latin typeface="Calibri" pitchFamily="34" charset="0"/>
                <a:cs typeface="Times New Roman" pitchFamily="18" charset="0"/>
              </a:rPr>
              <a:t>Writing instructions</a:t>
            </a:r>
            <a:r>
              <a:rPr lang="ru-RU" b="1">
                <a:solidFill>
                  <a:srgbClr val="C00000"/>
                </a:solidFill>
                <a:latin typeface="Calibri" pitchFamily="34" charset="0"/>
                <a:cs typeface="Times New Roman" pitchFamily="18" charset="0"/>
              </a:rPr>
              <a:t>;</a:t>
            </a:r>
            <a:endParaRPr lang="ru-RU" b="1">
              <a:solidFill>
                <a:srgbClr val="C00000"/>
              </a:solidFill>
              <a:latin typeface="Calibri" pitchFamily="34" charset="0"/>
            </a:endParaRPr>
          </a:p>
          <a:p>
            <a:pPr indent="174625" eaLnBrk="0" hangingPunct="0">
              <a:buFontTx/>
              <a:buChar char="•"/>
              <a:tabLst>
                <a:tab pos="311150" algn="l"/>
              </a:tabLst>
            </a:pPr>
            <a:r>
              <a:rPr lang="en-US" b="1">
                <a:solidFill>
                  <a:srgbClr val="C00000"/>
                </a:solidFill>
                <a:latin typeface="Calibri" pitchFamily="34" charset="0"/>
                <a:cs typeface="Times New Roman" pitchFamily="18" charset="0"/>
              </a:rPr>
              <a:t>Writing  report of  competitions, exhibitions;</a:t>
            </a:r>
          </a:p>
          <a:p>
            <a:pPr indent="174625" eaLnBrk="0" hangingPunct="0">
              <a:buFontTx/>
              <a:buChar char="•"/>
              <a:tabLst>
                <a:tab pos="311150" algn="l"/>
              </a:tabLst>
            </a:pPr>
            <a:r>
              <a:rPr lang="en-US" b="1">
                <a:solidFill>
                  <a:srgbClr val="C00000"/>
                </a:solidFill>
                <a:latin typeface="Calibri" pitchFamily="34" charset="0"/>
              </a:rPr>
              <a:t>Writing compositions, essays ,…</a:t>
            </a:r>
            <a:endParaRPr lang="ru-RU"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p:txBody>
          <a:bodyPr/>
          <a:lstStyle/>
          <a:p>
            <a:pPr>
              <a:defRPr/>
            </a:pPr>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defRPr/>
            </a:pPr>
            <a:endParaRPr lang="ru-RU"/>
          </a:p>
        </p:txBody>
      </p:sp>
      <p:pic>
        <p:nvPicPr>
          <p:cNvPr id="50180" name="Picture 2" descr="C:\Users\АЛИЯ\Pictures\Рисунок1.png"/>
          <p:cNvPicPr>
            <a:picLocks noChangeAspect="1" noChangeArrowheads="1"/>
          </p:cNvPicPr>
          <p:nvPr/>
        </p:nvPicPr>
        <p:blipFill>
          <a:blip r:embed="rId3" cstate="email"/>
          <a:srcRect/>
          <a:stretch>
            <a:fillRect/>
          </a:stretch>
        </p:blipFill>
        <p:spPr bwMode="auto">
          <a:xfrm>
            <a:off x="-190500" y="-142875"/>
            <a:ext cx="9525000" cy="7143750"/>
          </a:xfrm>
          <a:prstGeom prst="rect">
            <a:avLst/>
          </a:prstGeom>
          <a:noFill/>
          <a:ln w="9525">
            <a:noFill/>
            <a:miter lim="800000"/>
            <a:headEnd/>
            <a:tailEnd/>
          </a:ln>
        </p:spPr>
      </p:pic>
      <p:sp>
        <p:nvSpPr>
          <p:cNvPr id="50181" name="Прямоугольник 5"/>
          <p:cNvSpPr>
            <a:spLocks noChangeArrowheads="1"/>
          </p:cNvSpPr>
          <p:nvPr/>
        </p:nvSpPr>
        <p:spPr bwMode="auto">
          <a:xfrm>
            <a:off x="642938" y="285750"/>
            <a:ext cx="7572375" cy="1077913"/>
          </a:xfrm>
          <a:prstGeom prst="rect">
            <a:avLst/>
          </a:prstGeom>
          <a:noFill/>
          <a:ln w="9525">
            <a:noFill/>
            <a:miter lim="800000"/>
            <a:headEnd/>
            <a:tailEnd/>
          </a:ln>
        </p:spPr>
        <p:txBody>
          <a:bodyPr>
            <a:spAutoFit/>
          </a:bodyPr>
          <a:lstStyle/>
          <a:p>
            <a:r>
              <a:rPr lang="en-US" sz="3200" b="1">
                <a:solidFill>
                  <a:srgbClr val="C00000"/>
                </a:solidFill>
                <a:latin typeface="Calibri" pitchFamily="34" charset="0"/>
              </a:rPr>
              <a:t>Sample of writing exercises from “Happy English ”by V.P.Kuzovlev</a:t>
            </a:r>
            <a:endParaRPr lang="ru-RU" sz="3200" b="1">
              <a:solidFill>
                <a:srgbClr val="C00000"/>
              </a:solidFill>
              <a:latin typeface="Calibri" pitchFamily="34" charset="0"/>
            </a:endParaRPr>
          </a:p>
        </p:txBody>
      </p:sp>
      <p:sp>
        <p:nvSpPr>
          <p:cNvPr id="50182" name="Прямоугольник 6"/>
          <p:cNvSpPr>
            <a:spLocks noChangeArrowheads="1"/>
          </p:cNvSpPr>
          <p:nvPr/>
        </p:nvSpPr>
        <p:spPr bwMode="auto">
          <a:xfrm>
            <a:off x="500063" y="5380038"/>
            <a:ext cx="4572000" cy="1477962"/>
          </a:xfrm>
          <a:prstGeom prst="rect">
            <a:avLst/>
          </a:prstGeom>
          <a:noFill/>
          <a:ln w="9525">
            <a:noFill/>
            <a:miter lim="800000"/>
            <a:headEnd/>
            <a:tailEnd/>
          </a:ln>
        </p:spPr>
        <p:txBody>
          <a:bodyPr>
            <a:spAutoFit/>
          </a:bodyPr>
          <a:lstStyle/>
          <a:p>
            <a:r>
              <a:rPr lang="en-US" b="1">
                <a:solidFill>
                  <a:srgbClr val="C00000"/>
                </a:solidFill>
                <a:latin typeface="Calibri" pitchFamily="34" charset="0"/>
                <a:cs typeface="Times New Roman" pitchFamily="18" charset="0"/>
              </a:rPr>
              <a:t>4. WRITING</a:t>
            </a:r>
            <a:endParaRPr lang="ru-RU" b="1">
              <a:solidFill>
                <a:srgbClr val="C00000"/>
              </a:solidFill>
              <a:latin typeface="Calibri" pitchFamily="34" charset="0"/>
              <a:cs typeface="Times New Roman" pitchFamily="18" charset="0"/>
            </a:endParaRPr>
          </a:p>
          <a:p>
            <a:pPr eaLnBrk="0" hangingPunct="0"/>
            <a:r>
              <a:rPr lang="en-US" b="1">
                <a:solidFill>
                  <a:srgbClr val="C00000"/>
                </a:solidFill>
                <a:latin typeface="Calibri" pitchFamily="34" charset="0"/>
                <a:cs typeface="Times New Roman" pitchFamily="18" charset="0"/>
              </a:rPr>
              <a:t>Read the advertisement. Write to a firm (or shop) and ask for more</a:t>
            </a:r>
            <a:endParaRPr lang="ru-RU" b="1">
              <a:solidFill>
                <a:srgbClr val="C00000"/>
              </a:solidFill>
              <a:latin typeface="Calibri" pitchFamily="34" charset="0"/>
              <a:cs typeface="Times New Roman" pitchFamily="18" charset="0"/>
            </a:endParaRPr>
          </a:p>
          <a:p>
            <a:pPr eaLnBrk="0" hangingPunct="0"/>
            <a:r>
              <a:rPr lang="en-US" b="1">
                <a:solidFill>
                  <a:srgbClr val="C00000"/>
                </a:solidFill>
                <a:latin typeface="Calibri" pitchFamily="34" charset="0"/>
                <a:cs typeface="Times New Roman" pitchFamily="18" charset="0"/>
              </a:rPr>
              <a:t>information about this electric device and its functions.</a:t>
            </a:r>
          </a:p>
        </p:txBody>
      </p:sp>
      <p:pic>
        <p:nvPicPr>
          <p:cNvPr id="50183" name="Picture 6"/>
          <p:cNvPicPr>
            <a:picLocks noChangeAspect="1" noChangeArrowheads="1"/>
          </p:cNvPicPr>
          <p:nvPr/>
        </p:nvPicPr>
        <p:blipFill>
          <a:blip r:embed="rId4" cstate="email"/>
          <a:srcRect/>
          <a:stretch>
            <a:fillRect/>
          </a:stretch>
        </p:blipFill>
        <p:spPr bwMode="auto">
          <a:xfrm>
            <a:off x="2714625" y="1428750"/>
            <a:ext cx="5276850" cy="4295775"/>
          </a:xfrm>
          <a:prstGeom prst="rect">
            <a:avLst/>
          </a:prstGeom>
          <a:noFill/>
          <a:ln w="9525">
            <a:noFill/>
            <a:miter lim="800000"/>
            <a:headEnd/>
            <a:tailEnd/>
          </a:ln>
        </p:spPr>
      </p:pic>
      <p:pic>
        <p:nvPicPr>
          <p:cNvPr id="50184" name="Picture 3"/>
          <p:cNvPicPr>
            <a:picLocks noChangeAspect="1" noChangeArrowheads="1"/>
          </p:cNvPicPr>
          <p:nvPr/>
        </p:nvPicPr>
        <p:blipFill>
          <a:blip r:embed="rId5" cstate="email"/>
          <a:srcRect/>
          <a:stretch>
            <a:fillRect/>
          </a:stretch>
        </p:blipFill>
        <p:spPr bwMode="auto">
          <a:xfrm>
            <a:off x="0" y="1643063"/>
            <a:ext cx="2300288" cy="3286125"/>
          </a:xfrm>
          <a:prstGeom prst="rect">
            <a:avLst/>
          </a:prstGeom>
          <a:noFill/>
          <a:ln w="9525">
            <a:noFill/>
            <a:miter lim="800000"/>
            <a:headEnd/>
            <a:tailEnd/>
          </a:ln>
        </p:spPr>
      </p:pic>
      <p:pic>
        <p:nvPicPr>
          <p:cNvPr id="50185" name="Picture 4"/>
          <p:cNvPicPr>
            <a:picLocks noChangeAspect="1" noChangeArrowheads="1"/>
          </p:cNvPicPr>
          <p:nvPr/>
        </p:nvPicPr>
        <p:blipFill>
          <a:blip r:embed="rId6" cstate="email"/>
          <a:srcRect/>
          <a:stretch>
            <a:fillRect/>
          </a:stretch>
        </p:blipFill>
        <p:spPr bwMode="auto">
          <a:xfrm>
            <a:off x="6761163" y="3714750"/>
            <a:ext cx="2382837"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a:defRPr/>
            </a:pPr>
            <a:endParaRPr lang="ru-RU" smtClean="0"/>
          </a:p>
        </p:txBody>
      </p:sp>
      <p:sp>
        <p:nvSpPr>
          <p:cNvPr id="4099" name="Содержимое 2"/>
          <p:cNvSpPr>
            <a:spLocks noGrp="1"/>
          </p:cNvSpPr>
          <p:nvPr>
            <p:ph idx="1"/>
          </p:nvPr>
        </p:nvSpPr>
        <p:spPr/>
        <p:txBody>
          <a:bodyPr/>
          <a:lstStyle/>
          <a:p>
            <a:pPr>
              <a:defRPr/>
            </a:pPr>
            <a:endParaRPr lang="ru-RU" smtClean="0"/>
          </a:p>
        </p:txBody>
      </p:sp>
      <p:pic>
        <p:nvPicPr>
          <p:cNvPr id="51204" name="Picture 2" descr="C:\Users\АЛИЯ\Desktop\pre while post\Рисунок8.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51205" name="Picture 3"/>
          <p:cNvPicPr>
            <a:picLocks noChangeAspect="1" noChangeArrowheads="1"/>
          </p:cNvPicPr>
          <p:nvPr/>
        </p:nvPicPr>
        <p:blipFill>
          <a:blip r:embed="rId4" cstate="email"/>
          <a:srcRect/>
          <a:stretch>
            <a:fillRect/>
          </a:stretch>
        </p:blipFill>
        <p:spPr bwMode="auto">
          <a:xfrm>
            <a:off x="428625" y="1214438"/>
            <a:ext cx="1860550" cy="2357437"/>
          </a:xfrm>
          <a:prstGeom prst="rect">
            <a:avLst/>
          </a:prstGeom>
          <a:noFill/>
          <a:ln w="9525">
            <a:noFill/>
            <a:miter lim="800000"/>
            <a:headEnd/>
            <a:tailEnd/>
          </a:ln>
        </p:spPr>
      </p:pic>
      <p:pic>
        <p:nvPicPr>
          <p:cNvPr id="51206" name="Picture 4"/>
          <p:cNvPicPr>
            <a:picLocks noChangeAspect="1" noChangeArrowheads="1"/>
          </p:cNvPicPr>
          <p:nvPr/>
        </p:nvPicPr>
        <p:blipFill>
          <a:blip r:embed="rId5" cstate="email"/>
          <a:srcRect/>
          <a:stretch>
            <a:fillRect/>
          </a:stretch>
        </p:blipFill>
        <p:spPr bwMode="auto">
          <a:xfrm>
            <a:off x="5715000" y="785813"/>
            <a:ext cx="1795463" cy="2357437"/>
          </a:xfrm>
          <a:prstGeom prst="rect">
            <a:avLst/>
          </a:prstGeom>
          <a:noFill/>
          <a:ln w="9525">
            <a:noFill/>
            <a:miter lim="800000"/>
            <a:headEnd/>
            <a:tailEnd/>
          </a:ln>
        </p:spPr>
      </p:pic>
      <p:pic>
        <p:nvPicPr>
          <p:cNvPr id="51207" name="Picture 6"/>
          <p:cNvPicPr>
            <a:picLocks noChangeAspect="1" noChangeArrowheads="1"/>
          </p:cNvPicPr>
          <p:nvPr/>
        </p:nvPicPr>
        <p:blipFill>
          <a:blip r:embed="rId6" cstate="email"/>
          <a:srcRect/>
          <a:stretch>
            <a:fillRect/>
          </a:stretch>
        </p:blipFill>
        <p:spPr bwMode="auto">
          <a:xfrm>
            <a:off x="2143125" y="2738438"/>
            <a:ext cx="3357563" cy="4119562"/>
          </a:xfrm>
          <a:prstGeom prst="rect">
            <a:avLst/>
          </a:prstGeom>
          <a:noFill/>
          <a:ln w="9525">
            <a:noFill/>
            <a:miter lim="800000"/>
            <a:headEnd/>
            <a:tailEnd/>
          </a:ln>
        </p:spPr>
      </p:pic>
      <p:pic>
        <p:nvPicPr>
          <p:cNvPr id="51208" name="Picture 5"/>
          <p:cNvPicPr>
            <a:picLocks noChangeAspect="1" noChangeArrowheads="1"/>
          </p:cNvPicPr>
          <p:nvPr/>
        </p:nvPicPr>
        <p:blipFill>
          <a:blip r:embed="rId7" cstate="email"/>
          <a:srcRect/>
          <a:stretch>
            <a:fillRect/>
          </a:stretch>
        </p:blipFill>
        <p:spPr bwMode="auto">
          <a:xfrm>
            <a:off x="3286125" y="928688"/>
            <a:ext cx="1785938" cy="2324100"/>
          </a:xfrm>
          <a:prstGeom prst="rect">
            <a:avLst/>
          </a:prstGeom>
          <a:noFill/>
          <a:ln w="9525">
            <a:noFill/>
            <a:miter lim="800000"/>
            <a:headEnd/>
            <a:tailEnd/>
          </a:ln>
        </p:spPr>
      </p:pic>
      <p:sp>
        <p:nvSpPr>
          <p:cNvPr id="51209" name="Прямоугольник 8"/>
          <p:cNvSpPr>
            <a:spLocks noChangeArrowheads="1"/>
          </p:cNvSpPr>
          <p:nvPr/>
        </p:nvSpPr>
        <p:spPr bwMode="auto">
          <a:xfrm>
            <a:off x="285750" y="3500438"/>
            <a:ext cx="2071688" cy="2892425"/>
          </a:xfrm>
          <a:prstGeom prst="rect">
            <a:avLst/>
          </a:prstGeom>
          <a:noFill/>
          <a:ln w="9525">
            <a:noFill/>
            <a:miter lim="800000"/>
            <a:headEnd/>
            <a:tailEnd/>
          </a:ln>
        </p:spPr>
        <p:txBody>
          <a:bodyPr>
            <a:spAutoFit/>
          </a:bodyPr>
          <a:lstStyle/>
          <a:p>
            <a:pPr algn="just"/>
            <a:r>
              <a:rPr lang="en-US" sz="2000" b="1">
                <a:solidFill>
                  <a:srgbClr val="C00000"/>
                </a:solidFill>
                <a:latin typeface="Calibri" pitchFamily="34" charset="0"/>
                <a:cs typeface="Times New Roman" pitchFamily="18" charset="0"/>
              </a:rPr>
              <a:t>project work</a:t>
            </a:r>
            <a:endParaRPr lang="ru-RU" sz="2000">
              <a:solidFill>
                <a:srgbClr val="C00000"/>
              </a:solidFill>
              <a:latin typeface="Calibri" pitchFamily="34" charset="0"/>
              <a:cs typeface="Times New Roman" pitchFamily="18" charset="0"/>
            </a:endParaRPr>
          </a:p>
          <a:p>
            <a:pPr algn="r" eaLnBrk="0" hangingPunct="0"/>
            <a:r>
              <a:rPr lang="en-US" b="1">
                <a:solidFill>
                  <a:srgbClr val="C00000"/>
                </a:solidFill>
                <a:latin typeface="Calibri" pitchFamily="34" charset="0"/>
                <a:cs typeface="Times New Roman" pitchFamily="18" charset="0"/>
              </a:rPr>
              <a:t>Prepare some material about your school for the Open House Day. Use photographs and pictures, make it look as attractive as possible. Work in small groups.</a:t>
            </a:r>
            <a:endParaRPr lang="en-US">
              <a:solidFill>
                <a:srgbClr val="C00000"/>
              </a:solidFill>
              <a:latin typeface="Calibri" pitchFamily="34" charset="0"/>
              <a:cs typeface="Times New Roman" pitchFamily="18" charset="0"/>
            </a:endParaRPr>
          </a:p>
        </p:txBody>
      </p:sp>
      <p:sp>
        <p:nvSpPr>
          <p:cNvPr id="51210" name="Прямоугольник 9"/>
          <p:cNvSpPr>
            <a:spLocks noChangeArrowheads="1"/>
          </p:cNvSpPr>
          <p:nvPr/>
        </p:nvSpPr>
        <p:spPr bwMode="auto">
          <a:xfrm>
            <a:off x="5357813" y="2917825"/>
            <a:ext cx="3500437" cy="3940175"/>
          </a:xfrm>
          <a:prstGeom prst="rect">
            <a:avLst/>
          </a:prstGeom>
          <a:noFill/>
          <a:ln w="9525">
            <a:noFill/>
            <a:miter lim="800000"/>
            <a:headEnd/>
            <a:tailEnd/>
          </a:ln>
        </p:spPr>
        <p:txBody>
          <a:bodyPr>
            <a:spAutoFit/>
          </a:bodyPr>
          <a:lstStyle/>
          <a:p>
            <a:pPr>
              <a:tabLst>
                <a:tab pos="215900" algn="l"/>
              </a:tabLst>
            </a:pPr>
            <a:r>
              <a:rPr lang="en-US" sz="1000" b="1" i="1">
                <a:solidFill>
                  <a:srgbClr val="C00000"/>
                </a:solidFill>
                <a:latin typeface="Calibri" pitchFamily="34" charset="0"/>
                <a:cs typeface="Times New Roman" pitchFamily="18" charset="0"/>
              </a:rPr>
              <a:t>Writing</a:t>
            </a:r>
            <a:endParaRPr lang="ru-RU" sz="1000" b="1">
              <a:solidFill>
                <a:srgbClr val="C00000"/>
              </a:solidFill>
              <a:latin typeface="Calibri" pitchFamily="34" charset="0"/>
              <a:cs typeface="Times New Roman" pitchFamily="18" charset="0"/>
            </a:endParaRPr>
          </a:p>
          <a:p>
            <a:pPr eaLnBrk="0" hangingPunct="0">
              <a:buFontTx/>
              <a:buChar char="•"/>
              <a:tabLst>
                <a:tab pos="215900" algn="l"/>
              </a:tabLst>
            </a:pPr>
            <a:r>
              <a:rPr lang="en-US" sz="1000" b="1">
                <a:solidFill>
                  <a:srgbClr val="C00000"/>
                </a:solidFill>
                <a:latin typeface="Calibri" pitchFamily="34" charset="0"/>
                <a:cs typeface="Times New Roman" pitchFamily="18" charset="0"/>
              </a:rPr>
              <a:t>Do these exercises in writing: 9, 10, 16, 18, 19, 20B, 28, 31, 33, 38, 45.</a:t>
            </a:r>
            <a:endParaRPr lang="ru-RU" sz="1000" b="1">
              <a:solidFill>
                <a:srgbClr val="C00000"/>
              </a:solidFill>
              <a:latin typeface="Calibri" pitchFamily="34" charset="0"/>
              <a:cs typeface="Times New Roman" pitchFamily="18" charset="0"/>
            </a:endParaRPr>
          </a:p>
          <a:p>
            <a:pPr eaLnBrk="0" hangingPunct="0">
              <a:buFontTx/>
              <a:buChar char="•"/>
              <a:tabLst>
                <a:tab pos="215900" algn="l"/>
              </a:tabLst>
            </a:pPr>
            <a:r>
              <a:rPr lang="en-US" sz="1000" b="1">
                <a:solidFill>
                  <a:srgbClr val="C00000"/>
                </a:solidFill>
                <a:latin typeface="Calibri" pitchFamily="34" charset="0"/>
                <a:cs typeface="Times New Roman" pitchFamily="18" charset="0"/>
              </a:rPr>
              <a:t>Put in prepositions where necessary.</a:t>
            </a:r>
            <a:endParaRPr lang="ru-RU" sz="1000" b="1">
              <a:solidFill>
                <a:srgbClr val="C00000"/>
              </a:solidFill>
              <a:latin typeface="Calibri" pitchFamily="34" charset="0"/>
              <a:cs typeface="Times New Roman" pitchFamily="18" charset="0"/>
            </a:endParaRPr>
          </a:p>
          <a:p>
            <a:pPr eaLnBrk="0" hangingPunct="0">
              <a:tabLst>
                <a:tab pos="215900" algn="l"/>
              </a:tabLst>
            </a:pPr>
            <a:r>
              <a:rPr lang="en-US" sz="1000" b="1">
                <a:solidFill>
                  <a:srgbClr val="C00000"/>
                </a:solidFill>
                <a:latin typeface="Calibri" pitchFamily="34" charset="0"/>
                <a:cs typeface="Times New Roman" pitchFamily="18" charset="0"/>
              </a:rPr>
              <a:t>1. Please help Michael, he is not coping ... the translation. 2. Can I ask you a question? What do you feel... learning two or three foreign languages at school? 3. Tanya always makes notes ... new useful words that she finds in books. 4. How many new words can you learn ... a time? 5. If you don't know what book to choose in the library you can always ask ... information. 6. When we talk to Englishmen or Americans we practise ... our English. 7. I never have a problem ... memorizing poems but I know that a lot ... students find it hard. 8. Are you happy... the way you are taught English? 9. The text was so difficult that I couldn't get the idea ... it, though I read it three times. 10. You can use an old idiom and sound funny if you don't keep yourself... up-to-date. 11. I must say I was quite disappointed ... the film we saw yesterday. 12. My parents will be disappointed ... me if I am late.</a:t>
            </a:r>
            <a:endParaRPr lang="ru-RU" sz="1000" b="1">
              <a:solidFill>
                <a:srgbClr val="C00000"/>
              </a:solidFill>
              <a:latin typeface="Calibri" pitchFamily="34" charset="0"/>
              <a:cs typeface="Times New Roman" pitchFamily="18" charset="0"/>
            </a:endParaRPr>
          </a:p>
          <a:p>
            <a:pPr eaLnBrk="0" hangingPunct="0">
              <a:tabLst>
                <a:tab pos="215900" algn="l"/>
              </a:tabLst>
            </a:pPr>
            <a:r>
              <a:rPr lang="en-US" sz="1000" b="1">
                <a:solidFill>
                  <a:srgbClr val="C00000"/>
                </a:solidFill>
                <a:latin typeface="Calibri" pitchFamily="34" charset="0"/>
                <a:cs typeface="Times New Roman" pitchFamily="18" charset="0"/>
              </a:rPr>
              <a:t>66.	Complete the sentences.</a:t>
            </a:r>
          </a:p>
          <a:p>
            <a:pPr eaLnBrk="0" hangingPunct="0">
              <a:tabLst>
                <a:tab pos="215900" algn="l"/>
              </a:tabLst>
            </a:pPr>
            <a:r>
              <a:rPr lang="en-US" sz="1000" b="1">
                <a:solidFill>
                  <a:srgbClr val="C00000"/>
                </a:solidFill>
                <a:latin typeface="Calibri" pitchFamily="34" charset="0"/>
                <a:cs typeface="Times New Roman" pitchFamily="18" charset="0"/>
              </a:rPr>
              <a:t>1. What do you feel about</a:t>
            </a:r>
          </a:p>
          <a:p>
            <a:pPr eaLnBrk="0" hangingPunct="0">
              <a:tabLst>
                <a:tab pos="215900" algn="l"/>
              </a:tabLst>
            </a:pPr>
            <a:r>
              <a:rPr lang="en-US" sz="1000" b="1">
                <a:solidFill>
                  <a:srgbClr val="C00000"/>
                </a:solidFill>
                <a:latin typeface="Calibri" pitchFamily="34" charset="0"/>
                <a:cs typeface="Times New Roman" pitchFamily="18" charset="0"/>
              </a:rPr>
              <a:t>going... playing... doing... changing using ...</a:t>
            </a:r>
          </a:p>
          <a:p>
            <a:pPr eaLnBrk="0" hangingPunct="0">
              <a:tabLst>
                <a:tab pos="215900" algn="l"/>
              </a:tabLst>
            </a:pPr>
            <a:r>
              <a:rPr lang="en-US" sz="1000" b="1">
                <a:solidFill>
                  <a:srgbClr val="C00000"/>
                </a:solidFill>
                <a:latin typeface="Calibri" pitchFamily="34" charset="0"/>
                <a:cs typeface="Times New Roman" pitchFamily="18" charset="0"/>
              </a:rPr>
              <a:t>2. I'm afraid I have a problem</a:t>
            </a:r>
          </a:p>
          <a:p>
            <a:pPr eaLnBrk="0" hangingPunct="0">
              <a:tabLst>
                <a:tab pos="215900" algn="l"/>
              </a:tabLst>
            </a:pPr>
            <a:r>
              <a:rPr lang="en-US" sz="1000" b="1">
                <a:solidFill>
                  <a:srgbClr val="C00000"/>
                </a:solidFill>
                <a:latin typeface="Calibri" pitchFamily="34" charset="0"/>
                <a:cs typeface="Times New Roman" pitchFamily="18" charset="0"/>
              </a:rPr>
              <a:t>learning ... understanding. reading... memorizing... finding... with </a:t>
            </a:r>
          </a:p>
        </p:txBody>
      </p:sp>
      <p:sp>
        <p:nvSpPr>
          <p:cNvPr id="51211" name="Прямоугольник 10"/>
          <p:cNvSpPr>
            <a:spLocks noChangeArrowheads="1"/>
          </p:cNvSpPr>
          <p:nvPr/>
        </p:nvSpPr>
        <p:spPr bwMode="auto">
          <a:xfrm>
            <a:off x="500063" y="0"/>
            <a:ext cx="8286750" cy="954088"/>
          </a:xfrm>
          <a:prstGeom prst="rect">
            <a:avLst/>
          </a:prstGeom>
          <a:noFill/>
          <a:ln w="9525">
            <a:noFill/>
            <a:miter lim="800000"/>
            <a:headEnd/>
            <a:tailEnd/>
          </a:ln>
        </p:spPr>
        <p:txBody>
          <a:bodyPr>
            <a:spAutoFit/>
          </a:bodyPr>
          <a:lstStyle/>
          <a:p>
            <a:r>
              <a:rPr lang="en-US" sz="2800" b="1">
                <a:solidFill>
                  <a:srgbClr val="C00000"/>
                </a:solidFill>
                <a:latin typeface="Calibri" pitchFamily="34" charset="0"/>
              </a:rPr>
              <a:t>Sample of writing exercises from “English ”by I.N.Vereshchagina and O.V.Afanasyeva</a:t>
            </a:r>
            <a:endParaRPr lang="ru-RU" sz="28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a:defRPr/>
            </a:pPr>
            <a:endParaRPr lang="ru-RU" smtClean="0"/>
          </a:p>
        </p:txBody>
      </p:sp>
      <p:sp>
        <p:nvSpPr>
          <p:cNvPr id="5123" name="Содержимое 2"/>
          <p:cNvSpPr>
            <a:spLocks noGrp="1"/>
          </p:cNvSpPr>
          <p:nvPr>
            <p:ph idx="1"/>
          </p:nvPr>
        </p:nvSpPr>
        <p:spPr/>
        <p:txBody>
          <a:bodyPr/>
          <a:lstStyle/>
          <a:p>
            <a:pPr>
              <a:defRPr/>
            </a:pPr>
            <a:endParaRPr lang="ru-RU" smtClean="0"/>
          </a:p>
        </p:txBody>
      </p:sp>
      <p:pic>
        <p:nvPicPr>
          <p:cNvPr id="52228" name="Picture 2" descr="C:\Users\АЛИЯ\Desktop\pre while post\Рисунок3.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52229" name="Прямоугольник 4"/>
          <p:cNvSpPr>
            <a:spLocks noChangeArrowheads="1"/>
          </p:cNvSpPr>
          <p:nvPr/>
        </p:nvSpPr>
        <p:spPr bwMode="auto">
          <a:xfrm>
            <a:off x="714375" y="214313"/>
            <a:ext cx="8072438" cy="830262"/>
          </a:xfrm>
          <a:prstGeom prst="rect">
            <a:avLst/>
          </a:prstGeom>
          <a:noFill/>
          <a:ln w="9525">
            <a:noFill/>
            <a:miter lim="800000"/>
            <a:headEnd/>
            <a:tailEnd/>
          </a:ln>
        </p:spPr>
        <p:txBody>
          <a:bodyPr>
            <a:spAutoFit/>
          </a:bodyPr>
          <a:lstStyle/>
          <a:p>
            <a:r>
              <a:rPr lang="en-US" sz="2400" b="1">
                <a:solidFill>
                  <a:srgbClr val="C00000"/>
                </a:solidFill>
                <a:latin typeface="Calibri" pitchFamily="34" charset="0"/>
              </a:rPr>
              <a:t>Sample of writing exercises from “New Millennium English ”by O.L.Grosa</a:t>
            </a:r>
            <a:endParaRPr lang="ru-RU" sz="2400" b="1">
              <a:solidFill>
                <a:srgbClr val="C00000"/>
              </a:solidFill>
              <a:latin typeface="Calibri" pitchFamily="34" charset="0"/>
            </a:endParaRPr>
          </a:p>
        </p:txBody>
      </p:sp>
      <p:pic>
        <p:nvPicPr>
          <p:cNvPr id="52230" name="Picture 5"/>
          <p:cNvPicPr>
            <a:picLocks noChangeAspect="1" noChangeArrowheads="1"/>
          </p:cNvPicPr>
          <p:nvPr/>
        </p:nvPicPr>
        <p:blipFill>
          <a:blip r:embed="rId4" cstate="email"/>
          <a:srcRect/>
          <a:stretch>
            <a:fillRect/>
          </a:stretch>
        </p:blipFill>
        <p:spPr bwMode="auto">
          <a:xfrm>
            <a:off x="3571875" y="642938"/>
            <a:ext cx="2214563" cy="3049587"/>
          </a:xfrm>
          <a:prstGeom prst="rect">
            <a:avLst/>
          </a:prstGeom>
          <a:noFill/>
          <a:ln w="9525">
            <a:noFill/>
            <a:miter lim="800000"/>
            <a:headEnd/>
            <a:tailEnd/>
          </a:ln>
        </p:spPr>
      </p:pic>
      <p:pic>
        <p:nvPicPr>
          <p:cNvPr id="52231" name="Picture 6"/>
          <p:cNvPicPr>
            <a:picLocks noChangeAspect="1" noChangeArrowheads="1"/>
          </p:cNvPicPr>
          <p:nvPr/>
        </p:nvPicPr>
        <p:blipFill>
          <a:blip r:embed="rId5" cstate="email"/>
          <a:srcRect/>
          <a:stretch>
            <a:fillRect/>
          </a:stretch>
        </p:blipFill>
        <p:spPr bwMode="auto">
          <a:xfrm>
            <a:off x="539750" y="3500438"/>
            <a:ext cx="1785938" cy="2857500"/>
          </a:xfrm>
          <a:prstGeom prst="rect">
            <a:avLst/>
          </a:prstGeom>
          <a:noFill/>
          <a:ln w="9525">
            <a:noFill/>
            <a:miter lim="800000"/>
            <a:headEnd/>
            <a:tailEnd/>
          </a:ln>
        </p:spPr>
      </p:pic>
      <p:pic>
        <p:nvPicPr>
          <p:cNvPr id="52232" name="Picture 7"/>
          <p:cNvPicPr>
            <a:picLocks noChangeAspect="1" noChangeArrowheads="1"/>
          </p:cNvPicPr>
          <p:nvPr/>
        </p:nvPicPr>
        <p:blipFill>
          <a:blip r:embed="rId6" cstate="email"/>
          <a:srcRect/>
          <a:stretch>
            <a:fillRect/>
          </a:stretch>
        </p:blipFill>
        <p:spPr bwMode="auto">
          <a:xfrm>
            <a:off x="2071688" y="3571875"/>
            <a:ext cx="2000250" cy="2786063"/>
          </a:xfrm>
          <a:prstGeom prst="rect">
            <a:avLst/>
          </a:prstGeom>
          <a:noFill/>
          <a:ln w="9525">
            <a:noFill/>
            <a:miter lim="800000"/>
            <a:headEnd/>
            <a:tailEnd/>
          </a:ln>
        </p:spPr>
      </p:pic>
      <p:pic>
        <p:nvPicPr>
          <p:cNvPr id="52233" name="Picture 9"/>
          <p:cNvPicPr>
            <a:picLocks noChangeAspect="1" noChangeArrowheads="1"/>
          </p:cNvPicPr>
          <p:nvPr/>
        </p:nvPicPr>
        <p:blipFill>
          <a:blip r:embed="rId7" cstate="email"/>
          <a:srcRect/>
          <a:stretch>
            <a:fillRect/>
          </a:stretch>
        </p:blipFill>
        <p:spPr bwMode="auto">
          <a:xfrm>
            <a:off x="4857750" y="3714750"/>
            <a:ext cx="2149475" cy="2857500"/>
          </a:xfrm>
          <a:prstGeom prst="rect">
            <a:avLst/>
          </a:prstGeom>
          <a:noFill/>
          <a:ln w="9525">
            <a:noFill/>
            <a:miter lim="800000"/>
            <a:headEnd/>
            <a:tailEnd/>
          </a:ln>
        </p:spPr>
      </p:pic>
      <p:pic>
        <p:nvPicPr>
          <p:cNvPr id="52234" name="Picture 8"/>
          <p:cNvPicPr>
            <a:picLocks noChangeAspect="1" noChangeArrowheads="1"/>
          </p:cNvPicPr>
          <p:nvPr/>
        </p:nvPicPr>
        <p:blipFill>
          <a:blip r:embed="rId8" cstate="email"/>
          <a:srcRect/>
          <a:stretch>
            <a:fillRect/>
          </a:stretch>
        </p:blipFill>
        <p:spPr bwMode="auto">
          <a:xfrm>
            <a:off x="6357938" y="3743325"/>
            <a:ext cx="2000250" cy="2900363"/>
          </a:xfrm>
          <a:prstGeom prst="rect">
            <a:avLst/>
          </a:prstGeom>
          <a:noFill/>
          <a:ln w="9525">
            <a:noFill/>
            <a:miter lim="800000"/>
            <a:headEnd/>
            <a:tailEnd/>
          </a:ln>
        </p:spPr>
      </p:pic>
      <p:pic>
        <p:nvPicPr>
          <p:cNvPr id="52235" name="Picture 3"/>
          <p:cNvPicPr>
            <a:picLocks noChangeAspect="1" noChangeArrowheads="1"/>
          </p:cNvPicPr>
          <p:nvPr/>
        </p:nvPicPr>
        <p:blipFill>
          <a:blip r:embed="rId9" cstate="email"/>
          <a:srcRect/>
          <a:stretch>
            <a:fillRect/>
          </a:stretch>
        </p:blipFill>
        <p:spPr bwMode="auto">
          <a:xfrm rot="8967420">
            <a:off x="601663" y="1841500"/>
            <a:ext cx="2149475" cy="2955925"/>
          </a:xfrm>
          <a:prstGeom prst="rect">
            <a:avLst/>
          </a:prstGeom>
          <a:noFill/>
          <a:ln w="9525">
            <a:noFill/>
            <a:miter lim="800000"/>
            <a:headEnd/>
            <a:tailEnd/>
          </a:ln>
        </p:spPr>
      </p:pic>
      <p:pic>
        <p:nvPicPr>
          <p:cNvPr id="52236" name="Picture 4"/>
          <p:cNvPicPr>
            <a:picLocks noChangeAspect="1" noChangeArrowheads="1"/>
          </p:cNvPicPr>
          <p:nvPr/>
        </p:nvPicPr>
        <p:blipFill>
          <a:blip r:embed="rId10" cstate="email"/>
          <a:srcRect/>
          <a:stretch>
            <a:fillRect/>
          </a:stretch>
        </p:blipFill>
        <p:spPr bwMode="auto">
          <a:xfrm rot="6574429">
            <a:off x="6155532" y="1962944"/>
            <a:ext cx="2957512"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3"/>
          <p:cNvSpPr>
            <a:spLocks noChangeArrowheads="1"/>
          </p:cNvSpPr>
          <p:nvPr/>
        </p:nvSpPr>
        <p:spPr bwMode="auto">
          <a:xfrm>
            <a:off x="714375" y="500063"/>
            <a:ext cx="7715250" cy="5508625"/>
          </a:xfrm>
          <a:prstGeom prst="rect">
            <a:avLst/>
          </a:prstGeom>
          <a:noFill/>
          <a:ln w="9525">
            <a:noFill/>
            <a:miter lim="800000"/>
            <a:headEnd/>
            <a:tailEnd/>
          </a:ln>
        </p:spPr>
        <p:txBody>
          <a:bodyPr>
            <a:spAutoFit/>
          </a:bodyPr>
          <a:lstStyle/>
          <a:p>
            <a:pPr>
              <a:buClr>
                <a:srgbClr val="FFFF00"/>
              </a:buClr>
              <a:buFont typeface="Wingdings" pitchFamily="2" charset="2"/>
              <a:buChar char="§"/>
            </a:pPr>
            <a:r>
              <a:rPr lang="en-US" sz="3200"/>
              <a:t>Expected introduction of obligatory exam for Final English Test of graduates from the secondary and higher stages makes urgent to pay special attention to developing creative writing skills</a:t>
            </a:r>
            <a:endParaRPr lang="ru-RU" sz="3200"/>
          </a:p>
          <a:p>
            <a:pPr>
              <a:buClr>
                <a:srgbClr val="FFFF00"/>
              </a:buClr>
              <a:buFont typeface="Wingdings" pitchFamily="2" charset="2"/>
              <a:buChar char="§"/>
            </a:pPr>
            <a:r>
              <a:rPr lang="en-US" sz="3200"/>
              <a:t> In undivided classes with more than 24 learners’ it is difficult to give feedback to every student because of the lack of time. Additional writing tasks help to involve great number of students and evaluate every of them consequently solve this problem.</a:t>
            </a:r>
            <a:endParaRPr lang="ru-RU" sz="3200">
              <a:solidFill>
                <a:srgbClr val="FFFF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a:defRPr/>
            </a:pPr>
            <a:endParaRPr lang="ru-RU" smtClean="0"/>
          </a:p>
        </p:txBody>
      </p:sp>
      <p:sp>
        <p:nvSpPr>
          <p:cNvPr id="6147" name="Содержимое 2"/>
          <p:cNvSpPr>
            <a:spLocks noGrp="1"/>
          </p:cNvSpPr>
          <p:nvPr>
            <p:ph idx="1"/>
          </p:nvPr>
        </p:nvSpPr>
        <p:spPr/>
        <p:txBody>
          <a:bodyPr/>
          <a:lstStyle/>
          <a:p>
            <a:pPr>
              <a:defRPr/>
            </a:pPr>
            <a:endParaRPr lang="ru-RU" smtClean="0"/>
          </a:p>
        </p:txBody>
      </p:sp>
      <p:pic>
        <p:nvPicPr>
          <p:cNvPr id="53252" name="Picture 2" descr="C:\Users\АЛИЯ\Desktop\pre while post\Рисунок6.jpg"/>
          <p:cNvPicPr>
            <a:picLocks noChangeAspect="1" noChangeArrowheads="1"/>
          </p:cNvPicPr>
          <p:nvPr/>
        </p:nvPicPr>
        <p:blipFill>
          <a:blip r:embed="rId3" cstate="email"/>
          <a:srcRect/>
          <a:stretch>
            <a:fillRect/>
          </a:stretch>
        </p:blipFill>
        <p:spPr bwMode="auto">
          <a:xfrm>
            <a:off x="-304800" y="-228600"/>
            <a:ext cx="9753600" cy="7315200"/>
          </a:xfrm>
          <a:prstGeom prst="rect">
            <a:avLst/>
          </a:prstGeom>
          <a:noFill/>
          <a:ln w="9525">
            <a:noFill/>
            <a:miter lim="800000"/>
            <a:headEnd/>
            <a:tailEnd/>
          </a:ln>
        </p:spPr>
      </p:pic>
      <p:pic>
        <p:nvPicPr>
          <p:cNvPr id="53253" name="Picture 4"/>
          <p:cNvPicPr>
            <a:picLocks noChangeAspect="1" noChangeArrowheads="1"/>
          </p:cNvPicPr>
          <p:nvPr/>
        </p:nvPicPr>
        <p:blipFill>
          <a:blip r:embed="rId4" cstate="email"/>
          <a:srcRect/>
          <a:stretch>
            <a:fillRect/>
          </a:stretch>
        </p:blipFill>
        <p:spPr bwMode="auto">
          <a:xfrm>
            <a:off x="285750" y="0"/>
            <a:ext cx="2071688" cy="3022600"/>
          </a:xfrm>
          <a:prstGeom prst="rect">
            <a:avLst/>
          </a:prstGeom>
          <a:noFill/>
          <a:ln w="9525">
            <a:noFill/>
            <a:miter lim="800000"/>
            <a:headEnd/>
            <a:tailEnd/>
          </a:ln>
        </p:spPr>
      </p:pic>
      <p:pic>
        <p:nvPicPr>
          <p:cNvPr id="53254" name="Picture 5"/>
          <p:cNvPicPr>
            <a:picLocks noChangeAspect="1" noChangeArrowheads="1"/>
          </p:cNvPicPr>
          <p:nvPr/>
        </p:nvPicPr>
        <p:blipFill>
          <a:blip r:embed="rId5" cstate="email"/>
          <a:srcRect/>
          <a:stretch>
            <a:fillRect/>
          </a:stretch>
        </p:blipFill>
        <p:spPr bwMode="auto">
          <a:xfrm>
            <a:off x="2571750" y="785813"/>
            <a:ext cx="2071688" cy="3000375"/>
          </a:xfrm>
          <a:prstGeom prst="rect">
            <a:avLst/>
          </a:prstGeom>
          <a:noFill/>
          <a:ln w="9525">
            <a:noFill/>
            <a:miter lim="800000"/>
            <a:headEnd/>
            <a:tailEnd/>
          </a:ln>
        </p:spPr>
      </p:pic>
      <p:pic>
        <p:nvPicPr>
          <p:cNvPr id="53255" name="Picture 6"/>
          <p:cNvPicPr>
            <a:picLocks noChangeAspect="1" noChangeArrowheads="1"/>
          </p:cNvPicPr>
          <p:nvPr/>
        </p:nvPicPr>
        <p:blipFill>
          <a:blip r:embed="rId6" cstate="email"/>
          <a:srcRect/>
          <a:stretch>
            <a:fillRect/>
          </a:stretch>
        </p:blipFill>
        <p:spPr bwMode="auto">
          <a:xfrm>
            <a:off x="5715000" y="857250"/>
            <a:ext cx="2262188" cy="3214688"/>
          </a:xfrm>
          <a:prstGeom prst="rect">
            <a:avLst/>
          </a:prstGeom>
          <a:noFill/>
          <a:ln w="9525">
            <a:noFill/>
            <a:miter lim="800000"/>
            <a:headEnd/>
            <a:tailEnd/>
          </a:ln>
        </p:spPr>
      </p:pic>
      <p:sp>
        <p:nvSpPr>
          <p:cNvPr id="53256" name="Прямоугольник 7"/>
          <p:cNvSpPr>
            <a:spLocks noChangeArrowheads="1"/>
          </p:cNvSpPr>
          <p:nvPr/>
        </p:nvSpPr>
        <p:spPr bwMode="auto">
          <a:xfrm>
            <a:off x="0" y="3786188"/>
            <a:ext cx="8858250" cy="3246437"/>
          </a:xfrm>
          <a:prstGeom prst="rect">
            <a:avLst/>
          </a:prstGeom>
          <a:noFill/>
          <a:ln w="9525">
            <a:noFill/>
            <a:miter lim="800000"/>
            <a:headEnd/>
            <a:tailEnd/>
          </a:ln>
        </p:spPr>
        <p:txBody>
          <a:bodyPr>
            <a:spAutoFit/>
          </a:bodyPr>
          <a:lstStyle/>
          <a:p>
            <a:pPr>
              <a:tabLst>
                <a:tab pos="152400" algn="l"/>
              </a:tabLst>
            </a:pPr>
            <a:r>
              <a:rPr lang="en-US" b="1">
                <a:solidFill>
                  <a:schemeClr val="bg1"/>
                </a:solidFill>
                <a:cs typeface="Times New Roman" pitchFamily="18" charset="0"/>
              </a:rPr>
              <a:t>You </a:t>
            </a:r>
            <a:r>
              <a:rPr lang="en-US" sz="1100" b="1">
                <a:solidFill>
                  <a:srgbClr val="C00000"/>
                </a:solidFill>
                <a:cs typeface="Times New Roman" pitchFamily="18" charset="0"/>
              </a:rPr>
              <a:t>have 20 minutes to do this task.</a:t>
            </a:r>
            <a:endParaRPr lang="ru-RU" sz="1100" b="1">
              <a:solidFill>
                <a:srgbClr val="C00000"/>
              </a:solidFill>
              <a:cs typeface="Times New Roman" pitchFamily="18" charset="0"/>
            </a:endParaRPr>
          </a:p>
          <a:p>
            <a:pPr eaLnBrk="0" hangingPunct="0">
              <a:tabLst>
                <a:tab pos="152400" algn="l"/>
              </a:tabLst>
            </a:pPr>
            <a:r>
              <a:rPr lang="en-US" sz="1100" b="1">
                <a:solidFill>
                  <a:srgbClr val="C00000"/>
                </a:solidFill>
                <a:cs typeface="Times New Roman" pitchFamily="18" charset="0"/>
              </a:rPr>
              <a:t>You have received a letter from your American pen friend Larry who writes:</a:t>
            </a:r>
            <a:endParaRPr lang="ru-RU" sz="1100" b="1">
              <a:solidFill>
                <a:srgbClr val="C00000"/>
              </a:solidFill>
              <a:cs typeface="Times New Roman" pitchFamily="18" charset="0"/>
            </a:endParaRPr>
          </a:p>
          <a:p>
            <a:pPr eaLnBrk="0" hangingPunct="0">
              <a:tabLst>
                <a:tab pos="152400" algn="l"/>
              </a:tabLst>
            </a:pPr>
            <a:r>
              <a:rPr lang="en-US" sz="1100" b="1">
                <a:solidFill>
                  <a:srgbClr val="C00000"/>
                </a:solidFill>
                <a:cs typeface="Times New Roman" pitchFamily="18" charset="0"/>
              </a:rPr>
              <a:t>... </a:t>
            </a:r>
            <a:r>
              <a:rPr lang="en-US" sz="1100" b="1" i="1">
                <a:solidFill>
                  <a:srgbClr val="C00000"/>
                </a:solidFill>
                <a:cs typeface="Times New Roman" pitchFamily="18" charset="0"/>
              </a:rPr>
              <a:t>I have to think about pocket money all the time. My parents try to make me earn it by doing the housework. They try to make me save up and then buy some big thing. But I need pocket money for the cinema and ice-cream and other treats like that. Do you have to 'earn' your pocket money in any way? Or do your par­ents just give it to you? What do you spend your pocket money on? What do your parents think of the way you spend it?</a:t>
            </a:r>
            <a:endParaRPr lang="ru-RU" sz="1100" b="1">
              <a:solidFill>
                <a:srgbClr val="C00000"/>
              </a:solidFill>
              <a:cs typeface="Times New Roman" pitchFamily="18" charset="0"/>
            </a:endParaRPr>
          </a:p>
          <a:p>
            <a:pPr eaLnBrk="0" hangingPunct="0">
              <a:tabLst>
                <a:tab pos="152400" algn="l"/>
              </a:tabLst>
            </a:pPr>
            <a:r>
              <a:rPr lang="en-US" sz="1100" b="1" i="1">
                <a:solidFill>
                  <a:srgbClr val="C00000"/>
                </a:solidFill>
                <a:cs typeface="Times New Roman" pitchFamily="18" charset="0"/>
              </a:rPr>
              <a:t>Write back soon,</a:t>
            </a:r>
            <a:br>
              <a:rPr lang="en-US" sz="1100" b="1" i="1">
                <a:solidFill>
                  <a:srgbClr val="C00000"/>
                </a:solidFill>
                <a:cs typeface="Times New Roman" pitchFamily="18" charset="0"/>
              </a:rPr>
            </a:br>
            <a:r>
              <a:rPr lang="en-US" sz="1100" b="1" i="1" u="sng">
                <a:solidFill>
                  <a:srgbClr val="C00000"/>
                </a:solidFill>
                <a:cs typeface="Times New Roman" pitchFamily="18" charset="0"/>
              </a:rPr>
              <a:t>Larry	</a:t>
            </a:r>
            <a:endParaRPr lang="ru-RU" sz="1100" b="1">
              <a:solidFill>
                <a:srgbClr val="C00000"/>
              </a:solidFill>
              <a:cs typeface="Times New Roman" pitchFamily="18" charset="0"/>
            </a:endParaRPr>
          </a:p>
          <a:p>
            <a:pPr eaLnBrk="0" hangingPunct="0">
              <a:tabLst>
                <a:tab pos="152400" algn="l"/>
              </a:tabLst>
            </a:pPr>
            <a:r>
              <a:rPr lang="en-US" sz="1100" b="1">
                <a:solidFill>
                  <a:srgbClr val="C00000"/>
                </a:solidFill>
                <a:cs typeface="Times New Roman" pitchFamily="18" charset="0"/>
              </a:rPr>
              <a:t>Write back to Larry answering his questions. Write 100 -140 words. Remember the rules of letter writing.</a:t>
            </a:r>
            <a:endParaRPr lang="ru-RU" sz="1100" b="1">
              <a:solidFill>
                <a:srgbClr val="C00000"/>
              </a:solidFill>
              <a:cs typeface="Times New Roman" pitchFamily="18" charset="0"/>
            </a:endParaRPr>
          </a:p>
          <a:p>
            <a:pPr eaLnBrk="0" hangingPunct="0">
              <a:tabLst>
                <a:tab pos="152400" algn="l"/>
              </a:tabLst>
            </a:pPr>
            <a:r>
              <a:rPr lang="en-US" sz="1100" b="1">
                <a:solidFill>
                  <a:srgbClr val="C00000"/>
                </a:solidFill>
                <a:cs typeface="Times New Roman" pitchFamily="18" charset="0"/>
              </a:rPr>
              <a:t>You have 40 minutes to do this task. Comment on the following statement.</a:t>
            </a:r>
            <a:endParaRPr lang="ru-RU" sz="1100" b="1">
              <a:solidFill>
                <a:srgbClr val="C00000"/>
              </a:solidFill>
              <a:cs typeface="Times New Roman" pitchFamily="18" charset="0"/>
            </a:endParaRPr>
          </a:p>
          <a:p>
            <a:pPr eaLnBrk="0" hangingPunct="0">
              <a:tabLst>
                <a:tab pos="152400" algn="l"/>
              </a:tabLst>
            </a:pPr>
            <a:r>
              <a:rPr lang="en-US" sz="1100" b="1">
                <a:solidFill>
                  <a:srgbClr val="C00000"/>
                </a:solidFill>
                <a:cs typeface="Times New Roman" pitchFamily="18" charset="0"/>
              </a:rPr>
              <a:t>Some parents think that having a computer at home will help their children to get a better education, others are afraid that children will only play videogames.</a:t>
            </a:r>
            <a:endParaRPr lang="ru-RU" sz="1100" b="1">
              <a:solidFill>
                <a:srgbClr val="C00000"/>
              </a:solidFill>
              <a:cs typeface="Times New Roman" pitchFamily="18" charset="0"/>
            </a:endParaRPr>
          </a:p>
          <a:p>
            <a:pPr eaLnBrk="0" hangingPunct="0">
              <a:tabLst>
                <a:tab pos="152400" algn="l"/>
              </a:tabLst>
            </a:pPr>
            <a:r>
              <a:rPr lang="en-US" sz="1100" b="1">
                <a:solidFill>
                  <a:srgbClr val="C00000"/>
                </a:solidFill>
                <a:cs typeface="Times New Roman" pitchFamily="18" charset="0"/>
              </a:rPr>
              <a:t>What can you say for and against having a computer at home? Write 200 - 250 words.</a:t>
            </a:r>
            <a:endParaRPr lang="ru-RU" sz="1100" b="1">
              <a:solidFill>
                <a:srgbClr val="C00000"/>
              </a:solidFill>
              <a:cs typeface="Times New Roman" pitchFamily="18" charset="0"/>
            </a:endParaRPr>
          </a:p>
          <a:p>
            <a:pPr eaLnBrk="0" hangingPunct="0">
              <a:tabLst>
                <a:tab pos="152400" algn="l"/>
              </a:tabLst>
            </a:pPr>
            <a:r>
              <a:rPr lang="en-US" sz="1100" b="1">
                <a:solidFill>
                  <a:srgbClr val="C00000"/>
                </a:solidFill>
                <a:cs typeface="Times New Roman" pitchFamily="18" charset="0"/>
              </a:rPr>
              <a:t>Use the following plan</a:t>
            </a:r>
            <a:endParaRPr lang="ru-RU" sz="1100" b="1">
              <a:solidFill>
                <a:srgbClr val="C00000"/>
              </a:solidFill>
              <a:cs typeface="Times New Roman" pitchFamily="18" charset="0"/>
            </a:endParaRPr>
          </a:p>
          <a:p>
            <a:pPr eaLnBrk="0" hangingPunct="0">
              <a:buFontTx/>
              <a:buChar char="•"/>
              <a:tabLst>
                <a:tab pos="152400" algn="l"/>
              </a:tabLst>
            </a:pPr>
            <a:r>
              <a:rPr lang="en-US" sz="1100" b="1">
                <a:solidFill>
                  <a:srgbClr val="C00000"/>
                </a:solidFill>
                <a:cs typeface="Times New Roman" pitchFamily="18" charset="0"/>
              </a:rPr>
              <a:t>Introduction (State the problem).</a:t>
            </a:r>
            <a:endParaRPr lang="ru-RU" sz="1100" b="1">
              <a:solidFill>
                <a:srgbClr val="C00000"/>
              </a:solidFill>
              <a:cs typeface="Times New Roman" pitchFamily="18" charset="0"/>
            </a:endParaRPr>
          </a:p>
          <a:p>
            <a:pPr eaLnBrk="0" hangingPunct="0">
              <a:buFontTx/>
              <a:buChar char="•"/>
              <a:tabLst>
                <a:tab pos="152400" algn="l"/>
              </a:tabLst>
            </a:pPr>
            <a:r>
              <a:rPr lang="en-US" sz="1100" b="1">
                <a:solidFill>
                  <a:srgbClr val="C00000"/>
                </a:solidFill>
                <a:cs typeface="Times New Roman" pitchFamily="18" charset="0"/>
              </a:rPr>
              <a:t>Arguments "for".</a:t>
            </a:r>
            <a:endParaRPr lang="ru-RU" sz="1100" b="1">
              <a:solidFill>
                <a:srgbClr val="C00000"/>
              </a:solidFill>
              <a:cs typeface="Times New Roman" pitchFamily="18" charset="0"/>
            </a:endParaRPr>
          </a:p>
          <a:p>
            <a:pPr eaLnBrk="0" hangingPunct="0">
              <a:buFontTx/>
              <a:buChar char="•"/>
              <a:tabLst>
                <a:tab pos="152400" algn="l"/>
              </a:tabLst>
            </a:pPr>
            <a:r>
              <a:rPr lang="en-US" sz="1100" b="1">
                <a:solidFill>
                  <a:srgbClr val="C00000"/>
                </a:solidFill>
                <a:cs typeface="Times New Roman" pitchFamily="18" charset="0"/>
              </a:rPr>
              <a:t>Arguments "against".</a:t>
            </a:r>
            <a:endParaRPr lang="ru-RU" sz="1100" b="1">
              <a:solidFill>
                <a:srgbClr val="C00000"/>
              </a:solidFill>
              <a:cs typeface="Times New Roman" pitchFamily="18" charset="0"/>
            </a:endParaRPr>
          </a:p>
          <a:p>
            <a:pPr eaLnBrk="0" hangingPunct="0">
              <a:buFontTx/>
              <a:buChar char="•"/>
              <a:tabLst>
                <a:tab pos="152400" algn="l"/>
              </a:tabLst>
            </a:pPr>
            <a:r>
              <a:rPr lang="en-US" sz="1100" b="1">
                <a:solidFill>
                  <a:srgbClr val="C00000"/>
                </a:solidFill>
                <a:cs typeface="Times New Roman" pitchFamily="18" charset="0"/>
              </a:rPr>
              <a:t>Conclusion.</a:t>
            </a:r>
          </a:p>
        </p:txBody>
      </p:sp>
      <p:sp>
        <p:nvSpPr>
          <p:cNvPr id="53257" name="Прямоугольник 8"/>
          <p:cNvSpPr>
            <a:spLocks noChangeArrowheads="1"/>
          </p:cNvSpPr>
          <p:nvPr/>
        </p:nvSpPr>
        <p:spPr bwMode="auto">
          <a:xfrm>
            <a:off x="2643188" y="0"/>
            <a:ext cx="5572125" cy="708025"/>
          </a:xfrm>
          <a:prstGeom prst="rect">
            <a:avLst/>
          </a:prstGeom>
          <a:noFill/>
          <a:ln w="9525">
            <a:noFill/>
            <a:miter lim="800000"/>
            <a:headEnd/>
            <a:tailEnd/>
          </a:ln>
        </p:spPr>
        <p:txBody>
          <a:bodyPr>
            <a:spAutoFit/>
          </a:bodyPr>
          <a:lstStyle/>
          <a:p>
            <a:r>
              <a:rPr lang="en-US" sz="2000" b="1">
                <a:solidFill>
                  <a:srgbClr val="C00000"/>
                </a:solidFill>
                <a:latin typeface="Calibri" pitchFamily="34" charset="0"/>
              </a:rPr>
              <a:t>Sample of writing exercises from additional aids for preparing to exam  for  8,9,11 grades.</a:t>
            </a:r>
            <a:endParaRPr lang="ru-RU" sz="2000">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a:defRPr/>
            </a:pPr>
            <a:endParaRPr lang="ru-RU" smtClean="0"/>
          </a:p>
        </p:txBody>
      </p:sp>
      <p:sp>
        <p:nvSpPr>
          <p:cNvPr id="7171" name="Содержимое 2"/>
          <p:cNvSpPr>
            <a:spLocks noGrp="1"/>
          </p:cNvSpPr>
          <p:nvPr>
            <p:ph idx="1"/>
          </p:nvPr>
        </p:nvSpPr>
        <p:spPr/>
        <p:txBody>
          <a:bodyPr/>
          <a:lstStyle/>
          <a:p>
            <a:pPr>
              <a:defRPr/>
            </a:pPr>
            <a:endParaRPr lang="ru-RU" smtClean="0"/>
          </a:p>
        </p:txBody>
      </p:sp>
      <p:pic>
        <p:nvPicPr>
          <p:cNvPr id="54276" name="Picture 2" descr="C:\Users\АЛИЯ\Desktop\pre while post\Рисунок6.jpg"/>
          <p:cNvPicPr>
            <a:picLocks noChangeAspect="1" noChangeArrowheads="1"/>
          </p:cNvPicPr>
          <p:nvPr/>
        </p:nvPicPr>
        <p:blipFill>
          <a:blip r:embed="rId3" cstate="email"/>
          <a:srcRect/>
          <a:stretch>
            <a:fillRect/>
          </a:stretch>
        </p:blipFill>
        <p:spPr bwMode="auto">
          <a:xfrm>
            <a:off x="-304800" y="-228600"/>
            <a:ext cx="9753600" cy="7315200"/>
          </a:xfrm>
          <a:prstGeom prst="rect">
            <a:avLst/>
          </a:prstGeom>
          <a:noFill/>
          <a:ln w="9525">
            <a:noFill/>
            <a:miter lim="800000"/>
            <a:headEnd/>
            <a:tailEnd/>
          </a:ln>
        </p:spPr>
      </p:pic>
      <p:pic>
        <p:nvPicPr>
          <p:cNvPr id="54277" name="Picture 2"/>
          <p:cNvPicPr>
            <a:picLocks noChangeAspect="1" noChangeArrowheads="1"/>
          </p:cNvPicPr>
          <p:nvPr/>
        </p:nvPicPr>
        <p:blipFill>
          <a:blip r:embed="rId4" cstate="email"/>
          <a:srcRect/>
          <a:stretch>
            <a:fillRect/>
          </a:stretch>
        </p:blipFill>
        <p:spPr bwMode="auto">
          <a:xfrm>
            <a:off x="357188" y="214313"/>
            <a:ext cx="1584325" cy="2303462"/>
          </a:xfrm>
          <a:prstGeom prst="rect">
            <a:avLst/>
          </a:prstGeom>
          <a:noFill/>
          <a:ln w="9525">
            <a:noFill/>
            <a:miter lim="800000"/>
            <a:headEnd/>
            <a:tailEnd/>
          </a:ln>
        </p:spPr>
      </p:pic>
      <p:pic>
        <p:nvPicPr>
          <p:cNvPr id="54278" name="Picture 4"/>
          <p:cNvPicPr>
            <a:picLocks noChangeAspect="1" noChangeArrowheads="1"/>
          </p:cNvPicPr>
          <p:nvPr/>
        </p:nvPicPr>
        <p:blipFill>
          <a:blip r:embed="rId5" cstate="email"/>
          <a:srcRect/>
          <a:stretch>
            <a:fillRect/>
          </a:stretch>
        </p:blipFill>
        <p:spPr bwMode="auto">
          <a:xfrm>
            <a:off x="1500188" y="714375"/>
            <a:ext cx="1584325" cy="2303463"/>
          </a:xfrm>
          <a:prstGeom prst="rect">
            <a:avLst/>
          </a:prstGeom>
          <a:noFill/>
          <a:ln w="9525">
            <a:noFill/>
            <a:miter lim="800000"/>
            <a:headEnd/>
            <a:tailEnd/>
          </a:ln>
        </p:spPr>
      </p:pic>
      <p:pic>
        <p:nvPicPr>
          <p:cNvPr id="54279" name="Picture 3"/>
          <p:cNvPicPr>
            <a:picLocks noChangeAspect="1" noChangeArrowheads="1"/>
          </p:cNvPicPr>
          <p:nvPr/>
        </p:nvPicPr>
        <p:blipFill>
          <a:blip r:embed="rId6" cstate="email"/>
          <a:srcRect/>
          <a:stretch>
            <a:fillRect/>
          </a:stretch>
        </p:blipFill>
        <p:spPr bwMode="auto">
          <a:xfrm>
            <a:off x="2714625" y="357188"/>
            <a:ext cx="1428750" cy="2379662"/>
          </a:xfrm>
          <a:prstGeom prst="rect">
            <a:avLst/>
          </a:prstGeom>
          <a:noFill/>
          <a:ln w="9525">
            <a:noFill/>
            <a:miter lim="800000"/>
            <a:headEnd/>
            <a:tailEnd/>
          </a:ln>
        </p:spPr>
      </p:pic>
      <p:pic>
        <p:nvPicPr>
          <p:cNvPr id="54280" name="Picture 5"/>
          <p:cNvPicPr>
            <a:picLocks noChangeAspect="1" noChangeArrowheads="1"/>
          </p:cNvPicPr>
          <p:nvPr/>
        </p:nvPicPr>
        <p:blipFill>
          <a:blip r:embed="rId7" cstate="email"/>
          <a:srcRect/>
          <a:stretch>
            <a:fillRect/>
          </a:stretch>
        </p:blipFill>
        <p:spPr bwMode="auto">
          <a:xfrm>
            <a:off x="4786313" y="785813"/>
            <a:ext cx="1511300" cy="2422525"/>
          </a:xfrm>
          <a:prstGeom prst="rect">
            <a:avLst/>
          </a:prstGeom>
          <a:noFill/>
          <a:ln w="9525">
            <a:noFill/>
            <a:miter lim="800000"/>
            <a:headEnd/>
            <a:tailEnd/>
          </a:ln>
        </p:spPr>
      </p:pic>
      <p:pic>
        <p:nvPicPr>
          <p:cNvPr id="54281" name="Picture 6"/>
          <p:cNvPicPr>
            <a:picLocks noChangeAspect="1" noChangeArrowheads="1"/>
          </p:cNvPicPr>
          <p:nvPr/>
        </p:nvPicPr>
        <p:blipFill>
          <a:blip r:embed="rId8" cstate="email"/>
          <a:srcRect/>
          <a:stretch>
            <a:fillRect/>
          </a:stretch>
        </p:blipFill>
        <p:spPr bwMode="auto">
          <a:xfrm>
            <a:off x="5929313" y="357188"/>
            <a:ext cx="1657350" cy="2386012"/>
          </a:xfrm>
          <a:prstGeom prst="rect">
            <a:avLst/>
          </a:prstGeom>
          <a:noFill/>
          <a:ln w="9525">
            <a:noFill/>
            <a:miter lim="800000"/>
            <a:headEnd/>
            <a:tailEnd/>
          </a:ln>
        </p:spPr>
      </p:pic>
      <p:sp>
        <p:nvSpPr>
          <p:cNvPr id="54282" name="Прямоугольник 9"/>
          <p:cNvSpPr>
            <a:spLocks noChangeArrowheads="1"/>
          </p:cNvSpPr>
          <p:nvPr/>
        </p:nvSpPr>
        <p:spPr bwMode="auto">
          <a:xfrm>
            <a:off x="0" y="3071813"/>
            <a:ext cx="8786813" cy="3540125"/>
          </a:xfrm>
          <a:prstGeom prst="rect">
            <a:avLst/>
          </a:prstGeom>
          <a:noFill/>
          <a:ln w="9525">
            <a:noFill/>
            <a:miter lim="800000"/>
            <a:headEnd/>
            <a:tailEnd/>
          </a:ln>
        </p:spPr>
        <p:txBody>
          <a:bodyPr>
            <a:spAutoFit/>
          </a:bodyPr>
          <a:lstStyle/>
          <a:p>
            <a:r>
              <a:rPr lang="en-US" sz="1400" b="1">
                <a:solidFill>
                  <a:srgbClr val="C00000"/>
                </a:solidFill>
                <a:latin typeface="Calibri" pitchFamily="34" charset="0"/>
                <a:cs typeface="Times New Roman" pitchFamily="18" charset="0"/>
              </a:rPr>
              <a:t>You have 20 minutes to do this task.</a:t>
            </a:r>
            <a:endParaRPr lang="ru-RU" sz="1400" b="1">
              <a:solidFill>
                <a:srgbClr val="C00000"/>
              </a:solidFill>
              <a:latin typeface="Calibri" pitchFamily="34" charset="0"/>
              <a:cs typeface="Times New Roman" pitchFamily="18" charset="0"/>
            </a:endParaRPr>
          </a:p>
          <a:p>
            <a:pPr eaLnBrk="0" hangingPunct="0"/>
            <a:r>
              <a:rPr lang="en-US" sz="1400" b="1">
                <a:solidFill>
                  <a:srgbClr val="C00000"/>
                </a:solidFill>
                <a:latin typeface="Calibri" pitchFamily="34" charset="0"/>
                <a:cs typeface="Times New Roman" pitchFamily="18" charset="0"/>
              </a:rPr>
              <a:t>You have received a letter from your English-speaking pen friend Bryan who writes</a:t>
            </a:r>
            <a:r>
              <a:rPr lang="en-US" sz="1400" b="1" i="1">
                <a:solidFill>
                  <a:srgbClr val="C00000"/>
                </a:solidFill>
                <a:latin typeface="Calibri" pitchFamily="34" charset="0"/>
                <a:cs typeface="Times New Roman" pitchFamily="18" charset="0"/>
              </a:rPr>
              <a:t>	</a:t>
            </a:r>
            <a:endParaRPr lang="ru-RU" sz="1400" b="1">
              <a:solidFill>
                <a:srgbClr val="C00000"/>
              </a:solidFill>
              <a:latin typeface="Calibri" pitchFamily="34" charset="0"/>
              <a:cs typeface="Times New Roman" pitchFamily="18" charset="0"/>
            </a:endParaRPr>
          </a:p>
          <a:p>
            <a:pPr eaLnBrk="0" hangingPunct="0"/>
            <a:r>
              <a:rPr lang="en-US" sz="1400" b="1">
                <a:solidFill>
                  <a:srgbClr val="C00000"/>
                </a:solidFill>
                <a:latin typeface="Calibri" pitchFamily="34" charset="0"/>
                <a:cs typeface="Times New Roman" pitchFamily="18" charset="0"/>
              </a:rPr>
              <a:t>Write a letter to Bryan. In your letter answer his questions</a:t>
            </a:r>
            <a:endParaRPr lang="ru-RU" sz="1400" b="1">
              <a:solidFill>
                <a:srgbClr val="C00000"/>
              </a:solidFill>
              <a:latin typeface="Calibri" pitchFamily="34" charset="0"/>
              <a:cs typeface="Times New Roman" pitchFamily="18" charset="0"/>
            </a:endParaRPr>
          </a:p>
          <a:p>
            <a:pPr eaLnBrk="0" hangingPunct="0"/>
            <a:r>
              <a:rPr lang="en-US" sz="1400" b="1">
                <a:solidFill>
                  <a:srgbClr val="C00000"/>
                </a:solidFill>
                <a:latin typeface="Calibri" pitchFamily="34" charset="0"/>
                <a:cs typeface="Times New Roman" pitchFamily="18" charset="0"/>
              </a:rPr>
              <a:t>ask 3 questions about organic food.</a:t>
            </a:r>
            <a:endParaRPr lang="ru-RU" sz="1400" b="1">
              <a:solidFill>
                <a:srgbClr val="C00000"/>
              </a:solidFill>
              <a:latin typeface="Calibri" pitchFamily="34" charset="0"/>
              <a:cs typeface="Times New Roman" pitchFamily="18" charset="0"/>
            </a:endParaRPr>
          </a:p>
          <a:p>
            <a:pPr eaLnBrk="0" hangingPunct="0"/>
            <a:r>
              <a:rPr lang="en-US" sz="1400" b="1">
                <a:solidFill>
                  <a:srgbClr val="C00000"/>
                </a:solidFill>
                <a:latin typeface="Calibri" pitchFamily="34" charset="0"/>
                <a:cs typeface="Times New Roman" pitchFamily="18" charset="0"/>
              </a:rPr>
              <a:t>Write 100-140 words.</a:t>
            </a:r>
            <a:endParaRPr lang="ru-RU" sz="1400" b="1">
              <a:solidFill>
                <a:srgbClr val="C00000"/>
              </a:solidFill>
              <a:latin typeface="Calibri" pitchFamily="34" charset="0"/>
              <a:cs typeface="Times New Roman" pitchFamily="18" charset="0"/>
            </a:endParaRPr>
          </a:p>
          <a:p>
            <a:pPr eaLnBrk="0" hangingPunct="0"/>
            <a:r>
              <a:rPr lang="en-US" sz="1400" b="1">
                <a:solidFill>
                  <a:srgbClr val="C00000"/>
                </a:solidFill>
                <a:latin typeface="Calibri" pitchFamily="34" charset="0"/>
                <a:cs typeface="Times New Roman" pitchFamily="18" charset="0"/>
              </a:rPr>
              <a:t>Remember the rules of letter writing.</a:t>
            </a:r>
            <a:endParaRPr lang="ru-RU" sz="1400" b="1">
              <a:solidFill>
                <a:srgbClr val="C00000"/>
              </a:solidFill>
              <a:latin typeface="Calibri" pitchFamily="34" charset="0"/>
              <a:cs typeface="Times New Roman" pitchFamily="18" charset="0"/>
            </a:endParaRPr>
          </a:p>
          <a:p>
            <a:pPr eaLnBrk="0" hangingPunct="0"/>
            <a:r>
              <a:rPr lang="en-US" sz="1400" b="1">
                <a:solidFill>
                  <a:srgbClr val="C00000"/>
                </a:solidFill>
                <a:latin typeface="Calibri" pitchFamily="34" charset="0"/>
                <a:cs typeface="Times New Roman" pitchFamily="18" charset="0"/>
              </a:rPr>
              <a:t>You have 40 minutes to do this task. Comment on the following statement.</a:t>
            </a:r>
            <a:endParaRPr lang="ru-RU" sz="1400" b="1">
              <a:solidFill>
                <a:srgbClr val="C00000"/>
              </a:solidFill>
              <a:latin typeface="Calibri" pitchFamily="34" charset="0"/>
              <a:cs typeface="Times New Roman" pitchFamily="18" charset="0"/>
            </a:endParaRPr>
          </a:p>
          <a:p>
            <a:pPr eaLnBrk="0" hangingPunct="0"/>
            <a:r>
              <a:rPr lang="en-US" sz="1400" b="1" i="1">
                <a:solidFill>
                  <a:srgbClr val="C00000"/>
                </a:solidFill>
                <a:latin typeface="Calibri" pitchFamily="34" charset="0"/>
                <a:cs typeface="Times New Roman" pitchFamily="18" charset="0"/>
              </a:rPr>
              <a:t>Some schools have a hostile attitude to their students carrying mo­bile phones. On the other hand, it is not safe sending kids out with­out mobiles. Besides, mobiles are considered to be a communication tool.</a:t>
            </a:r>
            <a:endParaRPr lang="ru-RU" sz="1400" b="1">
              <a:solidFill>
                <a:srgbClr val="C00000"/>
              </a:solidFill>
              <a:latin typeface="Calibri" pitchFamily="34" charset="0"/>
              <a:cs typeface="Times New Roman" pitchFamily="18" charset="0"/>
            </a:endParaRPr>
          </a:p>
          <a:p>
            <a:pPr eaLnBrk="0" hangingPunct="0"/>
            <a:r>
              <a:rPr lang="en-US" sz="1400" b="1">
                <a:solidFill>
                  <a:srgbClr val="C00000"/>
                </a:solidFill>
                <a:latin typeface="Calibri" pitchFamily="34" charset="0"/>
                <a:cs typeface="Times New Roman" pitchFamily="18" charset="0"/>
              </a:rPr>
              <a:t>What is your opinion? Which point of view do you agree with?</a:t>
            </a:r>
            <a:endParaRPr lang="ru-RU" sz="1400" b="1">
              <a:solidFill>
                <a:srgbClr val="C00000"/>
              </a:solidFill>
              <a:latin typeface="Calibri" pitchFamily="34" charset="0"/>
              <a:cs typeface="Times New Roman" pitchFamily="18" charset="0"/>
            </a:endParaRPr>
          </a:p>
          <a:p>
            <a:pPr eaLnBrk="0" hangingPunct="0"/>
            <a:r>
              <a:rPr lang="en-US" sz="1400" b="1">
                <a:solidFill>
                  <a:srgbClr val="C00000"/>
                </a:solidFill>
                <a:latin typeface="Calibri" pitchFamily="34" charset="0"/>
                <a:cs typeface="Times New Roman" pitchFamily="18" charset="0"/>
              </a:rPr>
              <a:t>Write 200-250 words.</a:t>
            </a:r>
            <a:endParaRPr lang="ru-RU" sz="1400" b="1">
              <a:solidFill>
                <a:srgbClr val="C00000"/>
              </a:solidFill>
              <a:latin typeface="Calibri" pitchFamily="34" charset="0"/>
              <a:cs typeface="Times New Roman" pitchFamily="18" charset="0"/>
            </a:endParaRPr>
          </a:p>
          <a:p>
            <a:pPr eaLnBrk="0" hangingPunct="0"/>
            <a:r>
              <a:rPr lang="en-US" sz="1400" b="1">
                <a:solidFill>
                  <a:srgbClr val="C00000"/>
                </a:solidFill>
                <a:latin typeface="Calibri" pitchFamily="34" charset="0"/>
                <a:cs typeface="Times New Roman" pitchFamily="18" charset="0"/>
              </a:rPr>
              <a:t>Use the following plan:</a:t>
            </a:r>
            <a:endParaRPr lang="ru-RU" sz="1400" b="1">
              <a:solidFill>
                <a:srgbClr val="C00000"/>
              </a:solidFill>
              <a:latin typeface="Calibri" pitchFamily="34" charset="0"/>
              <a:cs typeface="Times New Roman" pitchFamily="18" charset="0"/>
            </a:endParaRPr>
          </a:p>
          <a:p>
            <a:pPr eaLnBrk="0" hangingPunct="0">
              <a:buFontTx/>
              <a:buChar char="•"/>
            </a:pPr>
            <a:r>
              <a:rPr lang="en-US" sz="1400" b="1">
                <a:solidFill>
                  <a:srgbClr val="C00000"/>
                </a:solidFill>
                <a:latin typeface="Calibri" pitchFamily="34" charset="0"/>
                <a:cs typeface="Times New Roman" pitchFamily="18" charset="0"/>
              </a:rPr>
              <a:t>make an introduction (state the problem)</a:t>
            </a:r>
            <a:endParaRPr lang="ru-RU" sz="1400" b="1">
              <a:solidFill>
                <a:srgbClr val="C00000"/>
              </a:solidFill>
              <a:latin typeface="Calibri" pitchFamily="34" charset="0"/>
              <a:cs typeface="Times New Roman" pitchFamily="18" charset="0"/>
            </a:endParaRPr>
          </a:p>
          <a:p>
            <a:pPr eaLnBrk="0" hangingPunct="0">
              <a:buFontTx/>
              <a:buChar char="•"/>
            </a:pPr>
            <a:r>
              <a:rPr lang="en-US" sz="1400" b="1">
                <a:solidFill>
                  <a:srgbClr val="C00000"/>
                </a:solidFill>
                <a:latin typeface="Calibri" pitchFamily="34" charset="0"/>
                <a:cs typeface="Times New Roman" pitchFamily="18" charset="0"/>
              </a:rPr>
              <a:t>express your personal opinion and give reasons for it </a:t>
            </a:r>
            <a:endParaRPr lang="ru-RU" sz="1400" b="1">
              <a:solidFill>
                <a:srgbClr val="C00000"/>
              </a:solidFill>
              <a:latin typeface="Calibri" pitchFamily="34" charset="0"/>
              <a:cs typeface="Times New Roman" pitchFamily="18" charset="0"/>
            </a:endParaRPr>
          </a:p>
          <a:p>
            <a:pPr eaLnBrk="0" hangingPunct="0">
              <a:buFontTx/>
              <a:buChar char="•"/>
            </a:pPr>
            <a:r>
              <a:rPr lang="en-US" sz="1400" b="1">
                <a:solidFill>
                  <a:srgbClr val="C00000"/>
                </a:solidFill>
                <a:latin typeface="Calibri" pitchFamily="34" charset="0"/>
                <a:cs typeface="Times New Roman" pitchFamily="18" charset="0"/>
              </a:rPr>
              <a:t>give arguments for the other point of view and explain why you don't agree with it</a:t>
            </a:r>
            <a:endParaRPr lang="ru-RU" sz="1400" b="1">
              <a:solidFill>
                <a:srgbClr val="C00000"/>
              </a:solidFill>
              <a:latin typeface="Calibri" pitchFamily="34" charset="0"/>
              <a:cs typeface="Times New Roman" pitchFamily="18" charset="0"/>
            </a:endParaRPr>
          </a:p>
          <a:p>
            <a:pPr eaLnBrk="0" hangingPunct="0">
              <a:buFontTx/>
              <a:buChar char="•"/>
            </a:pPr>
            <a:r>
              <a:rPr lang="en-US" sz="1400" b="1">
                <a:solidFill>
                  <a:srgbClr val="C00000"/>
                </a:solidFill>
                <a:latin typeface="Calibri" pitchFamily="34" charset="0"/>
                <a:cs typeface="Times New Roman" pitchFamily="18" charset="0"/>
              </a:rPr>
              <a:t>draw a conclusion</a:t>
            </a:r>
          </a:p>
        </p:txBody>
      </p:sp>
      <p:sp>
        <p:nvSpPr>
          <p:cNvPr id="54283" name="Прямоугольник 10"/>
          <p:cNvSpPr>
            <a:spLocks noChangeArrowheads="1"/>
          </p:cNvSpPr>
          <p:nvPr/>
        </p:nvSpPr>
        <p:spPr bwMode="auto">
          <a:xfrm>
            <a:off x="0" y="-184150"/>
            <a:ext cx="9144000" cy="368300"/>
          </a:xfrm>
          <a:prstGeom prst="rect">
            <a:avLst/>
          </a:prstGeom>
          <a:noFill/>
          <a:ln w="9525">
            <a:noFill/>
            <a:miter lim="800000"/>
            <a:headEnd/>
            <a:tailEnd/>
          </a:ln>
        </p:spPr>
        <p:txBody>
          <a:bodyPr>
            <a:spAutoFit/>
          </a:bodyPr>
          <a:lstStyle/>
          <a:p>
            <a:r>
              <a:rPr lang="en-US" b="1">
                <a:solidFill>
                  <a:srgbClr val="C00000"/>
                </a:solidFill>
                <a:latin typeface="Calibri" pitchFamily="34" charset="0"/>
              </a:rPr>
              <a:t>Sample of writing exercises from additional aids for preparing to exam  for 9,11 grades.</a:t>
            </a:r>
            <a:endParaRPr lang="ru-RU">
              <a:latin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a:defRPr/>
            </a:pPr>
            <a:endParaRPr lang="ru-RU" smtClean="0"/>
          </a:p>
        </p:txBody>
      </p:sp>
      <p:sp>
        <p:nvSpPr>
          <p:cNvPr id="8195" name="Содержимое 2"/>
          <p:cNvSpPr>
            <a:spLocks noGrp="1"/>
          </p:cNvSpPr>
          <p:nvPr>
            <p:ph idx="1"/>
          </p:nvPr>
        </p:nvSpPr>
        <p:spPr/>
        <p:txBody>
          <a:bodyPr/>
          <a:lstStyle/>
          <a:p>
            <a:pPr>
              <a:defRPr/>
            </a:pPr>
            <a:endParaRPr lang="ru-RU" smtClean="0"/>
          </a:p>
        </p:txBody>
      </p:sp>
      <p:pic>
        <p:nvPicPr>
          <p:cNvPr id="55300" name="Picture 2" descr="C:\Users\АЛИЯ\Desktop\pre while post\Рисунок6.jpg"/>
          <p:cNvPicPr>
            <a:picLocks noChangeAspect="1" noChangeArrowheads="1"/>
          </p:cNvPicPr>
          <p:nvPr/>
        </p:nvPicPr>
        <p:blipFill>
          <a:blip r:embed="rId3" cstate="email"/>
          <a:srcRect/>
          <a:stretch>
            <a:fillRect/>
          </a:stretch>
        </p:blipFill>
        <p:spPr bwMode="auto">
          <a:xfrm>
            <a:off x="-304800" y="-228600"/>
            <a:ext cx="9753600" cy="7315200"/>
          </a:xfrm>
          <a:prstGeom prst="rect">
            <a:avLst/>
          </a:prstGeom>
          <a:noFill/>
          <a:ln w="9525">
            <a:noFill/>
            <a:miter lim="800000"/>
            <a:headEnd/>
            <a:tailEnd/>
          </a:ln>
        </p:spPr>
      </p:pic>
      <p:pic>
        <p:nvPicPr>
          <p:cNvPr id="55301" name="Picture 3"/>
          <p:cNvPicPr>
            <a:picLocks noChangeAspect="1" noChangeArrowheads="1"/>
          </p:cNvPicPr>
          <p:nvPr/>
        </p:nvPicPr>
        <p:blipFill>
          <a:blip r:embed="rId4" cstate="email"/>
          <a:srcRect/>
          <a:stretch>
            <a:fillRect/>
          </a:stretch>
        </p:blipFill>
        <p:spPr bwMode="auto">
          <a:xfrm>
            <a:off x="0" y="1643063"/>
            <a:ext cx="2867025" cy="4057650"/>
          </a:xfrm>
          <a:prstGeom prst="rect">
            <a:avLst/>
          </a:prstGeom>
          <a:noFill/>
          <a:ln w="9525">
            <a:noFill/>
            <a:miter lim="800000"/>
            <a:headEnd/>
            <a:tailEnd/>
          </a:ln>
        </p:spPr>
      </p:pic>
      <p:pic>
        <p:nvPicPr>
          <p:cNvPr id="55302" name="Picture 7"/>
          <p:cNvPicPr>
            <a:picLocks noChangeAspect="1" noChangeArrowheads="1"/>
          </p:cNvPicPr>
          <p:nvPr/>
        </p:nvPicPr>
        <p:blipFill>
          <a:blip r:embed="rId5" cstate="email"/>
          <a:srcRect/>
          <a:stretch>
            <a:fillRect/>
          </a:stretch>
        </p:blipFill>
        <p:spPr bwMode="auto">
          <a:xfrm>
            <a:off x="2428875" y="1143000"/>
            <a:ext cx="2428875" cy="3857625"/>
          </a:xfrm>
          <a:prstGeom prst="rect">
            <a:avLst/>
          </a:prstGeom>
          <a:noFill/>
          <a:ln w="9525">
            <a:noFill/>
            <a:miter lim="800000"/>
            <a:headEnd/>
            <a:tailEnd/>
          </a:ln>
        </p:spPr>
      </p:pic>
      <p:pic>
        <p:nvPicPr>
          <p:cNvPr id="55303" name="Picture 5"/>
          <p:cNvPicPr>
            <a:picLocks noChangeAspect="1" noChangeArrowheads="1"/>
          </p:cNvPicPr>
          <p:nvPr/>
        </p:nvPicPr>
        <p:blipFill>
          <a:blip r:embed="rId6" cstate="email"/>
          <a:srcRect/>
          <a:stretch>
            <a:fillRect/>
          </a:stretch>
        </p:blipFill>
        <p:spPr bwMode="auto">
          <a:xfrm>
            <a:off x="5429250" y="1285875"/>
            <a:ext cx="2071688" cy="2703513"/>
          </a:xfrm>
          <a:prstGeom prst="rect">
            <a:avLst/>
          </a:prstGeom>
          <a:noFill/>
          <a:ln w="9525">
            <a:noFill/>
            <a:miter lim="800000"/>
            <a:headEnd/>
            <a:tailEnd/>
          </a:ln>
        </p:spPr>
      </p:pic>
      <p:pic>
        <p:nvPicPr>
          <p:cNvPr id="55304" name="Picture 3"/>
          <p:cNvPicPr>
            <a:picLocks noChangeAspect="1" noChangeArrowheads="1"/>
          </p:cNvPicPr>
          <p:nvPr/>
        </p:nvPicPr>
        <p:blipFill>
          <a:blip r:embed="rId7" cstate="email"/>
          <a:srcRect/>
          <a:stretch>
            <a:fillRect/>
          </a:stretch>
        </p:blipFill>
        <p:spPr bwMode="auto">
          <a:xfrm>
            <a:off x="6357938" y="2357438"/>
            <a:ext cx="2343150" cy="3098800"/>
          </a:xfrm>
          <a:prstGeom prst="rect">
            <a:avLst/>
          </a:prstGeom>
          <a:noFill/>
          <a:ln w="9525">
            <a:noFill/>
            <a:miter lim="800000"/>
            <a:headEnd/>
            <a:tailEnd/>
          </a:ln>
        </p:spPr>
      </p:pic>
      <p:pic>
        <p:nvPicPr>
          <p:cNvPr id="55305" name="Picture 4"/>
          <p:cNvPicPr>
            <a:picLocks noChangeAspect="1" noChangeArrowheads="1"/>
          </p:cNvPicPr>
          <p:nvPr/>
        </p:nvPicPr>
        <p:blipFill>
          <a:blip r:embed="rId8" cstate="email"/>
          <a:srcRect/>
          <a:stretch>
            <a:fillRect/>
          </a:stretch>
        </p:blipFill>
        <p:spPr bwMode="auto">
          <a:xfrm>
            <a:off x="3929063" y="3500438"/>
            <a:ext cx="2058987" cy="3357562"/>
          </a:xfrm>
          <a:prstGeom prst="rect">
            <a:avLst/>
          </a:prstGeom>
          <a:noFill/>
          <a:ln w="9525">
            <a:noFill/>
            <a:miter lim="800000"/>
            <a:headEnd/>
            <a:tailEnd/>
          </a:ln>
        </p:spPr>
      </p:pic>
      <p:sp>
        <p:nvSpPr>
          <p:cNvPr id="55306" name="TextBox 10"/>
          <p:cNvSpPr txBox="1">
            <a:spLocks noChangeArrowheads="1"/>
          </p:cNvSpPr>
          <p:nvPr/>
        </p:nvSpPr>
        <p:spPr bwMode="auto">
          <a:xfrm>
            <a:off x="-142875" y="0"/>
            <a:ext cx="7221538" cy="1200150"/>
          </a:xfrm>
          <a:prstGeom prst="rect">
            <a:avLst/>
          </a:prstGeom>
          <a:noFill/>
          <a:ln w="9525">
            <a:noFill/>
            <a:miter lim="800000"/>
            <a:headEnd/>
            <a:tailEnd/>
          </a:ln>
        </p:spPr>
        <p:txBody>
          <a:bodyPr>
            <a:spAutoFit/>
          </a:bodyPr>
          <a:lstStyle/>
          <a:p>
            <a:r>
              <a:rPr lang="en-US" sz="3600" b="1">
                <a:solidFill>
                  <a:srgbClr val="C00000"/>
                </a:solidFill>
                <a:latin typeface="Calibri" pitchFamily="34" charset="0"/>
              </a:rPr>
              <a:t>Methodology  and course-books </a:t>
            </a:r>
          </a:p>
          <a:p>
            <a:r>
              <a:rPr lang="en-US" sz="3600" b="1">
                <a:solidFill>
                  <a:srgbClr val="C00000"/>
                </a:solidFill>
                <a:latin typeface="Calibri" pitchFamily="34" charset="0"/>
              </a:rPr>
              <a:t>of foreign authors </a:t>
            </a:r>
            <a:endParaRPr lang="ru-RU" sz="3600" b="1">
              <a:solidFill>
                <a:srgbClr val="C00000"/>
              </a:solidFill>
              <a:latin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a:defRPr/>
            </a:pPr>
            <a:endParaRPr lang="ru-RU" smtClean="0"/>
          </a:p>
        </p:txBody>
      </p:sp>
      <p:sp>
        <p:nvSpPr>
          <p:cNvPr id="9219" name="Содержимое 2"/>
          <p:cNvSpPr>
            <a:spLocks noGrp="1"/>
          </p:cNvSpPr>
          <p:nvPr>
            <p:ph idx="1"/>
          </p:nvPr>
        </p:nvSpPr>
        <p:spPr/>
        <p:txBody>
          <a:bodyPr/>
          <a:lstStyle/>
          <a:p>
            <a:pPr>
              <a:defRPr/>
            </a:pPr>
            <a:endParaRPr lang="ru-RU" smtClean="0"/>
          </a:p>
        </p:txBody>
      </p:sp>
      <p:pic>
        <p:nvPicPr>
          <p:cNvPr id="56324" name="Picture 2" descr="C:\Users\АЛИЯ\Desktop\pre while post\Рисунок3.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56325" name="Picture 4"/>
          <p:cNvPicPr>
            <a:picLocks noChangeAspect="1" noChangeArrowheads="1"/>
          </p:cNvPicPr>
          <p:nvPr/>
        </p:nvPicPr>
        <p:blipFill>
          <a:blip r:embed="rId4" cstate="email"/>
          <a:srcRect/>
          <a:stretch>
            <a:fillRect/>
          </a:stretch>
        </p:blipFill>
        <p:spPr bwMode="auto">
          <a:xfrm>
            <a:off x="714375" y="1214438"/>
            <a:ext cx="4071938" cy="4143375"/>
          </a:xfrm>
          <a:prstGeom prst="rect">
            <a:avLst/>
          </a:prstGeom>
          <a:noFill/>
          <a:ln w="9525">
            <a:noFill/>
            <a:miter lim="800000"/>
            <a:headEnd/>
            <a:tailEnd/>
          </a:ln>
        </p:spPr>
      </p:pic>
      <p:pic>
        <p:nvPicPr>
          <p:cNvPr id="56326" name="Picture 3"/>
          <p:cNvPicPr>
            <a:picLocks noChangeAspect="1" noChangeArrowheads="1"/>
          </p:cNvPicPr>
          <p:nvPr/>
        </p:nvPicPr>
        <p:blipFill>
          <a:blip r:embed="rId5" cstate="email"/>
          <a:srcRect/>
          <a:stretch>
            <a:fillRect/>
          </a:stretch>
        </p:blipFill>
        <p:spPr bwMode="auto">
          <a:xfrm>
            <a:off x="5786438" y="1214438"/>
            <a:ext cx="2686050" cy="4057650"/>
          </a:xfrm>
          <a:prstGeom prst="rect">
            <a:avLst/>
          </a:prstGeom>
          <a:noFill/>
          <a:ln w="9525">
            <a:noFill/>
            <a:miter lim="800000"/>
            <a:headEnd/>
            <a:tailEnd/>
          </a:ln>
        </p:spPr>
      </p:pic>
      <p:sp>
        <p:nvSpPr>
          <p:cNvPr id="56327" name="TextBox 6"/>
          <p:cNvSpPr txBox="1">
            <a:spLocks noChangeArrowheads="1"/>
          </p:cNvSpPr>
          <p:nvPr/>
        </p:nvSpPr>
        <p:spPr bwMode="auto">
          <a:xfrm>
            <a:off x="285750" y="214313"/>
            <a:ext cx="8572500" cy="646112"/>
          </a:xfrm>
          <a:prstGeom prst="rect">
            <a:avLst/>
          </a:prstGeom>
          <a:noFill/>
          <a:ln w="9525">
            <a:noFill/>
            <a:miter lim="800000"/>
            <a:headEnd/>
            <a:tailEnd/>
          </a:ln>
        </p:spPr>
        <p:txBody>
          <a:bodyPr>
            <a:spAutoFit/>
          </a:bodyPr>
          <a:lstStyle/>
          <a:p>
            <a:pPr algn="ctr"/>
            <a:r>
              <a:rPr lang="en-US" sz="3600" b="1">
                <a:solidFill>
                  <a:srgbClr val="C00000"/>
                </a:solidFill>
                <a:latin typeface="Calibri" pitchFamily="34" charset="0"/>
              </a:rPr>
              <a:t>Modern  and out- of date aids in teaching </a:t>
            </a:r>
            <a:endParaRPr lang="ru-RU" sz="3600" b="1">
              <a:solidFill>
                <a:srgbClr val="C00000"/>
              </a:solidFill>
              <a:latin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a:defRPr/>
            </a:pPr>
            <a:endParaRPr lang="ru-RU" smtClean="0"/>
          </a:p>
        </p:txBody>
      </p:sp>
      <p:sp>
        <p:nvSpPr>
          <p:cNvPr id="10243" name="Содержимое 2"/>
          <p:cNvSpPr>
            <a:spLocks noGrp="1"/>
          </p:cNvSpPr>
          <p:nvPr>
            <p:ph idx="1"/>
          </p:nvPr>
        </p:nvSpPr>
        <p:spPr/>
        <p:txBody>
          <a:bodyPr/>
          <a:lstStyle/>
          <a:p>
            <a:pPr>
              <a:defRPr/>
            </a:pPr>
            <a:endParaRPr lang="ru-RU" smtClean="0"/>
          </a:p>
        </p:txBody>
      </p:sp>
      <p:pic>
        <p:nvPicPr>
          <p:cNvPr id="57348" name="Picture 2" descr="C:\Users\АЛИЯ\Desktop\pre while post\Рисунок3.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57349" name="Picture 3"/>
          <p:cNvPicPr>
            <a:picLocks noChangeAspect="1" noChangeArrowheads="1"/>
          </p:cNvPicPr>
          <p:nvPr/>
        </p:nvPicPr>
        <p:blipFill>
          <a:blip r:embed="rId4" cstate="email"/>
          <a:srcRect/>
          <a:stretch>
            <a:fillRect/>
          </a:stretch>
        </p:blipFill>
        <p:spPr bwMode="auto">
          <a:xfrm>
            <a:off x="0" y="0"/>
            <a:ext cx="4357688" cy="6858000"/>
          </a:xfrm>
          <a:prstGeom prst="rect">
            <a:avLst/>
          </a:prstGeom>
          <a:noFill/>
          <a:ln w="9525">
            <a:noFill/>
            <a:miter lim="800000"/>
            <a:headEnd/>
            <a:tailEnd/>
          </a:ln>
        </p:spPr>
      </p:pic>
      <p:sp>
        <p:nvSpPr>
          <p:cNvPr id="57350" name="Rectangle 1"/>
          <p:cNvSpPr>
            <a:spLocks noChangeArrowheads="1"/>
          </p:cNvSpPr>
          <p:nvPr/>
        </p:nvSpPr>
        <p:spPr bwMode="auto">
          <a:xfrm>
            <a:off x="4357688" y="0"/>
            <a:ext cx="4786312" cy="6124575"/>
          </a:xfrm>
          <a:prstGeom prst="rect">
            <a:avLst/>
          </a:prstGeom>
          <a:noFill/>
          <a:ln w="9525">
            <a:noFill/>
            <a:miter lim="800000"/>
            <a:headEnd/>
            <a:tailEnd/>
          </a:ln>
        </p:spPr>
        <p:txBody>
          <a:bodyPr anchor="ctr">
            <a:spAutoFit/>
          </a:bodyPr>
          <a:lstStyle/>
          <a:p>
            <a:pPr>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b="1">
                <a:solidFill>
                  <a:schemeClr val="bg2"/>
                </a:solidFill>
                <a:cs typeface="Times New Roman" pitchFamily="18" charset="0"/>
              </a:rPr>
              <a:t>Language notes</a:t>
            </a:r>
            <a:endParaRPr lang="ru-RU" sz="900">
              <a:solidFill>
                <a:schemeClr val="bg2"/>
              </a:solidFill>
              <a:cs typeface="Times New Roman" pitchFamily="18" charset="0"/>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b="1">
                <a:solidFill>
                  <a:schemeClr val="bg2"/>
                </a:solidFill>
                <a:cs typeface="Times New Roman" pitchFamily="18" charset="0"/>
              </a:rPr>
              <a:t>Giving opinions and advice</a:t>
            </a:r>
            <a:endParaRPr lang="ru-RU" sz="900">
              <a:solidFill>
                <a:schemeClr val="bg2"/>
              </a:solidFill>
              <a:cs typeface="Times New Roman" pitchFamily="18" charset="0"/>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a:solidFill>
                  <a:schemeClr val="bg2"/>
                </a:solidFill>
                <a:cs typeface="Times New Roman" pitchFamily="18" charset="0"/>
              </a:rPr>
              <a:t>You can use these words and expressions to </a:t>
            </a:r>
            <a:r>
              <a:rPr lang="en-US" sz="1200" b="1">
                <a:solidFill>
                  <a:schemeClr val="bg2"/>
                </a:solidFill>
                <a:cs typeface="Times New Roman" pitchFamily="18" charset="0"/>
              </a:rPr>
              <a:t>give your</a:t>
            </a:r>
            <a:r>
              <a:rPr lang="en-US" sz="1200">
                <a:solidFill>
                  <a:schemeClr val="bg2"/>
                </a:solidFill>
                <a:cs typeface="Times New Roman" pitchFamily="18" charset="0"/>
              </a:rPr>
              <a:t> </a:t>
            </a:r>
            <a:r>
              <a:rPr lang="en-US" sz="1200" b="1">
                <a:solidFill>
                  <a:schemeClr val="bg2"/>
                </a:solidFill>
                <a:cs typeface="Times New Roman" pitchFamily="18" charset="0"/>
              </a:rPr>
              <a:t>balanced opinion</a:t>
            </a:r>
            <a:r>
              <a:rPr lang="en-US" sz="1200">
                <a:solidFill>
                  <a:schemeClr val="bg2"/>
                </a:solidFill>
                <a:cs typeface="Times New Roman" pitchFamily="18" charset="0"/>
              </a:rPr>
              <a:t>:</a:t>
            </a:r>
            <a:endParaRPr lang="ru-RU" sz="900">
              <a:solidFill>
                <a:schemeClr val="bg2"/>
              </a:solidFill>
              <a:cs typeface="Times New Roman" pitchFamily="18" charset="0"/>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i="1">
                <a:solidFill>
                  <a:schemeClr val="bg2"/>
                </a:solidFill>
                <a:cs typeface="Times New Roman" pitchFamily="18" charset="0"/>
              </a:rPr>
              <a:t>On the whole, ...</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i="1">
                <a:solidFill>
                  <a:schemeClr val="bg2"/>
                </a:solidFill>
                <a:cs typeface="Times New Roman" pitchFamily="18" charset="0"/>
              </a:rPr>
              <a:t>Overall, ...</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i="1">
                <a:solidFill>
                  <a:schemeClr val="bg2"/>
                </a:solidFill>
                <a:cs typeface="Times New Roman" pitchFamily="18" charset="0"/>
              </a:rPr>
              <a:t>On balance, ...</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a:solidFill>
                  <a:schemeClr val="bg2"/>
                </a:solidFill>
                <a:cs typeface="Times New Roman" pitchFamily="18" charset="0"/>
              </a:rPr>
              <a:t>You can use these words and expressions to </a:t>
            </a:r>
            <a:r>
              <a:rPr lang="en-US" sz="1200" b="1">
                <a:solidFill>
                  <a:schemeClr val="bg2"/>
                </a:solidFill>
                <a:cs typeface="Times New Roman" pitchFamily="18" charset="0"/>
              </a:rPr>
              <a:t>contrast advantages and drawbacks</a:t>
            </a:r>
            <a:r>
              <a:rPr lang="en-US" sz="1200">
                <a:solidFill>
                  <a:schemeClr val="bg2"/>
                </a:solidFill>
                <a:cs typeface="Times New Roman" pitchFamily="18" charset="0"/>
              </a:rPr>
              <a:t>:</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i="1">
                <a:solidFill>
                  <a:schemeClr val="bg2"/>
                </a:solidFill>
                <a:cs typeface="Times New Roman" pitchFamily="18" charset="0"/>
              </a:rPr>
              <a:t>On the other hand, ... </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i="1">
                <a:solidFill>
                  <a:schemeClr val="bg2"/>
                </a:solidFill>
                <a:cs typeface="Times New Roman" pitchFamily="18" charset="0"/>
              </a:rPr>
              <a:t>But ...</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i="1">
                <a:solidFill>
                  <a:schemeClr val="bg2"/>
                </a:solidFill>
                <a:cs typeface="Times New Roman" pitchFamily="18" charset="0"/>
              </a:rPr>
              <a:t>However, ...</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a:solidFill>
                  <a:schemeClr val="bg2"/>
                </a:solidFill>
                <a:cs typeface="Times New Roman" pitchFamily="18" charset="0"/>
              </a:rPr>
              <a:t>You can use these expressions to </a:t>
            </a:r>
            <a:r>
              <a:rPr lang="en-US" sz="1200" b="1">
                <a:solidFill>
                  <a:schemeClr val="bg2"/>
                </a:solidFill>
                <a:cs typeface="Times New Roman" pitchFamily="18" charset="0"/>
              </a:rPr>
              <a:t>give advice</a:t>
            </a:r>
            <a:r>
              <a:rPr lang="en-US" sz="1200">
                <a:solidFill>
                  <a:schemeClr val="bg2"/>
                </a:solidFill>
                <a:cs typeface="Times New Roman" pitchFamily="18" charset="0"/>
              </a:rPr>
              <a:t>:</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i="1">
                <a:solidFill>
                  <a:schemeClr val="bg2"/>
                </a:solidFill>
                <a:cs typeface="Times New Roman" pitchFamily="18" charset="0"/>
              </a:rPr>
              <a:t>If I were you, I'd ...</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i="1">
                <a:solidFill>
                  <a:schemeClr val="bg2"/>
                </a:solidFill>
                <a:cs typeface="Times New Roman" pitchFamily="18" charset="0"/>
              </a:rPr>
              <a:t>You could do worse than ...</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i="1">
                <a:solidFill>
                  <a:schemeClr val="bg2"/>
                </a:solidFill>
                <a:cs typeface="Times New Roman" pitchFamily="18" charset="0"/>
              </a:rPr>
              <a:t>You should ...</a:t>
            </a:r>
            <a:endParaRPr lang="ru-RU" sz="900">
              <a:solidFill>
                <a:schemeClr val="bg2"/>
              </a:solidFill>
            </a:endParaRPr>
          </a:p>
          <a:p>
            <a:pPr eaLnBrk="0" hangingPunct="0">
              <a:buFontTx/>
              <a:buChar char="•"/>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400" b="1">
                <a:solidFill>
                  <a:schemeClr val="bg2"/>
                </a:solidFill>
                <a:cs typeface="Times New Roman" pitchFamily="18" charset="0"/>
              </a:rPr>
              <a:t>Model answer</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a:solidFill>
                  <a:schemeClr val="bg2"/>
                </a:solidFill>
                <a:cs typeface="Times New Roman" pitchFamily="18" charset="0"/>
              </a:rPr>
              <a:t>Dear ...</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a:solidFill>
                  <a:schemeClr val="bg2"/>
                </a:solidFill>
                <a:cs typeface="Times New Roman" pitchFamily="18" charset="0"/>
              </a:rPr>
              <a:t>I have mixed feelings about my time in Colorado but overall I enjoyed myself. The landscape is superb and the children were nice. We spent a lot of time hiking in the mountains. That was wonderful.</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a:solidFill>
                  <a:schemeClr val="bg2"/>
                </a:solidFill>
                <a:cs typeface="Times New Roman" pitchFamily="18" charset="0"/>
              </a:rPr>
              <a:t>On the other hand, the company was not brilliant. They did not pay for my flight until six months after I got back from the States. It was very hard work too. I only had five days off in the entire two months I was there and as you are living in the camp you never really get a break. The pay wasn't very good but I didn't have to spend much. The accommodation they provided was in old tents, but it was perfectly OK.</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a:solidFill>
                  <a:schemeClr val="bg2"/>
                </a:solidFill>
                <a:cs typeface="Times New Roman" pitchFamily="18" charset="0"/>
              </a:rPr>
              <a:t>If you want to be in the mountains and you like being with children, then you could do worse. Make sure they pay for your air fare in advance.</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a:solidFill>
                  <a:schemeClr val="bg2"/>
                </a:solidFill>
                <a:cs typeface="Times New Roman" pitchFamily="18" charset="0"/>
              </a:rPr>
              <a:t>Good luck with the application! Give me a ring if you want any more information.</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r>
              <a:rPr lang="en-US" sz="1200">
                <a:solidFill>
                  <a:schemeClr val="bg2"/>
                </a:solidFill>
                <a:cs typeface="Times New Roman" pitchFamily="18" charset="0"/>
              </a:rPr>
              <a:t>Best wishes,</a:t>
            </a:r>
            <a:endParaRPr lang="ru-RU" sz="900">
              <a:solidFill>
                <a:schemeClr val="bg2"/>
              </a:solidFill>
            </a:endParaRPr>
          </a:p>
          <a:p>
            <a:pPr eaLnBrk="0" hangingPunct="0">
              <a:tabLst>
                <a:tab pos="323850" algn="l"/>
                <a:tab pos="360363" algn="l"/>
                <a:tab pos="647700" algn="l"/>
                <a:tab pos="914400" algn="l"/>
                <a:tab pos="1371600" algn="l"/>
                <a:tab pos="1828800" algn="l"/>
                <a:tab pos="2286000" algn="l"/>
                <a:tab pos="2743200" algn="l"/>
                <a:tab pos="3200400" algn="l"/>
                <a:tab pos="3657600" algn="l"/>
                <a:tab pos="4114800" algn="l"/>
                <a:tab pos="4572000" algn="l"/>
                <a:tab pos="5029200" algn="l"/>
              </a:tabLst>
            </a:pPr>
            <a:endParaRPr lang="ru-R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a:defRPr/>
            </a:pPr>
            <a:endParaRPr lang="ru-RU" smtClean="0"/>
          </a:p>
        </p:txBody>
      </p:sp>
      <p:sp>
        <p:nvSpPr>
          <p:cNvPr id="11267" name="Содержимое 2"/>
          <p:cNvSpPr>
            <a:spLocks noGrp="1"/>
          </p:cNvSpPr>
          <p:nvPr>
            <p:ph idx="1"/>
          </p:nvPr>
        </p:nvSpPr>
        <p:spPr/>
        <p:txBody>
          <a:bodyPr/>
          <a:lstStyle/>
          <a:p>
            <a:pPr>
              <a:defRPr/>
            </a:pPr>
            <a:endParaRPr lang="ru-RU" smtClean="0"/>
          </a:p>
        </p:txBody>
      </p:sp>
      <p:pic>
        <p:nvPicPr>
          <p:cNvPr id="58372" name="Picture 2" descr="C:\Users\АЛИЯ\Desktop\pre while post\Рисунок3.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58373" name="Picture 5"/>
          <p:cNvPicPr>
            <a:picLocks noChangeAspect="1" noChangeArrowheads="1"/>
          </p:cNvPicPr>
          <p:nvPr/>
        </p:nvPicPr>
        <p:blipFill>
          <a:blip r:embed="rId4" cstate="email"/>
          <a:srcRect/>
          <a:stretch>
            <a:fillRect/>
          </a:stretch>
        </p:blipFill>
        <p:spPr bwMode="auto">
          <a:xfrm>
            <a:off x="0" y="0"/>
            <a:ext cx="4286250" cy="6858000"/>
          </a:xfrm>
          <a:prstGeom prst="rect">
            <a:avLst/>
          </a:prstGeom>
          <a:noFill/>
          <a:ln w="9525">
            <a:noFill/>
            <a:miter lim="800000"/>
            <a:headEnd/>
            <a:tailEnd/>
          </a:ln>
        </p:spPr>
      </p:pic>
      <p:sp>
        <p:nvSpPr>
          <p:cNvPr id="58374" name="Rectangle 1"/>
          <p:cNvSpPr>
            <a:spLocks noChangeArrowheads="1"/>
          </p:cNvSpPr>
          <p:nvPr/>
        </p:nvSpPr>
        <p:spPr bwMode="auto">
          <a:xfrm>
            <a:off x="4214813" y="0"/>
            <a:ext cx="4929187" cy="5240338"/>
          </a:xfrm>
          <a:prstGeom prst="rect">
            <a:avLst/>
          </a:prstGeom>
          <a:noFill/>
          <a:ln w="9525">
            <a:noFill/>
            <a:miter lim="800000"/>
            <a:headEnd/>
            <a:tailEnd/>
          </a:ln>
        </p:spPr>
        <p:txBody>
          <a:bodyPr tIns="152352" bIns="38088" anchor="ctr">
            <a:spAutoFit/>
          </a:bodyPr>
          <a:lstStyle/>
          <a:p>
            <a:pPr>
              <a:tabLst>
                <a:tab pos="685800" algn="l"/>
              </a:tabLst>
            </a:pPr>
            <a:r>
              <a:rPr lang="en-US" sz="1200" b="1">
                <a:solidFill>
                  <a:schemeClr val="bg2"/>
                </a:solidFill>
              </a:rPr>
              <a:t>Writing plan</a:t>
            </a:r>
            <a:endParaRPr lang="en-US" sz="1400" b="1">
              <a:solidFill>
                <a:schemeClr val="bg2"/>
              </a:solidFill>
            </a:endParaRPr>
          </a:p>
          <a:p>
            <a:pPr eaLnBrk="0" hangingPunct="0">
              <a:tabLst>
                <a:tab pos="685800" algn="l"/>
              </a:tabLst>
            </a:pPr>
            <a:r>
              <a:rPr lang="en-US" sz="1100">
                <a:solidFill>
                  <a:schemeClr val="bg2"/>
                </a:solidFill>
                <a:cs typeface="Times New Roman" pitchFamily="18" charset="0"/>
              </a:rPr>
              <a:t>This is an </a:t>
            </a:r>
            <a:r>
              <a:rPr lang="en-US" sz="1100" b="1">
                <a:solidFill>
                  <a:schemeClr val="bg2"/>
                </a:solidFill>
                <a:cs typeface="Times New Roman" pitchFamily="18" charset="0"/>
              </a:rPr>
              <a:t>article</a:t>
            </a:r>
            <a:r>
              <a:rPr lang="en-US" sz="1100">
                <a:solidFill>
                  <a:schemeClr val="bg2"/>
                </a:solidFill>
                <a:cs typeface="Times New Roman" pitchFamily="18" charset="0"/>
              </a:rPr>
              <a:t> for people to read in the magazine, so the style should be neutral or informal, and as interesting (and amusing?) as possible.  Remember that in order to write a winning article you need to make your description extra special, so it seems different from all the other articles the magazine will receive.</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Don’t forget that your article must be between </a:t>
            </a:r>
            <a:r>
              <a:rPr lang="en-US" sz="1100" b="1">
                <a:solidFill>
                  <a:schemeClr val="bg2"/>
                </a:solidFill>
                <a:cs typeface="Times New Roman" pitchFamily="18" charset="0"/>
              </a:rPr>
              <a:t>120 </a:t>
            </a:r>
            <a:r>
              <a:rPr lang="en-US" sz="1100">
                <a:solidFill>
                  <a:schemeClr val="bg2"/>
                </a:solidFill>
                <a:cs typeface="Times New Roman" pitchFamily="18" charset="0"/>
              </a:rPr>
              <a:t>and </a:t>
            </a:r>
            <a:r>
              <a:rPr lang="en-US" sz="1100" b="1">
                <a:solidFill>
                  <a:schemeClr val="bg2"/>
                </a:solidFill>
                <a:cs typeface="Times New Roman" pitchFamily="18" charset="0"/>
              </a:rPr>
              <a:t>180</a:t>
            </a:r>
            <a:r>
              <a:rPr lang="en-US" sz="1100">
                <a:solidFill>
                  <a:schemeClr val="bg2"/>
                </a:solidFill>
                <a:cs typeface="Times New Roman" pitchFamily="18" charset="0"/>
              </a:rPr>
              <a:t> words.</a:t>
            </a:r>
            <a:endParaRPr lang="ru-RU" sz="900">
              <a:solidFill>
                <a:schemeClr val="bg2"/>
              </a:solidFill>
            </a:endParaRPr>
          </a:p>
          <a:p>
            <a:pPr eaLnBrk="0" hangingPunct="0">
              <a:buFontTx/>
              <a:buChar char="•"/>
              <a:tabLst>
                <a:tab pos="685800" algn="l"/>
              </a:tabLst>
            </a:pPr>
            <a:r>
              <a:rPr lang="en-US" sz="1100">
                <a:solidFill>
                  <a:schemeClr val="bg2"/>
                </a:solidFill>
                <a:cs typeface="Times New Roman" pitchFamily="18" charset="0"/>
              </a:rPr>
              <a:t>Describe the restaurant in general terms.</a:t>
            </a:r>
            <a:endParaRPr lang="ru-RU" sz="900">
              <a:solidFill>
                <a:schemeClr val="bg2"/>
              </a:solidFill>
            </a:endParaRPr>
          </a:p>
          <a:p>
            <a:pPr eaLnBrk="0" hangingPunct="0">
              <a:buFontTx/>
              <a:buChar char="•"/>
              <a:tabLst>
                <a:tab pos="685800" algn="l"/>
              </a:tabLst>
            </a:pPr>
            <a:r>
              <a:rPr lang="en-US" sz="1100">
                <a:solidFill>
                  <a:schemeClr val="bg2"/>
                </a:solidFill>
                <a:cs typeface="Times New Roman" pitchFamily="18" charset="0"/>
              </a:rPr>
              <a:t>Describe the atmosphere, the food and drink and special features that you like.</a:t>
            </a:r>
            <a:endParaRPr lang="ru-RU" sz="900">
              <a:solidFill>
                <a:schemeClr val="bg2"/>
              </a:solidFill>
            </a:endParaRPr>
          </a:p>
          <a:p>
            <a:pPr eaLnBrk="0" hangingPunct="0">
              <a:buFontTx/>
              <a:buChar char="•"/>
              <a:tabLst>
                <a:tab pos="685800" algn="l"/>
              </a:tabLst>
            </a:pPr>
            <a:r>
              <a:rPr lang="en-US" sz="1100">
                <a:solidFill>
                  <a:schemeClr val="bg2"/>
                </a:solidFill>
                <a:cs typeface="Times New Roman" pitchFamily="18" charset="0"/>
              </a:rPr>
              <a:t>Conclude by explaining why it is your favourite restaurant.</a:t>
            </a:r>
            <a:endParaRPr lang="en-US" sz="1400" b="1">
              <a:solidFill>
                <a:schemeClr val="bg2"/>
              </a:solidFill>
            </a:endParaRPr>
          </a:p>
          <a:p>
            <a:pPr eaLnBrk="0" hangingPunct="0">
              <a:tabLst>
                <a:tab pos="685800" algn="l"/>
              </a:tabLst>
            </a:pPr>
            <a:endParaRPr lang="en-US" sz="1200" b="1">
              <a:solidFill>
                <a:schemeClr val="bg2"/>
              </a:solidFill>
            </a:endParaRPr>
          </a:p>
          <a:p>
            <a:pPr eaLnBrk="0" hangingPunct="0">
              <a:tabLst>
                <a:tab pos="685800" algn="l"/>
              </a:tabLst>
            </a:pPr>
            <a:r>
              <a:rPr lang="en-US" sz="1200" b="1">
                <a:solidFill>
                  <a:schemeClr val="bg2"/>
                </a:solidFill>
              </a:rPr>
              <a:t>Language notes</a:t>
            </a:r>
            <a:endParaRPr lang="en-US" sz="1400" b="1">
              <a:solidFill>
                <a:schemeClr val="bg2"/>
              </a:solidFill>
            </a:endParaRPr>
          </a:p>
          <a:p>
            <a:pPr eaLnBrk="0" hangingPunct="0">
              <a:tabLst>
                <a:tab pos="685800" algn="l"/>
              </a:tabLst>
            </a:pPr>
            <a:r>
              <a:rPr lang="en-US" sz="1100" b="1">
                <a:solidFill>
                  <a:schemeClr val="bg2"/>
                </a:solidFill>
                <a:cs typeface="Times New Roman" pitchFamily="18" charset="0"/>
              </a:rPr>
              <a:t>In a restaurant:</a:t>
            </a:r>
            <a:r>
              <a:rPr lang="en-US" sz="1100">
                <a:solidFill>
                  <a:schemeClr val="bg2"/>
                </a:solidFill>
                <a:cs typeface="Times New Roman" pitchFamily="18" charset="0"/>
              </a:rPr>
              <a:t> chef, waiter, waitress, owner, proprietor, customer, clientele, bill, service, service charge, tip, menu, wine list, expensive, cheap, popular, exclusive, glamorous, elegant, relaxing, cheerful, exotic, traditional</a:t>
            </a:r>
            <a:endParaRPr lang="ru-RU" sz="900">
              <a:solidFill>
                <a:schemeClr val="bg2"/>
              </a:solidFill>
            </a:endParaRPr>
          </a:p>
          <a:p>
            <a:pPr eaLnBrk="0" hangingPunct="0">
              <a:tabLst>
                <a:tab pos="685800" algn="l"/>
              </a:tabLst>
            </a:pPr>
            <a:endParaRPr lang="en-US" sz="1400" b="1">
              <a:solidFill>
                <a:schemeClr val="bg2"/>
              </a:solidFill>
              <a:cs typeface="Times New Roman" pitchFamily="18" charset="0"/>
            </a:endParaRPr>
          </a:p>
          <a:p>
            <a:pPr eaLnBrk="0" hangingPunct="0">
              <a:tabLst>
                <a:tab pos="685800" algn="l"/>
              </a:tabLst>
            </a:pPr>
            <a:r>
              <a:rPr lang="en-US" sz="1400" b="1">
                <a:solidFill>
                  <a:schemeClr val="bg2"/>
                </a:solidFill>
                <a:cs typeface="Times New Roman" pitchFamily="18" charset="0"/>
              </a:rPr>
              <a:t>Model answer</a:t>
            </a:r>
            <a:endParaRPr lang="ru-RU" sz="900">
              <a:solidFill>
                <a:schemeClr val="bg2"/>
              </a:solidFill>
            </a:endParaRPr>
          </a:p>
          <a:p>
            <a:pPr eaLnBrk="0" hangingPunct="0">
              <a:tabLst>
                <a:tab pos="685800" algn="l"/>
              </a:tabLst>
            </a:pPr>
            <a:r>
              <a:rPr lang="en-US" sz="1100" u="sng">
                <a:solidFill>
                  <a:schemeClr val="bg2"/>
                </a:solidFill>
                <a:cs typeface="Times New Roman" pitchFamily="18" charset="0"/>
              </a:rPr>
              <a:t>My favourite restaurant</a:t>
            </a:r>
            <a:endParaRPr lang="ru-RU" sz="900">
              <a:solidFill>
                <a:schemeClr val="bg2"/>
              </a:solidFill>
            </a:endParaRPr>
          </a:p>
          <a:p>
            <a:pPr eaLnBrk="0" hangingPunct="0">
              <a:tabLst>
                <a:tab pos="685800" algn="l"/>
              </a:tabLst>
            </a:pPr>
            <a:endParaRPr lang="en-US" sz="1100">
              <a:solidFill>
                <a:schemeClr val="bg2"/>
              </a:solidFill>
              <a:cs typeface="Times New Roman" pitchFamily="18" charset="0"/>
            </a:endParaRPr>
          </a:p>
          <a:p>
            <a:pPr eaLnBrk="0" hangingPunct="0">
              <a:tabLst>
                <a:tab pos="685800" algn="l"/>
              </a:tabLst>
            </a:pPr>
            <a:r>
              <a:rPr lang="en-US" sz="1100">
                <a:solidFill>
                  <a:schemeClr val="bg2"/>
                </a:solidFill>
                <a:cs typeface="Times New Roman" pitchFamily="18" charset="0"/>
              </a:rPr>
              <a:t>My favourite restaurant isn't expensive and glamorous but it is popular and always full of people. The position is wonderful, right by the sea near Sorrento in southern Italy. On summer evenings you can sit outside overlooking the harbour, and in winter the atmosphere in the restaurant is warm and cosy, with the tables lit by candlelight.</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The food is freshly cooked and the dishes are simple. The menu has a choice of about five starters, main dishes and desserts - and they are all mouth-watering. Everything I have tried has been delicious - attractive, tasty and well-cooked. There is a good selection of wine and the waitresses are all polite, friendly and efficient. In such a place you would expect to pay a lot, but we are always pleasantly surprised by the bill.</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I won't tell you exactly where it is, because I want to keep it special for me and my </a:t>
            </a:r>
            <a:r>
              <a:rPr lang="en-US" sz="1100">
                <a:cs typeface="Times New Roman" pitchFamily="18" charset="0"/>
              </a:rPr>
              <a:t>friends.</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a:defRPr/>
            </a:pPr>
            <a:endParaRPr lang="ru-RU" smtClean="0"/>
          </a:p>
        </p:txBody>
      </p:sp>
      <p:sp>
        <p:nvSpPr>
          <p:cNvPr id="12291" name="Содержимое 2"/>
          <p:cNvSpPr>
            <a:spLocks noGrp="1"/>
          </p:cNvSpPr>
          <p:nvPr>
            <p:ph idx="1"/>
          </p:nvPr>
        </p:nvSpPr>
        <p:spPr/>
        <p:txBody>
          <a:bodyPr/>
          <a:lstStyle/>
          <a:p>
            <a:pPr>
              <a:defRPr/>
            </a:pPr>
            <a:endParaRPr lang="ru-RU" smtClean="0"/>
          </a:p>
        </p:txBody>
      </p:sp>
      <p:pic>
        <p:nvPicPr>
          <p:cNvPr id="59396" name="Picture 2" descr="C:\Users\АЛИЯ\Desktop\pre while post\Рисунок3.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59397" name="Rectangle 1"/>
          <p:cNvSpPr>
            <a:spLocks noChangeArrowheads="1"/>
          </p:cNvSpPr>
          <p:nvPr/>
        </p:nvSpPr>
        <p:spPr bwMode="auto">
          <a:xfrm>
            <a:off x="4643438" y="0"/>
            <a:ext cx="4500562" cy="6794500"/>
          </a:xfrm>
          <a:prstGeom prst="rect">
            <a:avLst/>
          </a:prstGeom>
          <a:noFill/>
          <a:ln w="9525">
            <a:noFill/>
            <a:miter lim="800000"/>
            <a:headEnd/>
            <a:tailEnd/>
          </a:ln>
        </p:spPr>
        <p:txBody>
          <a:bodyPr tIns="152352" rIns="539580" bIns="38088" anchor="ctr">
            <a:spAutoFit/>
          </a:bodyPr>
          <a:lstStyle/>
          <a:p>
            <a:pPr>
              <a:tabLst>
                <a:tab pos="685800" algn="l"/>
              </a:tabLst>
            </a:pPr>
            <a:r>
              <a:rPr lang="en-US" sz="1200" b="1">
                <a:solidFill>
                  <a:schemeClr val="bg2"/>
                </a:solidFill>
              </a:rPr>
              <a:t>Writing plan</a:t>
            </a:r>
            <a:endParaRPr lang="en-US" sz="1400" b="1">
              <a:solidFill>
                <a:schemeClr val="bg2"/>
              </a:solidFill>
            </a:endParaRPr>
          </a:p>
          <a:p>
            <a:pPr eaLnBrk="0" hangingPunct="0">
              <a:tabLst>
                <a:tab pos="685800" algn="l"/>
              </a:tabLst>
            </a:pPr>
            <a:r>
              <a:rPr lang="en-US" sz="1100">
                <a:solidFill>
                  <a:schemeClr val="bg2"/>
                </a:solidFill>
                <a:cs typeface="Times New Roman" pitchFamily="18" charset="0"/>
              </a:rPr>
              <a:t>This is a </a:t>
            </a:r>
            <a:r>
              <a:rPr lang="en-US" sz="1100" b="1">
                <a:solidFill>
                  <a:schemeClr val="bg2"/>
                </a:solidFill>
                <a:cs typeface="Times New Roman" pitchFamily="18" charset="0"/>
              </a:rPr>
              <a:t>report</a:t>
            </a:r>
            <a:r>
              <a:rPr lang="en-US" sz="1100">
                <a:solidFill>
                  <a:schemeClr val="bg2"/>
                </a:solidFill>
                <a:cs typeface="Times New Roman" pitchFamily="18" charset="0"/>
              </a:rPr>
              <a:t>, so your information needs to be organised clearly and the style should be  formal or neutral.  You may want to use headings to show how the information is divided up. You don't need to say who the report is to and who it is from.</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Don't forget that your report must be between </a:t>
            </a:r>
            <a:r>
              <a:rPr lang="en-US" sz="1100" b="1">
                <a:solidFill>
                  <a:schemeClr val="bg2"/>
                </a:solidFill>
                <a:cs typeface="Times New Roman" pitchFamily="18" charset="0"/>
              </a:rPr>
              <a:t>120</a:t>
            </a:r>
            <a:r>
              <a:rPr lang="en-US" sz="1100">
                <a:solidFill>
                  <a:schemeClr val="bg2"/>
                </a:solidFill>
                <a:cs typeface="Times New Roman" pitchFamily="18" charset="0"/>
              </a:rPr>
              <a:t> and </a:t>
            </a:r>
            <a:r>
              <a:rPr lang="en-US" sz="1100" b="1">
                <a:solidFill>
                  <a:schemeClr val="bg2"/>
                </a:solidFill>
                <a:cs typeface="Times New Roman" pitchFamily="18" charset="0"/>
              </a:rPr>
              <a:t>180 </a:t>
            </a:r>
            <a:r>
              <a:rPr lang="en-US" sz="1100">
                <a:solidFill>
                  <a:schemeClr val="bg2"/>
                </a:solidFill>
                <a:cs typeface="Times New Roman" pitchFamily="18" charset="0"/>
              </a:rPr>
              <a:t>words.</a:t>
            </a:r>
            <a:endParaRPr lang="ru-RU" sz="900">
              <a:solidFill>
                <a:schemeClr val="bg2"/>
              </a:solidFill>
            </a:endParaRPr>
          </a:p>
          <a:p>
            <a:pPr eaLnBrk="0" hangingPunct="0">
              <a:buFontTx/>
              <a:buChar char="•"/>
              <a:tabLst>
                <a:tab pos="685800" algn="l"/>
              </a:tabLst>
            </a:pPr>
            <a:r>
              <a:rPr lang="en-US" sz="1100">
                <a:solidFill>
                  <a:schemeClr val="bg2"/>
                </a:solidFill>
                <a:cs typeface="Times New Roman" pitchFamily="18" charset="0"/>
              </a:rPr>
              <a:t>Describe the traffic conditions in your area.</a:t>
            </a:r>
            <a:endParaRPr lang="ru-RU" sz="900">
              <a:solidFill>
                <a:schemeClr val="bg2"/>
              </a:solidFill>
            </a:endParaRPr>
          </a:p>
          <a:p>
            <a:pPr eaLnBrk="0" hangingPunct="0">
              <a:buFontTx/>
              <a:buChar char="•"/>
              <a:tabLst>
                <a:tab pos="685800" algn="l"/>
              </a:tabLst>
            </a:pPr>
            <a:r>
              <a:rPr lang="en-US" sz="1100">
                <a:solidFill>
                  <a:schemeClr val="bg2"/>
                </a:solidFill>
                <a:cs typeface="Times New Roman" pitchFamily="18" charset="0"/>
              </a:rPr>
              <a:t>Describe any problems there are.</a:t>
            </a:r>
            <a:endParaRPr lang="ru-RU" sz="900">
              <a:solidFill>
                <a:schemeClr val="bg2"/>
              </a:solidFill>
            </a:endParaRPr>
          </a:p>
          <a:p>
            <a:pPr eaLnBrk="0" hangingPunct="0">
              <a:buFontTx/>
              <a:buChar char="•"/>
              <a:tabLst>
                <a:tab pos="685800" algn="l"/>
              </a:tabLst>
            </a:pPr>
            <a:r>
              <a:rPr lang="en-US" sz="1100">
                <a:solidFill>
                  <a:schemeClr val="bg2"/>
                </a:solidFill>
                <a:cs typeface="Times New Roman" pitchFamily="18" charset="0"/>
              </a:rPr>
              <a:t>Make at least one suggestion for an improvement in the traffic conditions.</a:t>
            </a:r>
            <a:endParaRPr lang="ru-RU" sz="900">
              <a:solidFill>
                <a:schemeClr val="bg2"/>
              </a:solidFill>
            </a:endParaRPr>
          </a:p>
          <a:p>
            <a:pPr eaLnBrk="0" hangingPunct="0">
              <a:buFontTx/>
              <a:buChar char="•"/>
              <a:tabLst>
                <a:tab pos="685800" algn="l"/>
              </a:tabLst>
            </a:pPr>
            <a:r>
              <a:rPr lang="ru-RU" sz="1100">
                <a:solidFill>
                  <a:schemeClr val="bg2"/>
                </a:solidFill>
                <a:cs typeface="Times New Roman" pitchFamily="18" charset="0"/>
              </a:rPr>
              <a:t>Conclude with your opinions.</a:t>
            </a:r>
            <a:endParaRPr lang="en-US" sz="1400" b="1">
              <a:solidFill>
                <a:schemeClr val="bg2"/>
              </a:solidFill>
            </a:endParaRPr>
          </a:p>
          <a:p>
            <a:pPr eaLnBrk="0" hangingPunct="0">
              <a:tabLst>
                <a:tab pos="685800" algn="l"/>
              </a:tabLst>
            </a:pPr>
            <a:r>
              <a:rPr lang="en-US" sz="1200" b="1">
                <a:solidFill>
                  <a:schemeClr val="bg2"/>
                </a:solidFill>
              </a:rPr>
              <a:t>Language notes</a:t>
            </a:r>
            <a:endParaRPr lang="en-US" sz="1400" b="1">
              <a:solidFill>
                <a:schemeClr val="bg2"/>
              </a:solidFill>
            </a:endParaRPr>
          </a:p>
          <a:p>
            <a:pPr eaLnBrk="0" hangingPunct="0">
              <a:tabLst>
                <a:tab pos="685800" algn="l"/>
              </a:tabLst>
            </a:pPr>
            <a:r>
              <a:rPr lang="ru-RU" sz="1100" b="1">
                <a:solidFill>
                  <a:schemeClr val="bg2"/>
                </a:solidFill>
                <a:cs typeface="Times New Roman" pitchFamily="18" charset="0"/>
              </a:rPr>
              <a:t>Report-writing  </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The aim of this report is ...</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As requested, I have done some research into ...</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I summarise below the principal facts as well as some recommendations.</a:t>
            </a:r>
            <a:endParaRPr lang="ru-RU" sz="1100" b="1">
              <a:solidFill>
                <a:schemeClr val="bg2"/>
              </a:solidFill>
              <a:cs typeface="Times New Roman" pitchFamily="18" charset="0"/>
            </a:endParaRPr>
          </a:p>
          <a:p>
            <a:pPr eaLnBrk="0" hangingPunct="0">
              <a:tabLst>
                <a:tab pos="685800" algn="l"/>
              </a:tabLst>
            </a:pPr>
            <a:r>
              <a:rPr lang="en-US" sz="1100" b="1">
                <a:solidFill>
                  <a:schemeClr val="bg2"/>
                </a:solidFill>
                <a:cs typeface="Times New Roman" pitchFamily="18" charset="0"/>
              </a:rPr>
              <a:t>Useful phrases</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In relation to ...</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In contrast with ...</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As far as ... is concerned ...</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In spite of ...</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In an attempt to ...</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I would recommend ...These recommendations would ...</a:t>
            </a:r>
            <a:endParaRPr lang="ru-RU" sz="900">
              <a:solidFill>
                <a:schemeClr val="bg2"/>
              </a:solidFill>
            </a:endParaRPr>
          </a:p>
          <a:p>
            <a:pPr eaLnBrk="0" hangingPunct="0">
              <a:tabLst>
                <a:tab pos="685800" algn="l"/>
              </a:tabLst>
            </a:pPr>
            <a:r>
              <a:rPr lang="en-US" sz="1100" b="1">
                <a:solidFill>
                  <a:schemeClr val="bg2"/>
                </a:solidFill>
                <a:cs typeface="Times New Roman" pitchFamily="18" charset="0"/>
              </a:rPr>
              <a:t>The passive </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Railway lines have been phased out.</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The bus service must be improved.</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Cycle lanes should be created.</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Cars have been diverted from the centre.</a:t>
            </a:r>
            <a:endParaRPr lang="ru-RU" sz="900">
              <a:solidFill>
                <a:schemeClr val="bg2"/>
              </a:solidFill>
            </a:endParaRPr>
          </a:p>
          <a:p>
            <a:pPr eaLnBrk="0" hangingPunct="0">
              <a:tabLst>
                <a:tab pos="685800" algn="l"/>
              </a:tabLst>
            </a:pPr>
            <a:r>
              <a:rPr lang="en-US" sz="1100">
                <a:solidFill>
                  <a:schemeClr val="bg2"/>
                </a:solidFill>
                <a:cs typeface="Times New Roman" pitchFamily="18" charset="0"/>
              </a:rPr>
              <a:t>Cities should be saved for people rather than cars.</a:t>
            </a:r>
            <a:endParaRPr lang="en-US" sz="1100" i="1">
              <a:solidFill>
                <a:schemeClr val="bg2"/>
              </a:solidFill>
              <a:cs typeface="Times New Roman" pitchFamily="18" charset="0"/>
            </a:endParaRPr>
          </a:p>
          <a:p>
            <a:pPr eaLnBrk="0" hangingPunct="0">
              <a:tabLst>
                <a:tab pos="685800" algn="l"/>
              </a:tabLst>
            </a:pPr>
            <a:r>
              <a:rPr lang="en-US" sz="1200" b="1">
                <a:solidFill>
                  <a:schemeClr val="bg2"/>
                </a:solidFill>
                <a:cs typeface="Times New Roman" pitchFamily="18" charset="0"/>
              </a:rPr>
              <a:t>Useful vocabulary </a:t>
            </a:r>
            <a:endParaRPr lang="ru-RU" sz="900">
              <a:solidFill>
                <a:schemeClr val="bg2"/>
              </a:solidFill>
            </a:endParaRPr>
          </a:p>
          <a:p>
            <a:pPr eaLnBrk="0" hangingPunct="0">
              <a:tabLst>
                <a:tab pos="685800" algn="l"/>
              </a:tabLst>
            </a:pPr>
            <a:r>
              <a:rPr lang="en-US" sz="1200" b="1">
                <a:solidFill>
                  <a:schemeClr val="bg2"/>
                </a:solidFill>
                <a:cs typeface="Times New Roman" pitchFamily="18" charset="0"/>
              </a:rPr>
              <a:t>traffic:</a:t>
            </a:r>
            <a:r>
              <a:rPr lang="en-US" sz="1100">
                <a:solidFill>
                  <a:schemeClr val="bg2"/>
                </a:solidFill>
                <a:cs typeface="Times New Roman" pitchFamily="18" charset="0"/>
              </a:rPr>
              <a:t> congested, jammed, blocked, stationary, at a standstill; motorway, dual carriageway, main road, minor road, side street, junction, traffic lights, roundabout, one-way system, speed limit, traffic jam, rush hour, peak times, pollution, exhaust fumes, commuters, cycle lanes, bus lanes, multi-storey car parks, park and ride, car sharing, </a:t>
            </a:r>
            <a:r>
              <a:rPr lang="en-US" sz="1100">
                <a:cs typeface="Times New Roman" pitchFamily="18" charset="0"/>
              </a:rPr>
              <a:t>pedestrian areas.</a:t>
            </a:r>
            <a:endParaRPr lang="ru-RU" sz="900"/>
          </a:p>
          <a:p>
            <a:pPr eaLnBrk="0" hangingPunct="0">
              <a:tabLst>
                <a:tab pos="685800" algn="l"/>
              </a:tabLst>
            </a:pPr>
            <a:endParaRPr lang="ru-RU"/>
          </a:p>
        </p:txBody>
      </p:sp>
      <p:pic>
        <p:nvPicPr>
          <p:cNvPr id="59398" name="Picture 2"/>
          <p:cNvPicPr>
            <a:picLocks noChangeAspect="1" noChangeArrowheads="1"/>
          </p:cNvPicPr>
          <p:nvPr/>
        </p:nvPicPr>
        <p:blipFill>
          <a:blip r:embed="rId4" cstate="email"/>
          <a:srcRect/>
          <a:stretch>
            <a:fillRect/>
          </a:stretch>
        </p:blipFill>
        <p:spPr bwMode="auto">
          <a:xfrm>
            <a:off x="-214313" y="0"/>
            <a:ext cx="4786313" cy="6858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a:defRPr/>
            </a:pPr>
            <a:endParaRPr lang="ru-RU" smtClean="0"/>
          </a:p>
        </p:txBody>
      </p:sp>
      <p:sp>
        <p:nvSpPr>
          <p:cNvPr id="13315" name="Содержимое 2"/>
          <p:cNvSpPr>
            <a:spLocks noGrp="1"/>
          </p:cNvSpPr>
          <p:nvPr>
            <p:ph idx="1"/>
          </p:nvPr>
        </p:nvSpPr>
        <p:spPr/>
        <p:txBody>
          <a:bodyPr/>
          <a:lstStyle/>
          <a:p>
            <a:pPr>
              <a:defRPr/>
            </a:pPr>
            <a:endParaRPr lang="ru-RU" smtClean="0"/>
          </a:p>
        </p:txBody>
      </p:sp>
      <p:pic>
        <p:nvPicPr>
          <p:cNvPr id="60420" name="Picture 2" descr="C:\Users\АЛИЯ\Desktop\pre while post\Рисунок3.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60421" name="Picture 1"/>
          <p:cNvPicPr>
            <a:picLocks noChangeAspect="1" noChangeArrowheads="1"/>
          </p:cNvPicPr>
          <p:nvPr/>
        </p:nvPicPr>
        <p:blipFill>
          <a:blip r:embed="rId4" cstate="email"/>
          <a:srcRect/>
          <a:stretch>
            <a:fillRect/>
          </a:stretch>
        </p:blipFill>
        <p:spPr bwMode="auto">
          <a:xfrm>
            <a:off x="0" y="0"/>
            <a:ext cx="5357813" cy="6858000"/>
          </a:xfrm>
          <a:prstGeom prst="rect">
            <a:avLst/>
          </a:prstGeom>
          <a:noFill/>
          <a:ln w="9525">
            <a:noFill/>
            <a:miter lim="800000"/>
            <a:headEnd/>
            <a:tailEnd/>
          </a:ln>
        </p:spPr>
      </p:pic>
      <p:sp>
        <p:nvSpPr>
          <p:cNvPr id="60422" name="TextBox 5"/>
          <p:cNvSpPr txBox="1">
            <a:spLocks noChangeArrowheads="1"/>
          </p:cNvSpPr>
          <p:nvPr/>
        </p:nvSpPr>
        <p:spPr bwMode="auto">
          <a:xfrm>
            <a:off x="5429250" y="142875"/>
            <a:ext cx="3071813" cy="5632450"/>
          </a:xfrm>
          <a:prstGeom prst="rect">
            <a:avLst/>
          </a:prstGeom>
          <a:noFill/>
          <a:ln w="9525">
            <a:noFill/>
            <a:miter lim="800000"/>
            <a:headEnd/>
            <a:tailEnd/>
          </a:ln>
        </p:spPr>
        <p:txBody>
          <a:bodyPr>
            <a:spAutoFit/>
          </a:bodyPr>
          <a:lstStyle/>
          <a:p>
            <a:r>
              <a:rPr lang="en-US" b="1">
                <a:solidFill>
                  <a:schemeClr val="bg2"/>
                </a:solidFill>
                <a:latin typeface="Calibri" pitchFamily="34" charset="0"/>
              </a:rPr>
              <a:t>Pre – writing:</a:t>
            </a:r>
          </a:p>
          <a:p>
            <a:pPr>
              <a:buFontTx/>
              <a:buChar char="-"/>
            </a:pPr>
            <a:r>
              <a:rPr lang="en-US">
                <a:solidFill>
                  <a:schemeClr val="bg2"/>
                </a:solidFill>
                <a:latin typeface="Calibri" pitchFamily="34" charset="0"/>
              </a:rPr>
              <a:t>Brainstorming (imagine someone coming to your place for a holiday. What would you show him/her? </a:t>
            </a:r>
          </a:p>
          <a:p>
            <a:pPr>
              <a:buFontTx/>
              <a:buChar char="-"/>
            </a:pPr>
            <a:r>
              <a:rPr lang="en-US">
                <a:solidFill>
                  <a:schemeClr val="bg2"/>
                </a:solidFill>
                <a:latin typeface="Calibri" pitchFamily="34" charset="0"/>
              </a:rPr>
              <a:t>-Read the letter, answer the questions .</a:t>
            </a:r>
          </a:p>
          <a:p>
            <a:r>
              <a:rPr lang="en-US" b="1">
                <a:solidFill>
                  <a:schemeClr val="bg2"/>
                </a:solidFill>
                <a:latin typeface="Calibri" pitchFamily="34" charset="0"/>
              </a:rPr>
              <a:t>While – writing:</a:t>
            </a:r>
          </a:p>
          <a:p>
            <a:r>
              <a:rPr lang="en-US">
                <a:solidFill>
                  <a:schemeClr val="bg2"/>
                </a:solidFill>
                <a:latin typeface="Calibri" pitchFamily="34" charset="0"/>
              </a:rPr>
              <a:t>- Write your answer to the letter, giving replies to the  questions.</a:t>
            </a:r>
          </a:p>
          <a:p>
            <a:r>
              <a:rPr lang="en-US" b="1">
                <a:solidFill>
                  <a:schemeClr val="bg2"/>
                </a:solidFill>
                <a:latin typeface="Calibri" pitchFamily="34" charset="0"/>
              </a:rPr>
              <a:t>Post  – writing:</a:t>
            </a:r>
          </a:p>
          <a:p>
            <a:r>
              <a:rPr lang="en-US">
                <a:solidFill>
                  <a:schemeClr val="bg2"/>
                </a:solidFill>
                <a:latin typeface="Calibri" pitchFamily="34" charset="0"/>
              </a:rPr>
              <a:t>-Make  sure that you have:</a:t>
            </a:r>
          </a:p>
          <a:p>
            <a:r>
              <a:rPr lang="en-US">
                <a:solidFill>
                  <a:schemeClr val="bg2"/>
                </a:solidFill>
                <a:latin typeface="Calibri" pitchFamily="34" charset="0"/>
              </a:rPr>
              <a:t>-Used formal language,</a:t>
            </a:r>
          </a:p>
          <a:p>
            <a:r>
              <a:rPr lang="en-US">
                <a:solidFill>
                  <a:schemeClr val="bg2"/>
                </a:solidFill>
                <a:latin typeface="Calibri" pitchFamily="34" charset="0"/>
              </a:rPr>
              <a:t>-Reffered to all the notes,</a:t>
            </a:r>
          </a:p>
          <a:p>
            <a:r>
              <a:rPr lang="en-US">
                <a:solidFill>
                  <a:schemeClr val="bg2"/>
                </a:solidFill>
                <a:latin typeface="Calibri" pitchFamily="34" charset="0"/>
              </a:rPr>
              <a:t>-Added some other relevant information,</a:t>
            </a:r>
          </a:p>
          <a:p>
            <a:pPr>
              <a:buFontTx/>
              <a:buChar char="-"/>
            </a:pPr>
            <a:r>
              <a:rPr lang="en-US">
                <a:solidFill>
                  <a:schemeClr val="bg2"/>
                </a:solidFill>
                <a:latin typeface="Calibri" pitchFamily="34" charset="0"/>
              </a:rPr>
              <a:t>At least four main paragraphs,</a:t>
            </a:r>
          </a:p>
          <a:p>
            <a:pPr>
              <a:buFontTx/>
              <a:buChar char="-"/>
            </a:pPr>
            <a:r>
              <a:rPr lang="en-US">
                <a:solidFill>
                  <a:schemeClr val="bg2"/>
                </a:solidFill>
                <a:latin typeface="Calibri" pitchFamily="34" charset="0"/>
              </a:rPr>
              <a:t>Reffered to the received letter</a:t>
            </a:r>
          </a:p>
          <a:p>
            <a:endParaRPr lang="ru-RU">
              <a:latin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АЛИЯ\Desktop\pre while post\Рисунок3.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p:nvPr>
        </p:nvSpPr>
        <p:spPr/>
        <p:txBody>
          <a:bodyPr/>
          <a:lstStyle/>
          <a:p>
            <a:pPr>
              <a:defRPr/>
            </a:pPr>
            <a:endParaRPr lang="ru-RU" smtClean="0"/>
          </a:p>
        </p:txBody>
      </p:sp>
      <p:pic>
        <p:nvPicPr>
          <p:cNvPr id="61444" name="Picture 2" descr="C:\Users\АЛИЯ\Desktop\pre while post\Рисунок3.jpg"/>
          <p:cNvPicPr>
            <a:picLocks noGrp="1" noChangeAspect="1" noChangeArrowheads="1"/>
          </p:cNvPicPr>
          <p:nvPr>
            <p:ph idx="1"/>
          </p:nvPr>
        </p:nvPicPr>
        <p:blipFill>
          <a:blip r:embed="rId3" cstate="email"/>
          <a:srcRect/>
          <a:stretch>
            <a:fillRect/>
          </a:stretch>
        </p:blipFill>
        <p:spPr>
          <a:xfrm>
            <a:off x="0" y="0"/>
            <a:ext cx="9144000" cy="6858000"/>
          </a:xfrm>
        </p:spPr>
      </p:pic>
      <p:pic>
        <p:nvPicPr>
          <p:cNvPr id="61445" name="Picture 7"/>
          <p:cNvPicPr>
            <a:picLocks noChangeAspect="1" noChangeArrowheads="1"/>
          </p:cNvPicPr>
          <p:nvPr/>
        </p:nvPicPr>
        <p:blipFill>
          <a:blip r:embed="rId4" cstate="email"/>
          <a:srcRect/>
          <a:stretch>
            <a:fillRect/>
          </a:stretch>
        </p:blipFill>
        <p:spPr bwMode="auto">
          <a:xfrm>
            <a:off x="0" y="0"/>
            <a:ext cx="9144000" cy="61817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defRPr/>
            </a:pPr>
            <a:endParaRPr lang="ru-RU" smtClean="0"/>
          </a:p>
        </p:txBody>
      </p:sp>
      <p:sp>
        <p:nvSpPr>
          <p:cNvPr id="15363" name="Содержимое 2"/>
          <p:cNvSpPr>
            <a:spLocks noGrp="1"/>
          </p:cNvSpPr>
          <p:nvPr>
            <p:ph idx="1"/>
          </p:nvPr>
        </p:nvSpPr>
        <p:spPr/>
        <p:txBody>
          <a:bodyPr/>
          <a:lstStyle/>
          <a:p>
            <a:pPr>
              <a:defRPr/>
            </a:pPr>
            <a:endParaRPr lang="ru-RU" smtClean="0"/>
          </a:p>
        </p:txBody>
      </p:sp>
      <p:pic>
        <p:nvPicPr>
          <p:cNvPr id="62468" name="Picture 2" descr="C:\Users\АЛИЯ\Desktop\pre while post\Рисунок3.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48129" name="Rectangle 1"/>
          <p:cNvSpPr>
            <a:spLocks noChangeArrowheads="1"/>
          </p:cNvSpPr>
          <p:nvPr/>
        </p:nvSpPr>
        <p:spPr bwMode="auto">
          <a:xfrm>
            <a:off x="1143000" y="1000125"/>
            <a:ext cx="7072313" cy="4400550"/>
          </a:xfrm>
          <a:prstGeom prst="rect">
            <a:avLst/>
          </a:prstGeom>
          <a:solidFill>
            <a:srgbClr val="FFFFFF"/>
          </a:solidFill>
          <a:ln w="9525">
            <a:noFill/>
            <a:miter lim="800000"/>
            <a:headEnd/>
            <a:tailEnd/>
          </a:ln>
          <a:effectLst/>
        </p:spPr>
        <p:txBody>
          <a:bodyPr lIns="-450708" rIns="-90459" anchor="ctr">
            <a:spAutoFit/>
          </a:bodyPr>
          <a:lstStyle/>
          <a:p>
            <a:pPr>
              <a:defRPr/>
            </a:pPr>
            <a:r>
              <a:rPr lang="en-US" sz="2800" b="1" dirty="0">
                <a:solidFill>
                  <a:srgbClr val="333333"/>
                </a:solidFill>
                <a:latin typeface="+mj-lt"/>
                <a:ea typeface="Times New Roman" pitchFamily="18" charset="0"/>
              </a:rPr>
              <a:t>Assessment Criteria and Procedures</a:t>
            </a:r>
            <a:endParaRPr lang="ru-RU" sz="2800" dirty="0">
              <a:latin typeface="+mj-lt"/>
              <a:ea typeface="Times New Roman" pitchFamily="18" charset="0"/>
            </a:endParaRPr>
          </a:p>
          <a:p>
            <a:pPr eaLnBrk="0" hangingPunct="0">
              <a:defRPr/>
            </a:pPr>
            <a:r>
              <a:rPr lang="en-US" sz="2800" dirty="0">
                <a:solidFill>
                  <a:srgbClr val="333333"/>
                </a:solidFill>
                <a:latin typeface="+mj-lt"/>
                <a:ea typeface="Times New Roman" pitchFamily="18" charset="0"/>
              </a:rPr>
              <a:t>During the course students create an extensive body of writing from numerous informal writing assignments and 4-10 formal writing assignments. Near the end of the term, students select 3-5 pieces from this body of writing and collect them in a writing portfolio as a representative product of their writing ability. </a:t>
            </a:r>
            <a:endParaRPr lang="ru-RU" sz="2800" dirty="0">
              <a:latin typeface="+mj-lt"/>
              <a:ea typeface="Times New Roman" pitchFamily="18" charset="0"/>
            </a:endParaRPr>
          </a:p>
          <a:p>
            <a:pPr eaLnBrk="0" hangingPunct="0">
              <a:defRPr/>
            </a:pPr>
            <a:r>
              <a:rPr lang="en-US" sz="2800" dirty="0">
                <a:solidFill>
                  <a:srgbClr val="333333"/>
                </a:solidFill>
                <a:latin typeface="+mj-lt"/>
                <a:ea typeface="Times New Roman" pitchFamily="18" charset="0"/>
              </a:rPr>
              <a:t>The </a:t>
            </a:r>
            <a:r>
              <a:rPr lang="en-US" sz="2800" b="1" dirty="0">
                <a:solidFill>
                  <a:srgbClr val="333333"/>
                </a:solidFill>
                <a:latin typeface="+mj-lt"/>
                <a:ea typeface="Times New Roman" pitchFamily="18" charset="0"/>
              </a:rPr>
              <a:t>MINIMUM</a:t>
            </a:r>
            <a:r>
              <a:rPr lang="en-US" sz="2800" dirty="0">
                <a:solidFill>
                  <a:srgbClr val="333333"/>
                </a:solidFill>
                <a:latin typeface="+mj-lt"/>
                <a:ea typeface="Times New Roman" pitchFamily="18" charset="0"/>
              </a:rPr>
              <a:t> </a:t>
            </a:r>
            <a:r>
              <a:rPr lang="en-US" sz="2800" b="1" dirty="0">
                <a:solidFill>
                  <a:srgbClr val="333333"/>
                </a:solidFill>
                <a:latin typeface="+mj-lt"/>
                <a:ea typeface="Times New Roman" pitchFamily="18" charset="0"/>
              </a:rPr>
              <a:t>criteria</a:t>
            </a:r>
            <a:r>
              <a:rPr lang="en-US" sz="2800" dirty="0">
                <a:solidFill>
                  <a:srgbClr val="333333"/>
                </a:solidFill>
                <a:latin typeface="+mj-lt"/>
                <a:ea typeface="Times New Roman" pitchFamily="18" charset="0"/>
              </a:rPr>
              <a:t> for a favorable evaluation of a writing portfolio are listed below</a:t>
            </a:r>
            <a:r>
              <a:rPr lang="en-US" sz="2400" dirty="0">
                <a:solidFill>
                  <a:srgbClr val="333333"/>
                </a:solidFill>
                <a:latin typeface="+mj-lt"/>
                <a:ea typeface="Times New Roman" pitchFamily="18" charset="0"/>
              </a:rPr>
              <a:t>.</a:t>
            </a:r>
            <a:endParaRPr lang="en-US" sz="24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idx="4294967295"/>
          </p:nvPr>
        </p:nvSpPr>
        <p:spPr>
          <a:xfrm>
            <a:off x="0" y="274638"/>
            <a:ext cx="8229600" cy="1143000"/>
          </a:xfrm>
        </p:spPr>
        <p:txBody>
          <a:bodyPr/>
          <a:lstStyle/>
          <a:p>
            <a:pPr eaLnBrk="1" hangingPunct="1">
              <a:defRPr/>
            </a:pPr>
            <a:r>
              <a:rPr lang="en-US" b="0" dirty="0" smtClean="0">
                <a:solidFill>
                  <a:srgbClr val="FFFF00"/>
                </a:solidFill>
                <a:latin typeface="Book Antiqua" pitchFamily="18" charset="0"/>
              </a:rPr>
              <a:t>Problem</a:t>
            </a:r>
            <a:endParaRPr lang="ru-RU" dirty="0" smtClean="0">
              <a:solidFill>
                <a:srgbClr val="FFFF00"/>
              </a:solidFill>
              <a:latin typeface="Book Antiqua" pitchFamily="18" charset="0"/>
            </a:endParaRPr>
          </a:p>
        </p:txBody>
      </p:sp>
      <p:sp>
        <p:nvSpPr>
          <p:cNvPr id="11267" name="Rectangle 3"/>
          <p:cNvSpPr>
            <a:spLocks noGrp="1" noChangeArrowheads="1"/>
          </p:cNvSpPr>
          <p:nvPr>
            <p:ph type="body" idx="4294967295"/>
          </p:nvPr>
        </p:nvSpPr>
        <p:spPr>
          <a:xfrm>
            <a:off x="323850" y="1600200"/>
            <a:ext cx="7905750" cy="4525963"/>
          </a:xfrm>
        </p:spPr>
        <p:txBody>
          <a:bodyPr/>
          <a:lstStyle/>
          <a:p>
            <a:pPr eaLnBrk="1" hangingPunct="1">
              <a:buClr>
                <a:schemeClr val="accent2"/>
              </a:buClr>
              <a:buFont typeface="Wingdings" pitchFamily="2" charset="2"/>
              <a:buChar char="Ш"/>
              <a:defRPr/>
            </a:pPr>
            <a:r>
              <a:rPr lang="en-US" sz="3000" dirty="0" smtClean="0"/>
              <a:t>Insufficient amount of tasks developing writing skills containing in course books of different authors makes it urgent to work out, select and supply the series of exercises which will help to improve the situation for successful passing of the USE and the SFC</a:t>
            </a:r>
            <a:endParaRPr lang="ru-RU" sz="30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a:defRPr/>
            </a:pPr>
            <a:endParaRPr lang="ru-RU" smtClean="0"/>
          </a:p>
        </p:txBody>
      </p:sp>
      <p:pic>
        <p:nvPicPr>
          <p:cNvPr id="63491" name="Picture 2" descr="C:\Users\АЛИЯ\Desktop\pre while post\Рисунок3.jpg"/>
          <p:cNvPicPr>
            <a:picLocks noGrp="1" noChangeAspect="1" noChangeArrowheads="1"/>
          </p:cNvPicPr>
          <p:nvPr>
            <p:ph idx="1"/>
          </p:nvPr>
        </p:nvPicPr>
        <p:blipFill>
          <a:blip r:embed="rId3" cstate="email"/>
          <a:srcRect/>
          <a:stretch>
            <a:fillRect/>
          </a:stretch>
        </p:blipFill>
        <p:spPr>
          <a:xfrm>
            <a:off x="-214313" y="0"/>
            <a:ext cx="9358313" cy="7143750"/>
          </a:xfrm>
        </p:spPr>
      </p:pic>
      <p:sp>
        <p:nvSpPr>
          <p:cNvPr id="63492" name="Прямоугольник 4"/>
          <p:cNvSpPr>
            <a:spLocks noChangeArrowheads="1"/>
          </p:cNvSpPr>
          <p:nvPr/>
        </p:nvSpPr>
        <p:spPr bwMode="auto">
          <a:xfrm>
            <a:off x="0" y="0"/>
            <a:ext cx="9144000" cy="6186488"/>
          </a:xfrm>
          <a:prstGeom prst="rect">
            <a:avLst/>
          </a:prstGeom>
          <a:noFill/>
          <a:ln w="9525">
            <a:noFill/>
            <a:miter lim="800000"/>
            <a:headEnd/>
            <a:tailEnd/>
          </a:ln>
        </p:spPr>
        <p:txBody>
          <a:bodyPr>
            <a:spAutoFit/>
          </a:bodyPr>
          <a:lstStyle/>
          <a:p>
            <a:pPr>
              <a:tabLst>
                <a:tab pos="457200" algn="l"/>
              </a:tabLst>
            </a:pPr>
            <a:r>
              <a:rPr lang="ru-RU" b="1">
                <a:solidFill>
                  <a:srgbClr val="990000"/>
                </a:solidFill>
                <a:cs typeface="Times New Roman" pitchFamily="18" charset="0"/>
              </a:rPr>
              <a:t>Content </a:t>
            </a:r>
            <a:r>
              <a:rPr lang="en-US" b="1">
                <a:solidFill>
                  <a:srgbClr val="990000"/>
                </a:solidFill>
                <a:cs typeface="Times New Roman" pitchFamily="18" charset="0"/>
              </a:rPr>
              <a:t>and</a:t>
            </a:r>
            <a:r>
              <a:rPr lang="ru-RU" b="1">
                <a:solidFill>
                  <a:srgbClr val="990000"/>
                </a:solidFill>
                <a:cs typeface="Times New Roman" pitchFamily="18" charset="0"/>
              </a:rPr>
              <a:t> Ideas</a:t>
            </a:r>
            <a:endParaRPr lang="ru-RU" sz="1100">
              <a:cs typeface="Times New Roman" pitchFamily="18" charset="0"/>
            </a:endParaRPr>
          </a:p>
          <a:p>
            <a:pPr eaLnBrk="0" hangingPunct="0">
              <a:buFontTx/>
              <a:buChar char="•"/>
              <a:tabLst>
                <a:tab pos="457200" algn="l"/>
              </a:tabLst>
            </a:pPr>
            <a:r>
              <a:rPr lang="en-US">
                <a:solidFill>
                  <a:srgbClr val="333333"/>
                </a:solidFill>
                <a:cs typeface="Times New Roman" pitchFamily="18" charset="0"/>
              </a:rPr>
              <a:t>A relatively successful attempt is made to clarify and focus the topic.</a:t>
            </a:r>
            <a:br>
              <a:rPr lang="en-US">
                <a:solidFill>
                  <a:srgbClr val="333333"/>
                </a:solidFill>
                <a:cs typeface="Times New Roman" pitchFamily="18" charset="0"/>
              </a:rPr>
            </a:br>
            <a:r>
              <a:rPr lang="en-US">
                <a:solidFill>
                  <a:srgbClr val="333333"/>
                </a:solidFill>
                <a:cs typeface="Times New Roman" pitchFamily="18" charset="0"/>
              </a:rPr>
              <a:t>  </a:t>
            </a:r>
            <a:endParaRPr lang="ru-RU" sz="1100">
              <a:cs typeface="Times New Roman" pitchFamily="18" charset="0"/>
            </a:endParaRPr>
          </a:p>
          <a:p>
            <a:pPr eaLnBrk="0" hangingPunct="0">
              <a:buFontTx/>
              <a:buChar char="•"/>
              <a:tabLst>
                <a:tab pos="457200" algn="l"/>
              </a:tabLst>
            </a:pPr>
            <a:r>
              <a:rPr lang="en-US">
                <a:solidFill>
                  <a:srgbClr val="333333"/>
                </a:solidFill>
                <a:cs typeface="Times New Roman" pitchFamily="18" charset="0"/>
              </a:rPr>
              <a:t>Ideas are presented in a reasonably clear and considered manner. </a:t>
            </a:r>
            <a:br>
              <a:rPr lang="en-US">
                <a:solidFill>
                  <a:srgbClr val="333333"/>
                </a:solidFill>
                <a:cs typeface="Times New Roman" pitchFamily="18" charset="0"/>
              </a:rPr>
            </a:br>
            <a:r>
              <a:rPr lang="en-US">
                <a:solidFill>
                  <a:srgbClr val="333333"/>
                </a:solidFill>
                <a:cs typeface="Times New Roman" pitchFamily="18" charset="0"/>
              </a:rPr>
              <a:t>  </a:t>
            </a:r>
            <a:endParaRPr lang="ru-RU" sz="1100"/>
          </a:p>
          <a:p>
            <a:pPr eaLnBrk="0" hangingPunct="0">
              <a:buFontTx/>
              <a:buChar char="•"/>
              <a:tabLst>
                <a:tab pos="457200" algn="l"/>
              </a:tabLst>
            </a:pPr>
            <a:r>
              <a:rPr lang="en-US">
                <a:solidFill>
                  <a:srgbClr val="333333"/>
                </a:solidFill>
                <a:cs typeface="Times New Roman" pitchFamily="18" charset="0"/>
              </a:rPr>
              <a:t>An attempt is made to develop most of the ideas presented. </a:t>
            </a:r>
            <a:br>
              <a:rPr lang="en-US">
                <a:solidFill>
                  <a:srgbClr val="333333"/>
                </a:solidFill>
                <a:cs typeface="Times New Roman" pitchFamily="18" charset="0"/>
              </a:rPr>
            </a:br>
            <a:r>
              <a:rPr lang="en-US">
                <a:solidFill>
                  <a:srgbClr val="333333"/>
                </a:solidFill>
                <a:cs typeface="Times New Roman" pitchFamily="18" charset="0"/>
              </a:rPr>
              <a:t>  </a:t>
            </a:r>
            <a:endParaRPr lang="ru-RU" sz="1100"/>
          </a:p>
          <a:p>
            <a:pPr eaLnBrk="0" hangingPunct="0">
              <a:buFontTx/>
              <a:buChar char="•"/>
              <a:tabLst>
                <a:tab pos="457200" algn="l"/>
              </a:tabLst>
            </a:pPr>
            <a:r>
              <a:rPr lang="en-US">
                <a:solidFill>
                  <a:srgbClr val="333333"/>
                </a:solidFill>
                <a:cs typeface="Times New Roman" pitchFamily="18" charset="0"/>
              </a:rPr>
              <a:t>Ideas are at least occasionally original. </a:t>
            </a:r>
            <a:br>
              <a:rPr lang="en-US">
                <a:solidFill>
                  <a:srgbClr val="333333"/>
                </a:solidFill>
                <a:cs typeface="Times New Roman" pitchFamily="18" charset="0"/>
              </a:rPr>
            </a:br>
            <a:r>
              <a:rPr lang="en-US">
                <a:solidFill>
                  <a:srgbClr val="333333"/>
                </a:solidFill>
                <a:cs typeface="Times New Roman" pitchFamily="18" charset="0"/>
              </a:rPr>
              <a:t>  </a:t>
            </a:r>
            <a:endParaRPr lang="ru-RU" sz="1100"/>
          </a:p>
          <a:p>
            <a:pPr eaLnBrk="0" hangingPunct="0">
              <a:buFontTx/>
              <a:buChar char="•"/>
              <a:tabLst>
                <a:tab pos="457200" algn="l"/>
              </a:tabLst>
            </a:pPr>
            <a:r>
              <a:rPr lang="en-US">
                <a:solidFill>
                  <a:srgbClr val="333333"/>
                </a:solidFill>
                <a:cs typeface="Times New Roman" pitchFamily="18" charset="0"/>
              </a:rPr>
              <a:t>The writer is basically in control of the ideas presented. </a:t>
            </a:r>
            <a:endParaRPr lang="ru-RU" sz="1100"/>
          </a:p>
          <a:p>
            <a:pPr eaLnBrk="0" hangingPunct="0">
              <a:tabLst>
                <a:tab pos="457200" algn="l"/>
              </a:tabLst>
            </a:pPr>
            <a:r>
              <a:rPr lang="ru-RU" b="1">
                <a:solidFill>
                  <a:srgbClr val="990000"/>
                </a:solidFill>
                <a:cs typeface="Times New Roman" pitchFamily="18" charset="0"/>
              </a:rPr>
              <a:t>Organization</a:t>
            </a:r>
            <a:endParaRPr lang="ru-RU" sz="1100"/>
          </a:p>
          <a:p>
            <a:pPr eaLnBrk="0" hangingPunct="0">
              <a:buFontTx/>
              <a:buChar char="•"/>
              <a:tabLst>
                <a:tab pos="457200" algn="l"/>
              </a:tabLst>
            </a:pPr>
            <a:r>
              <a:rPr lang="en-US">
                <a:solidFill>
                  <a:srgbClr val="333333"/>
                </a:solidFill>
                <a:cs typeface="Times New Roman" pitchFamily="18" charset="0"/>
              </a:rPr>
              <a:t>An introduction and conclusion are recognizable. </a:t>
            </a:r>
            <a:br>
              <a:rPr lang="en-US">
                <a:solidFill>
                  <a:srgbClr val="333333"/>
                </a:solidFill>
                <a:cs typeface="Times New Roman" pitchFamily="18" charset="0"/>
              </a:rPr>
            </a:br>
            <a:r>
              <a:rPr lang="en-US">
                <a:solidFill>
                  <a:srgbClr val="333333"/>
                </a:solidFill>
                <a:cs typeface="Times New Roman" pitchFamily="18" charset="0"/>
              </a:rPr>
              <a:t>  </a:t>
            </a:r>
            <a:endParaRPr lang="ru-RU" sz="1100"/>
          </a:p>
          <a:p>
            <a:pPr eaLnBrk="0" hangingPunct="0">
              <a:buFontTx/>
              <a:buChar char="•"/>
              <a:tabLst>
                <a:tab pos="457200" algn="l"/>
              </a:tabLst>
            </a:pPr>
            <a:r>
              <a:rPr lang="en-US">
                <a:solidFill>
                  <a:srgbClr val="333333"/>
                </a:solidFill>
                <a:cs typeface="Times New Roman" pitchFamily="18" charset="0"/>
              </a:rPr>
              <a:t>At least some main ideas attempt to support the central topic. </a:t>
            </a:r>
            <a:br>
              <a:rPr lang="en-US">
                <a:solidFill>
                  <a:srgbClr val="333333"/>
                </a:solidFill>
                <a:cs typeface="Times New Roman" pitchFamily="18" charset="0"/>
              </a:rPr>
            </a:br>
            <a:r>
              <a:rPr lang="en-US">
                <a:solidFill>
                  <a:srgbClr val="333333"/>
                </a:solidFill>
                <a:cs typeface="Times New Roman" pitchFamily="18" charset="0"/>
              </a:rPr>
              <a:t>  </a:t>
            </a:r>
            <a:endParaRPr lang="ru-RU" sz="1100"/>
          </a:p>
          <a:p>
            <a:pPr eaLnBrk="0" hangingPunct="0">
              <a:buFontTx/>
              <a:buChar char="•"/>
              <a:tabLst>
                <a:tab pos="457200" algn="l"/>
              </a:tabLst>
            </a:pPr>
            <a:r>
              <a:rPr lang="en-US">
                <a:solidFill>
                  <a:srgbClr val="333333"/>
                </a:solidFill>
                <a:cs typeface="Times New Roman" pitchFamily="18" charset="0"/>
              </a:rPr>
              <a:t>At least some main ideas are supported with relevant details. </a:t>
            </a:r>
            <a:br>
              <a:rPr lang="en-US">
                <a:solidFill>
                  <a:srgbClr val="333333"/>
                </a:solidFill>
                <a:cs typeface="Times New Roman" pitchFamily="18" charset="0"/>
              </a:rPr>
            </a:br>
            <a:r>
              <a:rPr lang="en-US">
                <a:solidFill>
                  <a:srgbClr val="333333"/>
                </a:solidFill>
                <a:cs typeface="Times New Roman" pitchFamily="18" charset="0"/>
              </a:rPr>
              <a:t>  </a:t>
            </a:r>
            <a:endParaRPr lang="ru-RU" sz="1100"/>
          </a:p>
          <a:p>
            <a:pPr eaLnBrk="0" hangingPunct="0">
              <a:buFontTx/>
              <a:buChar char="•"/>
              <a:tabLst>
                <a:tab pos="457200" algn="l"/>
              </a:tabLst>
            </a:pPr>
            <a:r>
              <a:rPr lang="ru-RU">
                <a:solidFill>
                  <a:srgbClr val="333333"/>
                </a:solidFill>
                <a:cs typeface="Times New Roman" pitchFamily="18" charset="0"/>
              </a:rPr>
              <a:t>Transitions sometimes work effectively. </a:t>
            </a:r>
            <a:br>
              <a:rPr lang="ru-RU">
                <a:solidFill>
                  <a:srgbClr val="333333"/>
                </a:solidFill>
                <a:cs typeface="Times New Roman" pitchFamily="18" charset="0"/>
              </a:rPr>
            </a:br>
            <a:r>
              <a:rPr lang="ru-RU">
                <a:solidFill>
                  <a:srgbClr val="333333"/>
                </a:solidFill>
                <a:cs typeface="Times New Roman" pitchFamily="18" charset="0"/>
              </a:rPr>
              <a:t>  </a:t>
            </a:r>
            <a:endParaRPr lang="ru-RU" sz="1100"/>
          </a:p>
          <a:p>
            <a:pPr eaLnBrk="0" hangingPunct="0">
              <a:buFontTx/>
              <a:buChar char="•"/>
              <a:tabLst>
                <a:tab pos="457200" algn="l"/>
              </a:tabLst>
            </a:pPr>
            <a:r>
              <a:rPr lang="en-US">
                <a:solidFill>
                  <a:srgbClr val="333333"/>
                </a:solidFill>
                <a:cs typeface="Times New Roman" pitchFamily="18" charset="0"/>
              </a:rPr>
              <a:t>The essay sometimes moves along at an effective pace, even though at other times it may bog down or hurry. </a:t>
            </a:r>
            <a:br>
              <a:rPr lang="en-US">
                <a:solidFill>
                  <a:srgbClr val="333333"/>
                </a:solidFill>
                <a:cs typeface="Times New Roman" pitchFamily="18" charset="0"/>
              </a:rPr>
            </a:br>
            <a:r>
              <a:rPr lang="en-US">
                <a:solidFill>
                  <a:srgbClr val="333333"/>
                </a:solidFill>
                <a:cs typeface="Times New Roman" pitchFamily="18" charset="0"/>
              </a:rPr>
              <a:t>  </a:t>
            </a:r>
            <a:endParaRPr lang="ru-RU" sz="11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a:defRPr/>
            </a:pPr>
            <a:endParaRPr lang="ru-RU" smtClean="0"/>
          </a:p>
        </p:txBody>
      </p:sp>
      <p:pic>
        <p:nvPicPr>
          <p:cNvPr id="64515" name="Picture 2" descr="C:\Users\АЛИЯ\Desktop\pre while post\Рисунок3.jpg"/>
          <p:cNvPicPr>
            <a:picLocks noGrp="1" noChangeAspect="1" noChangeArrowheads="1"/>
          </p:cNvPicPr>
          <p:nvPr>
            <p:ph idx="1"/>
          </p:nvPr>
        </p:nvPicPr>
        <p:blipFill>
          <a:blip r:embed="rId3" cstate="email"/>
          <a:srcRect/>
          <a:stretch>
            <a:fillRect/>
          </a:stretch>
        </p:blipFill>
        <p:spPr>
          <a:xfrm>
            <a:off x="0" y="0"/>
            <a:ext cx="9144000" cy="6858000"/>
          </a:xfrm>
        </p:spPr>
      </p:pic>
      <p:sp>
        <p:nvSpPr>
          <p:cNvPr id="64516" name="Прямоугольник 4"/>
          <p:cNvSpPr>
            <a:spLocks noChangeArrowheads="1"/>
          </p:cNvSpPr>
          <p:nvPr/>
        </p:nvSpPr>
        <p:spPr bwMode="auto">
          <a:xfrm>
            <a:off x="0" y="357188"/>
            <a:ext cx="8929688" cy="4970462"/>
          </a:xfrm>
          <a:prstGeom prst="rect">
            <a:avLst/>
          </a:prstGeom>
          <a:noFill/>
          <a:ln w="9525">
            <a:noFill/>
            <a:miter lim="800000"/>
            <a:headEnd/>
            <a:tailEnd/>
          </a:ln>
        </p:spPr>
        <p:txBody>
          <a:bodyPr>
            <a:spAutoFit/>
          </a:bodyPr>
          <a:lstStyle/>
          <a:p>
            <a:pPr eaLnBrk="0" hangingPunct="0">
              <a:tabLst>
                <a:tab pos="457200" algn="l"/>
              </a:tabLst>
            </a:pPr>
            <a:r>
              <a:rPr lang="en-US" b="1">
                <a:solidFill>
                  <a:srgbClr val="990000"/>
                </a:solidFill>
                <a:cs typeface="Times New Roman" pitchFamily="18" charset="0"/>
              </a:rPr>
              <a:t>Style</a:t>
            </a:r>
            <a:endParaRPr lang="ru-RU" sz="1100">
              <a:cs typeface="Times New Roman" pitchFamily="18" charset="0"/>
            </a:endParaRPr>
          </a:p>
          <a:p>
            <a:pPr eaLnBrk="0" hangingPunct="0">
              <a:buFontTx/>
              <a:buChar char="•"/>
              <a:tabLst>
                <a:tab pos="457200" algn="l"/>
              </a:tabLst>
            </a:pPr>
            <a:r>
              <a:rPr lang="en-US">
                <a:solidFill>
                  <a:srgbClr val="333333"/>
                </a:solidFill>
                <a:cs typeface="Times New Roman" pitchFamily="18" charset="0"/>
              </a:rPr>
              <a:t>The language basically is clear and communicates ideas, even though it may not always be fresh or specific. </a:t>
            </a:r>
            <a:endParaRPr lang="ru-RU" sz="1100">
              <a:cs typeface="Times New Roman" pitchFamily="18" charset="0"/>
            </a:endParaRPr>
          </a:p>
          <a:p>
            <a:pPr eaLnBrk="0" hangingPunct="0">
              <a:buFontTx/>
              <a:buChar char="•"/>
              <a:tabLst>
                <a:tab pos="457200" algn="l"/>
              </a:tabLst>
            </a:pPr>
            <a:r>
              <a:rPr lang="ru-RU">
                <a:solidFill>
                  <a:srgbClr val="333333"/>
                </a:solidFill>
                <a:cs typeface="Times New Roman" pitchFamily="18" charset="0"/>
              </a:rPr>
              <a:t>Sentences are functional. </a:t>
            </a:r>
            <a:endParaRPr lang="ru-RU" sz="1100"/>
          </a:p>
          <a:p>
            <a:pPr eaLnBrk="0" hangingPunct="0">
              <a:buFontTx/>
              <a:buChar char="•"/>
              <a:tabLst>
                <a:tab pos="457200" algn="l"/>
              </a:tabLst>
            </a:pPr>
            <a:r>
              <a:rPr lang="en-US">
                <a:solidFill>
                  <a:srgbClr val="333333"/>
                </a:solidFill>
                <a:cs typeface="Times New Roman" pitchFamily="18" charset="0"/>
              </a:rPr>
              <a:t>The sentence structure usually conveys relationships between ideas. </a:t>
            </a:r>
            <a:endParaRPr lang="ru-RU" sz="1100"/>
          </a:p>
          <a:p>
            <a:pPr eaLnBrk="0" hangingPunct="0">
              <a:buFontTx/>
              <a:buChar char="•"/>
              <a:tabLst>
                <a:tab pos="457200" algn="l"/>
              </a:tabLst>
            </a:pPr>
            <a:r>
              <a:rPr lang="en-US">
                <a:solidFill>
                  <a:srgbClr val="333333"/>
                </a:solidFill>
                <a:cs typeface="Times New Roman" pitchFamily="18" charset="0"/>
              </a:rPr>
              <a:t>Competent control of simple sentence structure is evident, though control of complex sentence structure may sometimes be deficient. </a:t>
            </a:r>
            <a:endParaRPr lang="ru-RU" sz="1100"/>
          </a:p>
          <a:p>
            <a:pPr eaLnBrk="0" hangingPunct="0">
              <a:buFontTx/>
              <a:buChar char="•"/>
              <a:tabLst>
                <a:tab pos="457200" algn="l"/>
              </a:tabLst>
            </a:pPr>
            <a:r>
              <a:rPr lang="en-US">
                <a:solidFill>
                  <a:srgbClr val="333333"/>
                </a:solidFill>
                <a:cs typeface="Times New Roman" pitchFamily="18" charset="0"/>
              </a:rPr>
              <a:t>Attempts are made to vary sentence structure. </a:t>
            </a:r>
            <a:endParaRPr lang="ru-RU" sz="1100"/>
          </a:p>
          <a:p>
            <a:pPr eaLnBrk="0" hangingPunct="0">
              <a:buFontTx/>
              <a:buChar char="•"/>
              <a:tabLst>
                <a:tab pos="457200" algn="l"/>
              </a:tabLst>
            </a:pPr>
            <a:r>
              <a:rPr lang="en-US">
                <a:solidFill>
                  <a:srgbClr val="333333"/>
                </a:solidFill>
                <a:cs typeface="Times New Roman" pitchFamily="18" charset="0"/>
              </a:rPr>
              <a:t>The tone is basically consistent and controlled. </a:t>
            </a:r>
            <a:endParaRPr lang="ru-RU" sz="1100"/>
          </a:p>
          <a:p>
            <a:pPr eaLnBrk="0" hangingPunct="0">
              <a:tabLst>
                <a:tab pos="457200" algn="l"/>
              </a:tabLst>
            </a:pPr>
            <a:r>
              <a:rPr lang="ru-RU" b="1">
                <a:solidFill>
                  <a:srgbClr val="990000"/>
                </a:solidFill>
                <a:cs typeface="Times New Roman" pitchFamily="18" charset="0"/>
              </a:rPr>
              <a:t>Grammar</a:t>
            </a:r>
            <a:endParaRPr lang="ru-RU" sz="1100"/>
          </a:p>
          <a:p>
            <a:pPr eaLnBrk="0" hangingPunct="0">
              <a:buFontTx/>
              <a:buChar char="•"/>
              <a:tabLst>
                <a:tab pos="457200" algn="l"/>
              </a:tabLst>
            </a:pPr>
            <a:r>
              <a:rPr lang="en-US">
                <a:solidFill>
                  <a:srgbClr val="333333"/>
                </a:solidFill>
                <a:cs typeface="Times New Roman" pitchFamily="18" charset="0"/>
              </a:rPr>
              <a:t>Paragraphing is basically proficient, though paragraphs may sometimes run together or begin in the wrong place. </a:t>
            </a:r>
            <a:endParaRPr lang="ru-RU" sz="1100"/>
          </a:p>
          <a:p>
            <a:pPr eaLnBrk="0" hangingPunct="0">
              <a:buFontTx/>
              <a:buChar char="•"/>
              <a:tabLst>
                <a:tab pos="457200" algn="l"/>
              </a:tabLst>
            </a:pPr>
            <a:r>
              <a:rPr lang="en-US">
                <a:solidFill>
                  <a:srgbClr val="333333"/>
                </a:solidFill>
                <a:cs typeface="Times New Roman" pitchFamily="18" charset="0"/>
              </a:rPr>
              <a:t>Terminal punctuation is often correct, though internal punctuation may be faulty or missing altogether.</a:t>
            </a:r>
            <a:endParaRPr lang="ru-RU" sz="1100"/>
          </a:p>
          <a:p>
            <a:pPr eaLnBrk="0" hangingPunct="0">
              <a:buFontTx/>
              <a:buChar char="•"/>
              <a:tabLst>
                <a:tab pos="457200" algn="l"/>
              </a:tabLst>
            </a:pPr>
            <a:r>
              <a:rPr lang="en-US">
                <a:solidFill>
                  <a:srgbClr val="333333"/>
                </a:solidFill>
                <a:cs typeface="Times New Roman" pitchFamily="18" charset="0"/>
              </a:rPr>
              <a:t>Spelling is usually correct, or reasonable phonetic, on common words.</a:t>
            </a:r>
            <a:endParaRPr lang="ru-RU" sz="1100"/>
          </a:p>
          <a:p>
            <a:pPr eaLnBrk="0" hangingPunct="0">
              <a:buFontTx/>
              <a:buChar char="•"/>
              <a:tabLst>
                <a:tab pos="457200" algn="l"/>
              </a:tabLst>
            </a:pPr>
            <a:r>
              <a:rPr lang="en-US">
                <a:solidFill>
                  <a:srgbClr val="333333"/>
                </a:solidFill>
                <a:cs typeface="Times New Roman" pitchFamily="18" charset="0"/>
              </a:rPr>
              <a:t>Problems with usage are not severe enough to distort meaning. </a:t>
            </a:r>
            <a:endParaRPr lang="ru-RU" sz="1100"/>
          </a:p>
          <a:p>
            <a:pPr eaLnBrk="0" hangingPunct="0">
              <a:buFontTx/>
              <a:buChar char="•"/>
              <a:tabLst>
                <a:tab pos="457200" algn="l"/>
              </a:tabLst>
            </a:pPr>
            <a:r>
              <a:rPr lang="en-US">
                <a:solidFill>
                  <a:srgbClr val="333333"/>
                </a:solidFill>
                <a:cs typeface="Times New Roman" pitchFamily="18" charset="0"/>
              </a:rPr>
              <a:t>Moderate editing would be required to polish the text. </a:t>
            </a:r>
            <a:endParaRPr lang="en-US" sz="2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a:defRPr/>
            </a:pPr>
            <a:endParaRPr lang="ru-RU" smtClean="0"/>
          </a:p>
        </p:txBody>
      </p:sp>
      <p:sp>
        <p:nvSpPr>
          <p:cNvPr id="18435" name="Содержимое 2"/>
          <p:cNvSpPr>
            <a:spLocks noGrp="1"/>
          </p:cNvSpPr>
          <p:nvPr>
            <p:ph idx="1"/>
          </p:nvPr>
        </p:nvSpPr>
        <p:spPr/>
        <p:txBody>
          <a:bodyPr/>
          <a:lstStyle/>
          <a:p>
            <a:pPr>
              <a:defRPr/>
            </a:pPr>
            <a:endParaRPr lang="ru-RU" smtClean="0"/>
          </a:p>
        </p:txBody>
      </p:sp>
      <p:pic>
        <p:nvPicPr>
          <p:cNvPr id="65540" name="Picture 2" descr="C:\Users\АЛИЯ\Desktop\pre while post\Рисунок3.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65541" name="Rectangle 1"/>
          <p:cNvSpPr>
            <a:spLocks noChangeArrowheads="1"/>
          </p:cNvSpPr>
          <p:nvPr/>
        </p:nvSpPr>
        <p:spPr bwMode="auto">
          <a:xfrm>
            <a:off x="785813" y="0"/>
            <a:ext cx="8001000" cy="5262563"/>
          </a:xfrm>
          <a:prstGeom prst="rect">
            <a:avLst/>
          </a:prstGeom>
          <a:solidFill>
            <a:srgbClr val="D1CDAE"/>
          </a:solidFill>
          <a:ln w="9525">
            <a:noFill/>
            <a:miter lim="800000"/>
            <a:headEnd/>
            <a:tailEnd/>
          </a:ln>
        </p:spPr>
        <p:txBody>
          <a:bodyPr lIns="-450708" rIns="-90459" anchor="ctr">
            <a:spAutoFit/>
          </a:bodyPr>
          <a:lstStyle/>
          <a:p>
            <a:r>
              <a:rPr lang="en-US" sz="2400" b="1">
                <a:solidFill>
                  <a:schemeClr val="bg2"/>
                </a:solidFill>
                <a:latin typeface="Tahoma" pitchFamily="34" charset="0"/>
                <a:ea typeface="Times New Roman" pitchFamily="18" charset="0"/>
                <a:cs typeface="Tahoma" pitchFamily="34" charset="0"/>
              </a:rPr>
              <a:t>Objectives</a:t>
            </a:r>
            <a:endParaRPr lang="ru-RU" sz="2400">
              <a:solidFill>
                <a:schemeClr val="bg2"/>
              </a:solidFill>
              <a:ea typeface="Times New Roman" pitchFamily="18" charset="0"/>
              <a:cs typeface="Tahoma" pitchFamily="34" charset="0"/>
            </a:endParaRPr>
          </a:p>
          <a:p>
            <a:pPr eaLnBrk="0" hangingPunct="0">
              <a:buFontTx/>
              <a:buChar char="•"/>
            </a:pPr>
            <a:r>
              <a:rPr lang="en-US" sz="2400">
                <a:solidFill>
                  <a:schemeClr val="bg2"/>
                </a:solidFill>
                <a:ea typeface="Times New Roman" pitchFamily="18" charset="0"/>
                <a:cs typeface="Tahoma" pitchFamily="34" charset="0"/>
              </a:rPr>
              <a:t>The student will be able to write reasonably well-focused, well-organized, and stylistically and grammatically proficient paragraphs. </a:t>
            </a:r>
            <a:br>
              <a:rPr lang="en-US" sz="2400">
                <a:solidFill>
                  <a:schemeClr val="bg2"/>
                </a:solidFill>
                <a:ea typeface="Times New Roman" pitchFamily="18" charset="0"/>
                <a:cs typeface="Tahoma" pitchFamily="34" charset="0"/>
              </a:rPr>
            </a:br>
            <a:r>
              <a:rPr lang="en-US" sz="2400">
                <a:solidFill>
                  <a:schemeClr val="bg2"/>
                </a:solidFill>
                <a:ea typeface="Times New Roman" pitchFamily="18" charset="0"/>
                <a:cs typeface="Tahoma" pitchFamily="34" charset="0"/>
              </a:rPr>
              <a:t>  </a:t>
            </a:r>
            <a:endParaRPr lang="ru-RU" sz="2400">
              <a:solidFill>
                <a:schemeClr val="bg2"/>
              </a:solidFill>
              <a:ea typeface="Times New Roman" pitchFamily="18" charset="0"/>
              <a:cs typeface="Tahoma" pitchFamily="34" charset="0"/>
            </a:endParaRPr>
          </a:p>
          <a:p>
            <a:pPr eaLnBrk="0" hangingPunct="0">
              <a:buFontTx/>
              <a:buChar char="•"/>
            </a:pPr>
            <a:r>
              <a:rPr lang="en-US" sz="2400">
                <a:solidFill>
                  <a:schemeClr val="bg2"/>
                </a:solidFill>
                <a:ea typeface="Times New Roman" pitchFamily="18" charset="0"/>
                <a:cs typeface="Tahoma" pitchFamily="34" charset="0"/>
              </a:rPr>
              <a:t>The student will be able to write reasonably well-focused, well-organized, and stylistically and grammatically proficient 2-3 page expository essays. </a:t>
            </a:r>
            <a:br>
              <a:rPr lang="en-US" sz="2400">
                <a:solidFill>
                  <a:schemeClr val="bg2"/>
                </a:solidFill>
                <a:ea typeface="Times New Roman" pitchFamily="18" charset="0"/>
                <a:cs typeface="Tahoma" pitchFamily="34" charset="0"/>
              </a:rPr>
            </a:br>
            <a:r>
              <a:rPr lang="en-US" sz="2400">
                <a:solidFill>
                  <a:schemeClr val="bg2"/>
                </a:solidFill>
                <a:ea typeface="Times New Roman" pitchFamily="18" charset="0"/>
                <a:cs typeface="Tahoma" pitchFamily="34" charset="0"/>
              </a:rPr>
              <a:t>  </a:t>
            </a:r>
            <a:endParaRPr lang="ru-RU" sz="2400">
              <a:solidFill>
                <a:schemeClr val="bg2"/>
              </a:solidFill>
              <a:ea typeface="Times New Roman" pitchFamily="18" charset="0"/>
              <a:cs typeface="Tahoma" pitchFamily="34" charset="0"/>
            </a:endParaRPr>
          </a:p>
          <a:p>
            <a:pPr eaLnBrk="0" hangingPunct="0">
              <a:buFontTx/>
              <a:buChar char="•"/>
            </a:pPr>
            <a:r>
              <a:rPr lang="en-US" sz="2400">
                <a:solidFill>
                  <a:schemeClr val="bg2"/>
                </a:solidFill>
                <a:ea typeface="Times New Roman" pitchFamily="18" charset="0"/>
                <a:cs typeface="Tahoma" pitchFamily="34" charset="0"/>
              </a:rPr>
              <a:t>The student will be able to write proficient paragraphs and essays in an in-class exam setting. </a:t>
            </a:r>
            <a:br>
              <a:rPr lang="en-US" sz="2400">
                <a:solidFill>
                  <a:schemeClr val="bg2"/>
                </a:solidFill>
                <a:ea typeface="Times New Roman" pitchFamily="18" charset="0"/>
                <a:cs typeface="Tahoma" pitchFamily="34" charset="0"/>
              </a:rPr>
            </a:br>
            <a:r>
              <a:rPr lang="en-US" sz="2400">
                <a:solidFill>
                  <a:schemeClr val="bg2"/>
                </a:solidFill>
                <a:ea typeface="Times New Roman" pitchFamily="18" charset="0"/>
                <a:cs typeface="Tahoma" pitchFamily="34" charset="0"/>
              </a:rPr>
              <a:t>  </a:t>
            </a:r>
            <a:endParaRPr lang="ru-RU" sz="2400">
              <a:solidFill>
                <a:schemeClr val="bg2"/>
              </a:solidFill>
              <a:ea typeface="Times New Roman" pitchFamily="18" charset="0"/>
              <a:cs typeface="Tahoma" pitchFamily="34" charset="0"/>
            </a:endParaRPr>
          </a:p>
          <a:p>
            <a:pPr eaLnBrk="0" hangingPunct="0">
              <a:buFontTx/>
              <a:buChar char="•"/>
            </a:pPr>
            <a:r>
              <a:rPr lang="en-US" sz="2400">
                <a:solidFill>
                  <a:schemeClr val="bg2"/>
                </a:solidFill>
                <a:ea typeface="Times New Roman" pitchFamily="18" charset="0"/>
                <a:cs typeface="Tahoma" pitchFamily="34" charset="0"/>
              </a:rPr>
              <a:t>The student will be able to use the writing process to initiate ideas, to create and revise drafts, and ultimately to produce a relatively polished product.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a:defRPr/>
            </a:pPr>
            <a:endParaRPr lang="ru-RU" smtClean="0"/>
          </a:p>
        </p:txBody>
      </p:sp>
      <p:sp>
        <p:nvSpPr>
          <p:cNvPr id="19459" name="Содержимое 2"/>
          <p:cNvSpPr>
            <a:spLocks noGrp="1"/>
          </p:cNvSpPr>
          <p:nvPr>
            <p:ph idx="1"/>
          </p:nvPr>
        </p:nvSpPr>
        <p:spPr/>
        <p:txBody>
          <a:bodyPr/>
          <a:lstStyle/>
          <a:p>
            <a:pPr>
              <a:defRPr/>
            </a:pPr>
            <a:endParaRPr lang="ru-RU" smtClean="0"/>
          </a:p>
        </p:txBody>
      </p:sp>
      <p:pic>
        <p:nvPicPr>
          <p:cNvPr id="66564" name="Picture 2" descr="C:\Users\АЛИЯ\Desktop\pre while post\Рисунок2.jpg"/>
          <p:cNvPicPr>
            <a:picLocks noChangeAspect="1" noChangeArrowheads="1"/>
          </p:cNvPicPr>
          <p:nvPr/>
        </p:nvPicPr>
        <p:blipFill>
          <a:blip r:embed="rId3" cstate="email"/>
          <a:srcRect/>
          <a:stretch>
            <a:fillRect/>
          </a:stretch>
        </p:blipFill>
        <p:spPr bwMode="auto">
          <a:xfrm>
            <a:off x="-214313" y="0"/>
            <a:ext cx="9358313" cy="6858000"/>
          </a:xfrm>
          <a:prstGeom prst="rect">
            <a:avLst/>
          </a:prstGeom>
          <a:noFill/>
          <a:ln w="9525">
            <a:noFill/>
            <a:miter lim="800000"/>
            <a:headEnd/>
            <a:tailEnd/>
          </a:ln>
        </p:spPr>
      </p:pic>
      <p:sp>
        <p:nvSpPr>
          <p:cNvPr id="5" name="Прямоугольник 4"/>
          <p:cNvSpPr/>
          <p:nvPr/>
        </p:nvSpPr>
        <p:spPr>
          <a:xfrm>
            <a:off x="1571604" y="357167"/>
            <a:ext cx="7000923" cy="5632311"/>
          </a:xfrm>
          <a:prstGeom prst="rect">
            <a:avLst/>
          </a:prstGeom>
        </p:spPr>
        <p:txBody>
          <a:bodyPr>
            <a:spAutoFit/>
          </a:bodyPr>
          <a:lstStyle/>
          <a:p>
            <a:pPr fontAlgn="auto">
              <a:spcBef>
                <a:spcPts val="0"/>
              </a:spcBef>
              <a:spcAft>
                <a:spcPts val="0"/>
              </a:spcAft>
              <a:defRPr/>
            </a:pPr>
            <a:endParaRPr lang="ru-RU" sz="9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a:endParaRPr>
          </a:p>
          <a:p>
            <a:pPr fontAlgn="auto">
              <a:spcBef>
                <a:spcPts val="0"/>
              </a:spcBef>
              <a:spcAft>
                <a:spcPts val="0"/>
              </a:spcAft>
              <a:defRPr/>
            </a:pPr>
            <a:r>
              <a:rPr lang="en-US" sz="88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a:rPr>
              <a:t>Thank you for your attention!</a:t>
            </a:r>
            <a:endParaRPr lang="ru-RU"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Rot="1" noChangeArrowheads="1"/>
          </p:cNvSpPr>
          <p:nvPr>
            <p:ph type="title" idx="4294967295"/>
          </p:nvPr>
        </p:nvSpPr>
        <p:spPr>
          <a:xfrm>
            <a:off x="0" y="274638"/>
            <a:ext cx="8229600" cy="1143000"/>
          </a:xfrm>
        </p:spPr>
        <p:txBody>
          <a:bodyPr/>
          <a:lstStyle/>
          <a:p>
            <a:pPr eaLnBrk="1" hangingPunct="1">
              <a:defRPr/>
            </a:pPr>
            <a:r>
              <a:rPr lang="en-US" sz="4000" dirty="0" smtClean="0">
                <a:solidFill>
                  <a:srgbClr val="FFFF00"/>
                </a:solidFill>
              </a:rPr>
              <a:t>Reasons</a:t>
            </a:r>
            <a:r>
              <a:rPr lang="ru-RU" sz="4000" dirty="0" smtClean="0">
                <a:solidFill>
                  <a:srgbClr val="FFFF00"/>
                </a:solidFill>
              </a:rPr>
              <a:t> </a:t>
            </a:r>
            <a:endParaRPr lang="ru-RU" sz="4000" dirty="0" smtClean="0">
              <a:solidFill>
                <a:srgbClr val="FFFF00"/>
              </a:solidFill>
              <a:latin typeface="Book Antiqua" pitchFamily="18" charset="0"/>
            </a:endParaRPr>
          </a:p>
        </p:txBody>
      </p:sp>
      <p:sp>
        <p:nvSpPr>
          <p:cNvPr id="12293" name="Rectangle 5"/>
          <p:cNvSpPr>
            <a:spLocks noGrp="1" noChangeArrowheads="1"/>
          </p:cNvSpPr>
          <p:nvPr>
            <p:ph type="body" idx="4294967295"/>
          </p:nvPr>
        </p:nvSpPr>
        <p:spPr>
          <a:xfrm>
            <a:off x="468313" y="1268413"/>
            <a:ext cx="8229600" cy="4525962"/>
          </a:xfrm>
        </p:spPr>
        <p:txBody>
          <a:bodyPr/>
          <a:lstStyle/>
          <a:p>
            <a:pPr>
              <a:defRPr/>
            </a:pPr>
            <a:r>
              <a:rPr lang="en-US" sz="2800" dirty="0" smtClean="0"/>
              <a:t>Incorrect and not clear tasks in the course books</a:t>
            </a:r>
            <a:endParaRPr lang="ru-RU" sz="2800" dirty="0" smtClean="0"/>
          </a:p>
          <a:p>
            <a:pPr>
              <a:defRPr/>
            </a:pPr>
            <a:r>
              <a:rPr lang="en-US" sz="2800" dirty="0" smtClean="0"/>
              <a:t>Lack of writing tasks which should develop writing skill</a:t>
            </a:r>
            <a:endParaRPr lang="ru-RU" sz="2800" dirty="0" smtClean="0"/>
          </a:p>
          <a:p>
            <a:pPr>
              <a:defRPr/>
            </a:pPr>
            <a:r>
              <a:rPr lang="en-US" sz="2800" dirty="0" smtClean="0"/>
              <a:t>National  authors’ course-books for preparation to the Russian State Exam are not effective </a:t>
            </a:r>
            <a:endParaRPr lang="ru-RU" sz="2800" dirty="0" smtClean="0"/>
          </a:p>
          <a:p>
            <a:pPr>
              <a:defRPr/>
            </a:pPr>
            <a:r>
              <a:rPr lang="en-US" sz="2800" dirty="0" smtClean="0"/>
              <a:t>Inconsistency of tasks in the course book to the Russian State Standards </a:t>
            </a:r>
            <a:endParaRPr lang="ru-RU" sz="2800" dirty="0" smtClean="0"/>
          </a:p>
          <a:p>
            <a:pPr eaLnBrk="1" hangingPunct="1">
              <a:lnSpc>
                <a:spcPct val="80000"/>
              </a:lnSpc>
              <a:buClr>
                <a:schemeClr val="accent2"/>
              </a:buClr>
              <a:buFont typeface="Wingdings" pitchFamily="2" charset="2"/>
              <a:buChar char="Ш"/>
              <a:defRPr/>
            </a:pPr>
            <a:endParaRPr lang="en-US" sz="3000" dirty="0" smtClean="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Rot="1" noChangeArrowheads="1"/>
          </p:cNvSpPr>
          <p:nvPr>
            <p:ph type="title"/>
          </p:nvPr>
        </p:nvSpPr>
        <p:spPr/>
        <p:txBody>
          <a:bodyPr/>
          <a:lstStyle/>
          <a:p>
            <a:pPr eaLnBrk="1" hangingPunct="1">
              <a:defRPr/>
            </a:pPr>
            <a:r>
              <a:rPr lang="en-US" sz="4000" b="0" i="1" smtClean="0">
                <a:solidFill>
                  <a:srgbClr val="FFFF00"/>
                </a:solidFill>
                <a:latin typeface="Book Antiqua" pitchFamily="18" charset="0"/>
              </a:rPr>
              <a:t>Project  idea</a:t>
            </a:r>
            <a:r>
              <a:rPr lang="ru-RU" sz="4000" smtClean="0">
                <a:solidFill>
                  <a:srgbClr val="CC3300"/>
                </a:solidFill>
                <a:latin typeface="Book Antiqua" pitchFamily="18" charset="0"/>
              </a:rPr>
              <a:t/>
            </a:r>
            <a:br>
              <a:rPr lang="ru-RU" sz="4000" smtClean="0">
                <a:solidFill>
                  <a:srgbClr val="CC3300"/>
                </a:solidFill>
                <a:latin typeface="Book Antiqua" pitchFamily="18" charset="0"/>
              </a:rPr>
            </a:br>
            <a:endParaRPr lang="ru-RU" sz="4000" smtClean="0">
              <a:solidFill>
                <a:srgbClr val="CC3300"/>
              </a:solidFill>
              <a:latin typeface="Book Antiqua" pitchFamily="18" charset="0"/>
            </a:endParaRPr>
          </a:p>
        </p:txBody>
      </p:sp>
      <p:sp>
        <p:nvSpPr>
          <p:cNvPr id="14339" name="Rectangle 3"/>
          <p:cNvSpPr>
            <a:spLocks noGrp="1" noChangeArrowheads="1"/>
          </p:cNvSpPr>
          <p:nvPr>
            <p:ph type="body" idx="1"/>
          </p:nvPr>
        </p:nvSpPr>
        <p:spPr/>
        <p:txBody>
          <a:bodyPr/>
          <a:lstStyle/>
          <a:p>
            <a:pPr>
              <a:buFont typeface="Wingdings" pitchFamily="2" charset="2"/>
              <a:buNone/>
              <a:defRPr/>
            </a:pPr>
            <a:endParaRPr lang="ru-RU" dirty="0" smtClean="0"/>
          </a:p>
          <a:p>
            <a:pPr>
              <a:buFont typeface="Wingdings" pitchFamily="2" charset="2"/>
              <a:buNone/>
              <a:defRPr/>
            </a:pPr>
            <a:r>
              <a:rPr lang="en-US" b="1" dirty="0" smtClean="0"/>
              <a:t> </a:t>
            </a:r>
            <a:endParaRPr lang="ru-RU" dirty="0" smtClean="0"/>
          </a:p>
          <a:p>
            <a:pPr>
              <a:defRPr/>
            </a:pPr>
            <a:r>
              <a:rPr lang="en-US" dirty="0" smtClean="0"/>
              <a:t>To work out of the series of tasks aiming at developing learners’ writing skills corresponding demands of size the United State Exam and the State Final Certification.</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sz="4000" b="0" i="1" u="sng" dirty="0" smtClean="0">
                <a:solidFill>
                  <a:srgbClr val="FFFF00"/>
                </a:solidFill>
                <a:latin typeface="Book Antiqua" pitchFamily="18" charset="0"/>
              </a:rPr>
              <a:t>The aim of the project</a:t>
            </a:r>
            <a:r>
              <a:rPr lang="ru-RU" sz="4000" dirty="0" smtClean="0">
                <a:solidFill>
                  <a:srgbClr val="CC3300"/>
                </a:solidFill>
                <a:latin typeface="Book Antiqua" pitchFamily="18" charset="0"/>
              </a:rPr>
              <a:t/>
            </a:r>
            <a:br>
              <a:rPr lang="ru-RU" sz="4000" dirty="0" smtClean="0">
                <a:solidFill>
                  <a:srgbClr val="CC3300"/>
                </a:solidFill>
                <a:latin typeface="Book Antiqua" pitchFamily="18" charset="0"/>
              </a:rPr>
            </a:br>
            <a:endParaRPr lang="ru-RU" sz="4000" dirty="0" smtClean="0">
              <a:solidFill>
                <a:srgbClr val="CC3300"/>
              </a:solidFill>
              <a:latin typeface="Book Antiqua" pitchFamily="18" charset="0"/>
            </a:endParaRPr>
          </a:p>
        </p:txBody>
      </p:sp>
      <p:sp>
        <p:nvSpPr>
          <p:cNvPr id="16387" name="Rectangle 3"/>
          <p:cNvSpPr>
            <a:spLocks noGrp="1" noChangeArrowheads="1"/>
          </p:cNvSpPr>
          <p:nvPr>
            <p:ph type="body" idx="1"/>
          </p:nvPr>
        </p:nvSpPr>
        <p:spPr>
          <a:xfrm>
            <a:off x="250825" y="1714500"/>
            <a:ext cx="8893175" cy="4883150"/>
          </a:xfrm>
        </p:spPr>
        <p:txBody>
          <a:bodyPr/>
          <a:lstStyle/>
          <a:p>
            <a:pPr>
              <a:buFont typeface="Wingdings" pitchFamily="2" charset="2"/>
              <a:buNone/>
              <a:defRPr/>
            </a:pPr>
            <a:r>
              <a:rPr lang="en-US" sz="4000" b="1" dirty="0" smtClean="0"/>
              <a:t> </a:t>
            </a:r>
            <a:endParaRPr lang="ru-RU" sz="3600" dirty="0" smtClean="0"/>
          </a:p>
          <a:p>
            <a:pPr>
              <a:defRPr/>
            </a:pPr>
            <a:r>
              <a:rPr lang="en-US" sz="3600" dirty="0" smtClean="0"/>
              <a:t>To improve conditions for successful learner’s acquiring writing skills and successful passing through the writing part of the United State Exam and the State Final Certification at the expense of working out the series of tasks.</a:t>
            </a:r>
            <a:endParaRPr lang="ru-RU" sz="3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562</TotalTime>
  <Words>3054</Words>
  <Application>Microsoft Office PowerPoint</Application>
  <PresentationFormat>Экран (4:3)</PresentationFormat>
  <Paragraphs>448</Paragraphs>
  <Slides>63</Slides>
  <Notes>63</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63</vt:i4>
      </vt:variant>
    </vt:vector>
  </HeadingPairs>
  <TitlesOfParts>
    <vt:vector size="73" baseType="lpstr">
      <vt:lpstr>Garamond</vt:lpstr>
      <vt:lpstr>Arial</vt:lpstr>
      <vt:lpstr>Wingdings</vt:lpstr>
      <vt:lpstr>Calibri</vt:lpstr>
      <vt:lpstr>Book Antiqua</vt:lpstr>
      <vt:lpstr>Georgia</vt:lpstr>
      <vt:lpstr>Times New Roman</vt:lpstr>
      <vt:lpstr>Tahoma</vt:lpstr>
      <vt:lpstr>Течение</vt:lpstr>
      <vt:lpstr>Диаграмма Microsoft Office Excel</vt:lpstr>
      <vt:lpstr>Слайд 1</vt:lpstr>
      <vt:lpstr>Слайд 2</vt:lpstr>
      <vt:lpstr>Analysis situation </vt:lpstr>
      <vt:lpstr>Слайд 4</vt:lpstr>
      <vt:lpstr>Слайд 5</vt:lpstr>
      <vt:lpstr>Problem</vt:lpstr>
      <vt:lpstr>Reasons </vt:lpstr>
      <vt:lpstr>Project  idea </vt:lpstr>
      <vt:lpstr>The aim of the project </vt:lpstr>
      <vt:lpstr>Слайд 10</vt:lpstr>
      <vt:lpstr>Literary review </vt:lpstr>
      <vt:lpstr>Слайд 12</vt:lpstr>
      <vt:lpstr>Слайд 13</vt:lpstr>
      <vt:lpstr>Слайд 14</vt:lpstr>
      <vt:lpstr>  Analysis of book “Enjoy English” by Biboletova M.Z.   Unit 1: Speaking about seasons and the weather</vt:lpstr>
      <vt:lpstr>Unit 2: Enjoying your home</vt:lpstr>
      <vt:lpstr>Unit 3: Being happy in the country and in the city</vt:lpstr>
      <vt:lpstr>Unit 4: Telling stories</vt:lpstr>
      <vt:lpstr>Outcome</vt:lpstr>
      <vt:lpstr>Demonstration Sample:</vt:lpstr>
      <vt:lpstr>You have a list of hobbies. Choose from the list the most interesting and the most boring activities.</vt:lpstr>
      <vt:lpstr>You have a letter from our foreign friend, read it and complete the sentences. </vt:lpstr>
      <vt:lpstr>  While-writing task  Write a short paragraph about the different seasons in your country. Write which is your favourite season and what you like doing then. Use the text as a model. </vt:lpstr>
      <vt:lpstr>Post-writing tasks</vt:lpstr>
      <vt:lpstr>       Pre-writing tasks   Put missed letter in the words. Translate from English into Russian.   T_ll, sl_m, thi_, f_t, pu_p, fun_y, _ice, me_ry, ki_d, a_gry, ba_, s_d. </vt:lpstr>
      <vt:lpstr>Number the activities from interesting to boring</vt:lpstr>
      <vt:lpstr>Слайд 27</vt:lpstr>
      <vt:lpstr>Post writing task </vt:lpstr>
      <vt:lpstr>While-writing task Write a letter to a pen-friend</vt:lpstr>
      <vt:lpstr>Pre-writing tasks</vt:lpstr>
      <vt:lpstr>Слайд 31</vt:lpstr>
      <vt:lpstr>While- writing tasks</vt:lpstr>
      <vt:lpstr>Post-writing tasks </vt:lpstr>
      <vt:lpstr>“Enjoy English” by M. Z. Biboletova</vt:lpstr>
      <vt:lpstr>Course Book Analysis </vt:lpstr>
      <vt:lpstr>Literary review</vt:lpstr>
      <vt:lpstr>Process View of Writing</vt:lpstr>
      <vt:lpstr>Слайд 38</vt:lpstr>
      <vt:lpstr>Writing in different genres</vt:lpstr>
      <vt:lpstr>Demonstrative Task</vt:lpstr>
      <vt:lpstr>Demonstrative Task</vt:lpstr>
      <vt:lpstr>Demonstrative Task</vt:lpstr>
      <vt:lpstr>Demonstrative Task</vt:lpstr>
      <vt:lpstr>Demonstrative Task</vt:lpstr>
      <vt:lpstr>Demonstrative Task</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vector>
  </TitlesOfParts>
  <Company>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умений коммуникативного письма в рамках подготовки к ЕГЭ</dc:title>
  <dc:creator>User</dc:creator>
  <cp:lastModifiedBy>www.PHILka.RU</cp:lastModifiedBy>
  <cp:revision>74</cp:revision>
  <dcterms:created xsi:type="dcterms:W3CDTF">2001-12-31T22:02:18Z</dcterms:created>
  <dcterms:modified xsi:type="dcterms:W3CDTF">2011-05-28T08:27:53Z</dcterms:modified>
</cp:coreProperties>
</file>