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84" r:id="rId6"/>
    <p:sldId id="261" r:id="rId7"/>
    <p:sldId id="264" r:id="rId8"/>
    <p:sldId id="263" r:id="rId9"/>
    <p:sldId id="268" r:id="rId10"/>
    <p:sldId id="266" r:id="rId11"/>
    <p:sldId id="267" r:id="rId12"/>
    <p:sldId id="265" r:id="rId13"/>
    <p:sldId id="270" r:id="rId14"/>
    <p:sldId id="271" r:id="rId15"/>
    <p:sldId id="272" r:id="rId16"/>
    <p:sldId id="273" r:id="rId17"/>
    <p:sldId id="278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5" r:id="rId26"/>
    <p:sldId id="28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A0360C-99E4-4F4E-8214-F8F07C928AA1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DD728E-4D3E-40DD-9CE0-A42552E8E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AE3A15-D8B6-4629-B76E-48F7269FE6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73A3BD-5DBB-4017-9E17-47B67A7730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2B09F1-69EC-4E87-B968-75A5271A7E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C5793E-DBAD-446B-827D-9F9DFB654E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5C597E-8CF9-4392-AEFC-B6A0E2B943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729B0A-1F77-447F-9851-8BE025932B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0588D2-CE25-4CFC-B019-29FC3F22D3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5E81C6-2038-452D-8CAB-1F24E6C8B6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EA2CCA-F28A-4DAE-B3C3-4E700ABBD4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C57595-1231-4637-9B1B-4D93BF5A14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7B60F8-10AF-4257-8D3A-6F45D1BD06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ECCF2-3C27-460C-88B5-EB24EBD78A44}" type="slidenum">
              <a:rPr lang="ru-RU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16F4A5-220C-4534-B83B-746491823C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C05121-AC45-46D8-8B1B-1AAC8DF9B2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20D9FE-11E6-429D-81E2-ED8306C159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9ABE09-7D28-4691-A41C-4B0DB3D18F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567C7-F751-444E-BA5E-AFFE9C257A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0A2EA5-5E6D-452A-9C39-733F74D489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74B81D-F0F6-4E54-B8A8-7CD810AFFC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31D089-ABE1-4F58-8D8B-16315282B8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0043A1-1133-445E-BF70-1B27E2F643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F17FE2-1157-40C6-A087-517B161AA9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1907BD-17F8-4CCF-B2AD-4125ED1430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0AA3A1-C340-4ED0-B4B0-5F4DB69494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946F6C-8660-47A6-AC24-2254FD0BA3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C6BD05-3335-4A89-B28B-3038FA78E4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E85E-5783-44DA-B78B-BC55899C84FF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7EE0-D0BE-41A2-A4EB-A2994EB2E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89BC-A525-4362-B624-BA44E11ED480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EF7D-765B-49CE-9247-A716E17F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5A0D-39FB-4C6A-966A-F5946CB38BFB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7823-4A4A-40DB-91A9-444948B34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B39D-3359-43C6-ADE5-EFF9AA8E1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ADFE-0F1C-4B09-8FC1-298620EC6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A2B-80D5-4190-BA1C-5A9476A4582D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A0ED-D80B-426E-899D-AC8FFA25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AFB7B-DB43-493D-8869-9B68533C02A4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4332-0476-4BAC-9333-AF95D502D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45A4-B576-4316-AFB6-7ADB249E1A7F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F7DB-0E72-489C-A82C-3DDE4DFAB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5A27-1FFC-4610-8203-FC8B0DD2E5DE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66D5-46D1-4A67-858A-5246AF79A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09A7A-BC22-4FA6-A589-75BC5F7C3F6D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A6235-4A48-4ABB-A319-6DD779287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3E2ED-27D5-4FD5-BA7C-3F3C50A62B26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0F50-6C4B-4EA4-920B-3497D8ED1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7CC15-C10C-4BA6-9A1C-E76EE1678B87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CF19-ABBB-42F1-AD73-F2C58DBE6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C9CB-2B33-40F1-8CF8-11B443623705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946B0-BCEC-4323-B08F-478748E1D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655975-59FD-477E-BF4A-CD513A43DE35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7167C-63A4-4289-B586-06C3BC5BE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365759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Путешествие из Смутного времени в «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Бунташный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век»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676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V49_0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3635375" y="404813"/>
            <a:ext cx="489743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Соляной бунт</a:t>
            </a:r>
          </a:p>
        </p:txBody>
      </p:sp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4643438" y="1412875"/>
            <a:ext cx="37449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(июнь 1648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EV49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0488"/>
            <a:ext cx="9144000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3995738" y="333375"/>
            <a:ext cx="48974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Медный бунт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5148263" y="1412875"/>
            <a:ext cx="32400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(июль 1662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Серебрянные копейки к 17 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61555" y="2967335"/>
            <a:ext cx="50037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Медные деньги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Ответьте на вопросы </a:t>
            </a:r>
            <a:r>
              <a:rPr lang="ru-RU" b="1" i="1" smtClean="0">
                <a:solidFill>
                  <a:srgbClr val="FF0000"/>
                </a:solidFill>
              </a:rPr>
              <a:t>по фильму: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Почему казаки стали популярны в народе?</a:t>
            </a:r>
          </a:p>
          <a:p>
            <a:r>
              <a:rPr lang="ru-RU" b="1" smtClean="0"/>
              <a:t>Откуда появился Степан Разин?</a:t>
            </a:r>
          </a:p>
          <a:p>
            <a:r>
              <a:rPr lang="ru-RU" b="1" smtClean="0"/>
              <a:t>Откуда он брал средства на восстание?</a:t>
            </a:r>
          </a:p>
          <a:p>
            <a:r>
              <a:rPr lang="ru-RU" b="1" smtClean="0"/>
              <a:t>Состав участников восстания.</a:t>
            </a:r>
          </a:p>
          <a:p>
            <a:r>
              <a:rPr lang="ru-RU" b="1" smtClean="0"/>
              <a:t>Охарактеризуйте личность Разина.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u="sng" smtClean="0">
                <a:solidFill>
                  <a:srgbClr val="FF0000"/>
                </a:solidFill>
              </a:rPr>
              <a:t>Степан Разин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Составьте </a:t>
            </a:r>
            <a:r>
              <a:rPr lang="ru-RU" b="1" u="sng" dirty="0" err="1" smtClean="0"/>
              <a:t>синквейн</a:t>
            </a:r>
            <a:r>
              <a:rPr lang="ru-RU" b="1" u="sng" dirty="0" smtClean="0"/>
              <a:t>: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u="sng" dirty="0" smtClean="0"/>
              <a:t>Степан Разин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2 прилагательных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3 глагола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Предложение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Синоним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7" name="Содержимое 6" descr="1103-08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59977" y="1600200"/>
            <a:ext cx="3415045" cy="452596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Крестьянское восстание Степана Разина 1667-1671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/>
              <a:t>1 группа: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/>
              <a:t>Изучите «Прелестные письма» Разина: какие требования выдвигали восставшие; Почему воевали за «великого государя и за всю чернь», а убивали приказных людей?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/>
              <a:t>2 группа: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Отметьте на карте 2 этапа походов Ст. Разина</a:t>
            </a:r>
            <a:endParaRPr lang="ru-RU" b="1" i="1" dirty="0"/>
          </a:p>
        </p:txBody>
      </p:sp>
      <p:sp>
        <p:nvSpPr>
          <p:cNvPr id="19461" name="Содержимое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b="1" u="sng" smtClean="0"/>
              <a:t>3 группа: </a:t>
            </a:r>
          </a:p>
          <a:p>
            <a:r>
              <a:rPr lang="ru-RU" b="1" i="1" smtClean="0"/>
              <a:t>Расскажите об окончании похода, смерти Ст. Разина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" name="Содержимое 7" descr="08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96469" y="1600200"/>
            <a:ext cx="329446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38200" y="304800"/>
            <a:ext cx="70696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«Прелестные письма»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133600" y="1295400"/>
            <a:ext cx="1752600" cy="23622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6" name="Прямоугольник 11"/>
          <p:cNvSpPr>
            <a:spLocks noChangeArrowheads="1"/>
          </p:cNvSpPr>
          <p:nvPr/>
        </p:nvSpPr>
        <p:spPr bwMode="auto">
          <a:xfrm>
            <a:off x="457200" y="373380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latin typeface="Calibri" pitchFamily="34" charset="0"/>
              </a:rPr>
              <a:t>Призывы бунтовщиков в России</a:t>
            </a:r>
          </a:p>
          <a:p>
            <a:pPr algn="ctr">
              <a:spcBef>
                <a:spcPct val="50000"/>
              </a:spcBef>
            </a:pPr>
            <a:r>
              <a:rPr lang="ru-RU" sz="3200" b="1" i="1">
                <a:latin typeface="Calibri" pitchFamily="34" charset="0"/>
              </a:rPr>
              <a:t> в </a:t>
            </a:r>
            <a:r>
              <a:rPr lang="en-US" sz="3200" b="1" i="1">
                <a:latin typeface="Calibri" pitchFamily="34" charset="0"/>
              </a:rPr>
              <a:t>XVII</a:t>
            </a:r>
            <a:r>
              <a:rPr lang="ru-RU" sz="3200" b="1" i="1">
                <a:latin typeface="Calibri" pitchFamily="34" charset="0"/>
              </a:rPr>
              <a:t> веке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Точечный рисунок" r:id="rId4" imgW="4761905" imgH="345714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i="1" u="sng" dirty="0" smtClean="0"/>
              <a:t>6 июня 1671 г. Степан Разин казнен в Москве</a:t>
            </a:r>
            <a:endParaRPr lang="ru-RU" sz="5400" b="1" i="1" u="sng" dirty="0"/>
          </a:p>
        </p:txBody>
      </p:sp>
      <p:pic>
        <p:nvPicPr>
          <p:cNvPr id="5" name="Содержимое 4" descr="levintsev_razin_pered_kaznyu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316087"/>
            <a:ext cx="4038600" cy="3094189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74m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057400"/>
            <a:ext cx="4191000" cy="32766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rgbClr val="FF0000"/>
                </a:solidFill>
              </a:rPr>
              <a:t>Мнение историков о восстании Ст. Разина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dirty="0" smtClean="0"/>
              <a:t>Изучение трудов историков позволяет сделать вывод о том, что, по мнению современников, основная причина выступления - стремление Разина к власти. Потомки XIX - начала XX в. считают, что восстание было направленно против крепостников-помещиков, бояр, воевод и защищающего их интересы государства, а главной его причиной было крепостное право. В советское время основными причинами восстания считались рост налогов,  жесткий сыск беглых крестьян и  ухудшение положения служилых людей.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2532" name="Содержимое 10" descr="g007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1828800"/>
            <a:ext cx="4038600" cy="3962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6888" y="100013"/>
            <a:ext cx="8150225" cy="1347787"/>
          </a:xfrm>
        </p:spPr>
        <p:txBody>
          <a:bodyPr lIns="0" tIns="0" rIns="0" bIns="0" rtlCol="0">
            <a:normAutofit fontScale="90000"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b="1" i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Какая</a:t>
            </a: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b="1" i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общая</a:t>
            </a: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b="1" i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тема</a:t>
            </a: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b="1" i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объединяет</a:t>
            </a: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b="1" i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данные</a:t>
            </a: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b="1" i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иллюстрации</a:t>
            </a: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?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3800" y="47244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4389438"/>
            <a:ext cx="25146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Владелец\Мои документы\школа\tushin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9200" y="1600200"/>
            <a:ext cx="4114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Владелец\Мои документы\школа\image0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" y="1371600"/>
            <a:ext cx="3762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Владелец\Мои документы\школа\attach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1910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ru-RU" sz="3200" b="1" i="1" u="sng" smtClean="0">
                <a:solidFill>
                  <a:srgbClr val="FF0000"/>
                </a:solidFill>
              </a:rPr>
              <a:t>В чем состоит историческое значение крестьянской войны под предводительством Степана Разина?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/>
          <a:p>
            <a:r>
              <a:rPr lang="ru-RU" smtClean="0"/>
              <a:t>Я считаю, что…</a:t>
            </a:r>
          </a:p>
          <a:p>
            <a:r>
              <a:rPr lang="ru-RU" smtClean="0"/>
              <a:t>Потому что…</a:t>
            </a:r>
          </a:p>
          <a:p>
            <a:r>
              <a:rPr lang="ru-RU" smtClean="0"/>
              <a:t>Я могу доказать это на примере того, что…</a:t>
            </a:r>
          </a:p>
          <a:p>
            <a:r>
              <a:rPr lang="ru-RU" smtClean="0"/>
              <a:t>Исходя из этого, я делаю вывод, что…</a:t>
            </a:r>
          </a:p>
        </p:txBody>
      </p:sp>
      <p:pic>
        <p:nvPicPr>
          <p:cNvPr id="23556" name="Содержимое 4" descr="48080001_img80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29200" y="1981200"/>
            <a:ext cx="3749675" cy="4191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i="1" u="sng" smtClean="0">
                <a:solidFill>
                  <a:srgbClr val="C00000"/>
                </a:solidFill>
              </a:rPr>
              <a:t>Буримэ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Смущение умов, Тишайший, 1648,  «на царском двору чеканены», Стенька Разин, «поход за зипунами», «за великого государя и за всю чернь», 1667-1671, четвертование, «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бунташный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век».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Соотнесите даты и события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Дата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Событие</a:t>
                      </a:r>
                      <a:endParaRPr lang="ru-RU" sz="3600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1662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Соловецкое</a:t>
                      </a:r>
                      <a:r>
                        <a:rPr lang="ru-RU" sz="2400" b="1" dirty="0" smtClean="0"/>
                        <a:t> восстание</a:t>
                      </a:r>
                      <a:endParaRPr lang="ru-RU" sz="2400" b="1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1667-1671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Медный бунт</a:t>
                      </a:r>
                      <a:endParaRPr lang="ru-RU" sz="2400" b="1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1648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Крестьянская</a:t>
                      </a:r>
                      <a:r>
                        <a:rPr lang="ru-RU" sz="2400" b="1" baseline="0" dirty="0" smtClean="0"/>
                        <a:t> война Степана Разина</a:t>
                      </a:r>
                      <a:endParaRPr lang="ru-RU" sz="2400" b="1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1668-1676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Соляной бунт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rot="16200000" flipH="1">
            <a:off x="3505200" y="3810000"/>
            <a:ext cx="1295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2628900" y="3771900"/>
            <a:ext cx="2819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76600" y="2895600"/>
            <a:ext cx="1295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05200" y="48006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smtClean="0"/>
              <a:t>Как поработали на уроке?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tabLst>
                <a:tab pos="495300" algn="l"/>
              </a:tabLst>
              <a:defRPr/>
            </a:pPr>
            <a:r>
              <a:rPr lang="ru-RU" i="1" dirty="0" smtClean="0"/>
              <a:t>С помощью разноцветных карточек  оцените свою работу на уроке: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tabLst>
                <a:tab pos="495300" algn="l"/>
              </a:tabLst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tabLst>
                <a:tab pos="495300" algn="l"/>
              </a:tabLs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Красная</a:t>
            </a:r>
            <a:r>
              <a:rPr lang="ru-RU" i="1" dirty="0" smtClean="0"/>
              <a:t>– тема сложная, работать было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tabLst>
                <a:tab pos="495300" algn="l"/>
              </a:tabLst>
              <a:defRPr/>
            </a:pPr>
            <a:r>
              <a:rPr lang="ru-RU" i="1" dirty="0" smtClean="0"/>
              <a:t>                                    трудно;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tabLst>
                <a:tab pos="495300" algn="l"/>
              </a:tabLst>
              <a:defRPr/>
            </a:pPr>
            <a:endParaRPr lang="ru-RU" b="1" i="1" dirty="0" smtClean="0">
              <a:solidFill>
                <a:srgbClr val="FFDC09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tabLst>
                <a:tab pos="495300" algn="l"/>
              </a:tabLst>
              <a:defRPr/>
            </a:pPr>
            <a:r>
              <a:rPr lang="ru-RU" b="1" i="1" dirty="0" smtClean="0">
                <a:solidFill>
                  <a:srgbClr val="FFDC09"/>
                </a:solidFill>
              </a:rPr>
              <a:t>Желтая</a:t>
            </a:r>
            <a:r>
              <a:rPr lang="ru-RU" i="1" dirty="0" smtClean="0"/>
              <a:t>–работать было интересно, но  есть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tabLst>
                <a:tab pos="495300" algn="l"/>
              </a:tabLst>
              <a:defRPr/>
            </a:pPr>
            <a:r>
              <a:rPr lang="ru-RU" i="1" dirty="0" smtClean="0"/>
              <a:t>                                   отдельные затруднения;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tabLst>
                <a:tab pos="495300" algn="l"/>
              </a:tabLst>
              <a:defRPr/>
            </a:pPr>
            <a:endParaRPr lang="ru-RU" b="1" i="1" dirty="0" smtClean="0">
              <a:solidFill>
                <a:schemeClr val="folHlin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tabLst>
                <a:tab pos="495300" algn="l"/>
              </a:tabLst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Зеленая</a:t>
            </a:r>
            <a:r>
              <a:rPr lang="ru-RU" i="1" dirty="0" smtClean="0"/>
              <a:t>– мне было все понятно и интересно.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6628" name="Содержимое 7" descr="1205947523_11885263680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23925" y="1719263"/>
            <a:ext cx="310515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u="sng" smtClean="0"/>
              <a:t>Оцените работу группы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8768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1219200"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Фамилия,</a:t>
                      </a:r>
                      <a:r>
                        <a:rPr lang="ru-RU" baseline="0" dirty="0" smtClean="0"/>
                        <a:t> имя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Самооценка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лидера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учителя</a:t>
                      </a:r>
                      <a:endParaRPr lang="ru-RU" dirty="0"/>
                    </a:p>
                  </a:txBody>
                  <a:tcPr/>
                </a:tc>
              </a:tr>
              <a:tr h="2209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5" descr="4478_original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562600" y="1524000"/>
            <a:ext cx="3352800" cy="4572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Домашнее задание:</a:t>
            </a:r>
          </a:p>
        </p:txBody>
      </p:sp>
      <p:sp>
        <p:nvSpPr>
          <p:cNvPr id="28675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Параграф 12, в тетрадь личностей записать о Степане Разине, рабочая тетрадь – задание 5 ( контурная карта).</a:t>
            </a:r>
          </a:p>
        </p:txBody>
      </p:sp>
      <p:pic>
        <p:nvPicPr>
          <p:cNvPr id="28676" name="Содержимое 5" descr="0_2a75_91e9f7b2_XL.jpe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70425" y="1600200"/>
            <a:ext cx="3994150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ru-RU" sz="6600" b="1" i="1" u="sng" smtClean="0">
                <a:solidFill>
                  <a:schemeClr val="bg1"/>
                </a:solidFill>
              </a:rPr>
              <a:t>Спасибо за внимание!!!!</a:t>
            </a:r>
          </a:p>
        </p:txBody>
      </p:sp>
      <p:pic>
        <p:nvPicPr>
          <p:cNvPr id="7" name="Содержимое 6" descr="839688d5541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694247" y="2133600"/>
            <a:ext cx="3755505" cy="399256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81200"/>
          </a:xfrm>
        </p:spPr>
        <p:txBody>
          <a:bodyPr/>
          <a:lstStyle/>
          <a:p>
            <a:r>
              <a:rPr lang="ru-RU" sz="3600" b="1" i="1" smtClean="0"/>
              <a:t>Продолжите фразу:  </a:t>
            </a:r>
            <a:br>
              <a:rPr lang="ru-RU" sz="3600" b="1" i="1" smtClean="0"/>
            </a:br>
            <a:r>
              <a:rPr lang="ru-RU" sz="3600" b="1" i="1" u="sng" smtClean="0"/>
              <a:t>«Бунт» – это…»</a:t>
            </a:r>
            <a:br>
              <a:rPr lang="ru-RU" sz="3600" b="1" i="1" u="sng" smtClean="0"/>
            </a:br>
            <a:r>
              <a:rPr lang="ru-RU" sz="3600" b="1" i="1" u="sng" smtClean="0"/>
              <a:t>«Бунташный век – это …»</a:t>
            </a:r>
          </a:p>
        </p:txBody>
      </p:sp>
      <p:sp>
        <p:nvSpPr>
          <p:cNvPr id="7171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3200" b="1" i="1" smtClean="0"/>
              <a:t> </a:t>
            </a:r>
          </a:p>
        </p:txBody>
      </p:sp>
      <p:pic>
        <p:nvPicPr>
          <p:cNvPr id="11" name="Содержимое 10" descr="image00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505200" y="2590800"/>
            <a:ext cx="5029200" cy="39624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ru-RU" sz="3200" b="1" smtClean="0"/>
              <a:t>«Бунташный век» – это время массового недовольства различных слоев населения своим экономическим и социальным положением.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800600" cy="40687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u="sng" smtClean="0">
                <a:solidFill>
                  <a:schemeClr val="accent2"/>
                </a:solidFill>
              </a:rPr>
              <a:t>17 век </a:t>
            </a:r>
            <a:r>
              <a:rPr lang="ru-RU" b="1" smtClean="0">
                <a:solidFill>
                  <a:schemeClr val="tx2"/>
                </a:solidFill>
              </a:rPr>
              <a:t>неспокойно прошел,</a:t>
            </a:r>
          </a:p>
          <a:p>
            <a:pPr algn="just">
              <a:buFont typeface="Arial" charset="0"/>
              <a:buNone/>
            </a:pPr>
            <a:r>
              <a:rPr lang="ru-RU" b="1" smtClean="0">
                <a:solidFill>
                  <a:schemeClr val="tx2"/>
                </a:solidFill>
              </a:rPr>
              <a:t>Народ на борьбу за волю пошел.</a:t>
            </a:r>
          </a:p>
          <a:p>
            <a:pPr algn="just">
              <a:buFont typeface="Arial" charset="0"/>
              <a:buNone/>
            </a:pPr>
            <a:r>
              <a:rPr lang="ru-RU" b="1" smtClean="0">
                <a:solidFill>
                  <a:schemeClr val="tx2"/>
                </a:solidFill>
              </a:rPr>
              <a:t>Восстания, бунты, длились 100 лет.</a:t>
            </a:r>
          </a:p>
          <a:p>
            <a:pPr algn="just">
              <a:buFont typeface="Arial" charset="0"/>
              <a:buNone/>
            </a:pPr>
            <a:r>
              <a:rPr lang="ru-RU" b="1" smtClean="0">
                <a:solidFill>
                  <a:schemeClr val="tx2"/>
                </a:solidFill>
              </a:rPr>
              <a:t>За это </a:t>
            </a:r>
            <a:r>
              <a:rPr lang="ru-RU" b="1" u="sng" smtClean="0">
                <a:solidFill>
                  <a:schemeClr val="accent2"/>
                </a:solidFill>
              </a:rPr>
              <a:t>«</a:t>
            </a:r>
            <a:r>
              <a:rPr lang="ru-RU" b="1" i="1" u="sng" smtClean="0">
                <a:solidFill>
                  <a:schemeClr val="accent2"/>
                </a:solidFill>
              </a:rPr>
              <a:t>бунташным» </a:t>
            </a:r>
            <a:r>
              <a:rPr lang="ru-RU" b="1" smtClean="0">
                <a:solidFill>
                  <a:schemeClr val="tx2"/>
                </a:solidFill>
              </a:rPr>
              <a:t>назвали тот век.</a:t>
            </a:r>
          </a:p>
        </p:txBody>
      </p:sp>
      <p:pic>
        <p:nvPicPr>
          <p:cNvPr id="8196" name="Содержимое 4" descr="i.jpe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34000" y="2057400"/>
            <a:ext cx="3810000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smtClean="0"/>
              <a:t>Задачи урока: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Объяснить причины бунтов;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Узнать дату и ход Соляного, Медного  бунтов и Соловецкого восстания;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Оценить личность Степана Разина;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Узнать дату крестьянской войны под предводительством Разина, ее ход, окончание;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Определить роль личности в истории;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Высказать свою точку зрения на восстания «</a:t>
            </a:r>
            <a:r>
              <a:rPr lang="ru-RU" b="1" i="1" dirty="0" err="1" smtClean="0"/>
              <a:t>бунташного</a:t>
            </a:r>
            <a:r>
              <a:rPr lang="ru-RU" b="1" i="1" dirty="0" smtClean="0"/>
              <a:t> века»;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Активно и творчески поработать!</a:t>
            </a:r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Алексей Михайлович – «Тишайший царь»  «бунташного века»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u="sng" smtClean="0"/>
              <a:t>Что в политике Алексея Михайловича не нравилось некоторым слоям населения?</a:t>
            </a:r>
          </a:p>
        </p:txBody>
      </p:sp>
      <p:pic>
        <p:nvPicPr>
          <p:cNvPr id="10244" name="Picture 4" descr="AMI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91200" y="2286000"/>
            <a:ext cx="2816225" cy="3902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188913"/>
            <a:ext cx="5545138" cy="530225"/>
          </a:xfrm>
          <a:effectLst>
            <a:outerShdw dist="12700" dir="16200000" algn="ctr" rotWithShape="0">
              <a:srgbClr val="FFFF9B"/>
            </a:outerShdw>
          </a:effectLst>
        </p:spPr>
        <p:txBody>
          <a:bodyPr rtlCol="0" anchor="t">
            <a:spAutoFit/>
          </a:bodyPr>
          <a:lstStyle/>
          <a:p>
            <a:pPr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B28C66"/>
                </a:solidFill>
              </a:rPr>
              <a:t>Социальное устройство России</a:t>
            </a:r>
          </a:p>
        </p:txBody>
      </p:sp>
      <p:pic>
        <p:nvPicPr>
          <p:cNvPr id="17411" name="Picture 3" descr="Дворянин 17 в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523E26"/>
              </a:clrFrom>
              <a:clrTo>
                <a:srgbClr val="523E2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914400"/>
            <a:ext cx="11382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Проводы на сечь лл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503C24"/>
              </a:clrFrom>
              <a:clrTo>
                <a:srgbClr val="503C24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5562600" y="2895600"/>
            <a:ext cx="1327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Рябушкин Семья купца в 17 в МИНИ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48341C"/>
              </a:clrFrom>
              <a:clrTo>
                <a:srgbClr val="48341C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6934200" y="990600"/>
            <a:ext cx="129222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Масленница 17 в МИНИ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48341C"/>
              </a:clrFrom>
              <a:clrTo>
                <a:srgbClr val="48341C">
                  <a:alpha val="0"/>
                </a:srgbClr>
              </a:clrTo>
            </a:clrChange>
            <a:lum contrast="-12000"/>
          </a:blip>
          <a:srcRect/>
          <a:stretch>
            <a:fillRect/>
          </a:stretch>
        </p:blipFill>
        <p:spPr bwMode="auto">
          <a:xfrm>
            <a:off x="395288" y="476250"/>
            <a:ext cx="124777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Крестьянин П Коровин МИНИ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48341C"/>
              </a:clrFrom>
              <a:clrTo>
                <a:srgbClr val="48341C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835150" y="3716338"/>
            <a:ext cx="992188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Монах с Никоном МИНИ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4A361E"/>
              </a:clrFrom>
              <a:clrTo>
                <a:srgbClr val="4A361E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4038600" y="1066800"/>
            <a:ext cx="11461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Изменение размера Орлов на конезаводе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4E3A22"/>
              </a:clrFrom>
              <a:clrTo>
                <a:srgbClr val="4E3A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343400"/>
            <a:ext cx="10826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Изменение размера Кузница Л Плахов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4E3A22"/>
              </a:clrFrom>
              <a:clrTo>
                <a:srgbClr val="4E3A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200400"/>
            <a:ext cx="15192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4 И Богданов За расчётом ИИС0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503C24"/>
              </a:clrFrom>
              <a:clrTo>
                <a:srgbClr val="503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3716338"/>
            <a:ext cx="1214438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39750" y="3213100"/>
            <a:ext cx="904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B48E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БОЯРЕ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905000" y="3276600"/>
            <a:ext cx="11953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B48E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ДВОРЯНЕ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010400" y="2895600"/>
            <a:ext cx="9286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B48E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КУПЦЫ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400800" y="6172200"/>
            <a:ext cx="2438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B48E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РЕМЕСЛЕННИКИ  и городские низы</a:t>
            </a:r>
            <a:endParaRPr lang="ru-RU" sz="1600" b="1" dirty="0">
              <a:solidFill>
                <a:srgbClr val="B48E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962400" y="3352800"/>
            <a:ext cx="1751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B48E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ДУХОВЕНСТВО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410200" y="5410200"/>
            <a:ext cx="996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B48E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КАЗАКИ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187450" y="6021388"/>
            <a:ext cx="14208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B48E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КРЕСТЬЯНЕ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572000" y="6248400"/>
            <a:ext cx="1123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B48E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ХОЛОПЫ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50825" y="6381750"/>
            <a:ext cx="17287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владельческие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979613" y="6381750"/>
            <a:ext cx="15986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черносошные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20" grpId="0"/>
      <p:bldP spid="17421" grpId="0"/>
      <p:bldP spid="17422" grpId="0"/>
      <p:bldP spid="17423" grpId="0"/>
      <p:bldP spid="17424" grpId="0"/>
      <p:bldP spid="17425" grpId="0"/>
      <p:bldP spid="17426" grpId="0"/>
      <p:bldP spid="17427" grpId="0"/>
      <p:bldP spid="17428" grpId="0"/>
      <p:bldP spid="174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smtClean="0">
                <a:solidFill>
                  <a:srgbClr val="C00000"/>
                </a:solidFill>
              </a:rPr>
              <a:t>Причины и особенности народных выступлений</a:t>
            </a:r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Закрепощение крестьян и рост феодальных повинностей;</a:t>
            </a:r>
          </a:p>
          <a:p>
            <a:r>
              <a:rPr lang="ru-RU" smtClean="0"/>
              <a:t>Усиление налогового гнета, ведение непрерывных войн;</a:t>
            </a:r>
          </a:p>
          <a:p>
            <a:r>
              <a:rPr lang="ru-RU" smtClean="0"/>
              <a:t>Усиление приказной волокиты;</a:t>
            </a:r>
          </a:p>
          <a:p>
            <a:r>
              <a:rPr lang="ru-RU" smtClean="0"/>
              <a:t>Попытки ограничения казачьей вольности;</a:t>
            </a:r>
          </a:p>
          <a:p>
            <a:r>
              <a:rPr lang="ru-RU" smtClean="0"/>
              <a:t>Церковный раскол и расправы со старообрядцами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Заполните таблицу, используя текст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10601" cy="4697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96"/>
                <a:gridCol w="2467504"/>
                <a:gridCol w="2495551"/>
                <a:gridCol w="2152650"/>
              </a:tblGrid>
              <a:tr h="6237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Соляной бунт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Медный бунт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Соловецкое</a:t>
                      </a:r>
                      <a:r>
                        <a:rPr lang="ru-RU" dirty="0" smtClean="0"/>
                        <a:t> восстание</a:t>
                      </a:r>
                      <a:endParaRPr lang="ru-RU" dirty="0"/>
                    </a:p>
                  </a:txBody>
                  <a:tcPr/>
                </a:tc>
              </a:tr>
              <a:tr h="623747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605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 выступления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3747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 восстания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747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восстания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605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Итоги,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656</Words>
  <Application>Microsoft Office PowerPoint</Application>
  <PresentationFormat>Экран (4:3)</PresentationFormat>
  <Paragraphs>138</Paragraphs>
  <Slides>26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Arial</vt:lpstr>
      <vt:lpstr>Times New Roman</vt:lpstr>
      <vt:lpstr>Тема Office</vt:lpstr>
      <vt:lpstr>Точечный рисунок</vt:lpstr>
      <vt:lpstr>Путешествие из Смутного времени в «Бунташный век»</vt:lpstr>
      <vt:lpstr>Какая общая тема объединяет данные иллюстрации?</vt:lpstr>
      <vt:lpstr>Продолжите фразу:   «Бунт» – это…» «Бунташный век – это …»</vt:lpstr>
      <vt:lpstr>«Бунташный век» – это время массового недовольства различных слоев населения своим экономическим и социальным положением.</vt:lpstr>
      <vt:lpstr>Задачи урока:</vt:lpstr>
      <vt:lpstr>Алексей Михайлович – «Тишайший царь»  «бунташного века»</vt:lpstr>
      <vt:lpstr>Социальное устройство России</vt:lpstr>
      <vt:lpstr>Причины и особенности народных выступлений</vt:lpstr>
      <vt:lpstr>Заполните таблицу, используя текст</vt:lpstr>
      <vt:lpstr>Слайд 10</vt:lpstr>
      <vt:lpstr>Слайд 11</vt:lpstr>
      <vt:lpstr>Слайд 12</vt:lpstr>
      <vt:lpstr>Ответьте на вопросы по фильму:</vt:lpstr>
      <vt:lpstr>Степан Разин</vt:lpstr>
      <vt:lpstr>Крестьянское восстание Степана Разина 1667-1671</vt:lpstr>
      <vt:lpstr>Слайд 16</vt:lpstr>
      <vt:lpstr>Слайд 17</vt:lpstr>
      <vt:lpstr>6 июня 1671 г. Степан Разин казнен в Москве</vt:lpstr>
      <vt:lpstr>Мнение историков о восстании Ст. Разина</vt:lpstr>
      <vt:lpstr>В чем состоит историческое значение крестьянской войны под предводительством Степана Разина?</vt:lpstr>
      <vt:lpstr>Буримэ</vt:lpstr>
      <vt:lpstr>Соотнесите даты и события</vt:lpstr>
      <vt:lpstr>Как поработали на уроке?</vt:lpstr>
      <vt:lpstr>Оцените работу группы</vt:lpstr>
      <vt:lpstr>Домашнее задание:</vt:lpstr>
      <vt:lpstr>Спасибо за внимание!!!!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из Смутного времени в «Бунташный век»</dc:title>
  <cp:lastModifiedBy>www.PHILka.RU</cp:lastModifiedBy>
  <cp:revision>33</cp:revision>
  <dcterms:modified xsi:type="dcterms:W3CDTF">2011-05-17T20:03:30Z</dcterms:modified>
</cp:coreProperties>
</file>